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Override1.xml" ContentType="application/vnd.openxmlformats-officedocument.themeOverr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63" r:id="rId2"/>
    <p:sldMasterId id="2147483937" r:id="rId3"/>
    <p:sldMasterId id="2147483949" r:id="rId4"/>
    <p:sldMasterId id="2147483961" r:id="rId5"/>
  </p:sldMasterIdLst>
  <p:notesMasterIdLst>
    <p:notesMasterId r:id="rId135"/>
  </p:notesMasterIdLst>
  <p:sldIdLst>
    <p:sldId id="256" r:id="rId6"/>
    <p:sldId id="435" r:id="rId7"/>
    <p:sldId id="436" r:id="rId8"/>
    <p:sldId id="437" r:id="rId9"/>
    <p:sldId id="438" r:id="rId10"/>
    <p:sldId id="439" r:id="rId11"/>
    <p:sldId id="409" r:id="rId12"/>
    <p:sldId id="410" r:id="rId13"/>
    <p:sldId id="411" r:id="rId14"/>
    <p:sldId id="440" r:id="rId15"/>
    <p:sldId id="412" r:id="rId16"/>
    <p:sldId id="415" r:id="rId17"/>
    <p:sldId id="417" r:id="rId18"/>
    <p:sldId id="418" r:id="rId19"/>
    <p:sldId id="419" r:id="rId20"/>
    <p:sldId id="420" r:id="rId21"/>
    <p:sldId id="300" r:id="rId22"/>
    <p:sldId id="302" r:id="rId23"/>
    <p:sldId id="303" r:id="rId24"/>
    <p:sldId id="304" r:id="rId25"/>
    <p:sldId id="305" r:id="rId26"/>
    <p:sldId id="426" r:id="rId27"/>
    <p:sldId id="425" r:id="rId28"/>
    <p:sldId id="306" r:id="rId29"/>
    <p:sldId id="307" r:id="rId30"/>
    <p:sldId id="308" r:id="rId31"/>
    <p:sldId id="311" r:id="rId32"/>
    <p:sldId id="402" r:id="rId33"/>
    <p:sldId id="313" r:id="rId34"/>
    <p:sldId id="465" r:id="rId35"/>
    <p:sldId id="441" r:id="rId36"/>
    <p:sldId id="466" r:id="rId37"/>
    <p:sldId id="467" r:id="rId38"/>
    <p:sldId id="468" r:id="rId39"/>
    <p:sldId id="469" r:id="rId40"/>
    <p:sldId id="470" r:id="rId41"/>
    <p:sldId id="471" r:id="rId42"/>
    <p:sldId id="472" r:id="rId43"/>
    <p:sldId id="473" r:id="rId44"/>
    <p:sldId id="474" r:id="rId45"/>
    <p:sldId id="475" r:id="rId46"/>
    <p:sldId id="476" r:id="rId47"/>
    <p:sldId id="477" r:id="rId48"/>
    <p:sldId id="478" r:id="rId49"/>
    <p:sldId id="479" r:id="rId50"/>
    <p:sldId id="480" r:id="rId51"/>
    <p:sldId id="481" r:id="rId52"/>
    <p:sldId id="483" r:id="rId53"/>
    <p:sldId id="482" r:id="rId54"/>
    <p:sldId id="501" r:id="rId55"/>
    <p:sldId id="502" r:id="rId56"/>
    <p:sldId id="503" r:id="rId57"/>
    <p:sldId id="504" r:id="rId58"/>
    <p:sldId id="443" r:id="rId59"/>
    <p:sldId id="505" r:id="rId60"/>
    <p:sldId id="506" r:id="rId61"/>
    <p:sldId id="507" r:id="rId62"/>
    <p:sldId id="508" r:id="rId63"/>
    <p:sldId id="509" r:id="rId64"/>
    <p:sldId id="510" r:id="rId65"/>
    <p:sldId id="511" r:id="rId66"/>
    <p:sldId id="512" r:id="rId67"/>
    <p:sldId id="513" r:id="rId68"/>
    <p:sldId id="514" r:id="rId69"/>
    <p:sldId id="515" r:id="rId70"/>
    <p:sldId id="516" r:id="rId71"/>
    <p:sldId id="517" r:id="rId72"/>
    <p:sldId id="518" r:id="rId73"/>
    <p:sldId id="444" r:id="rId74"/>
    <p:sldId id="445" r:id="rId75"/>
    <p:sldId id="446" r:id="rId76"/>
    <p:sldId id="447" r:id="rId77"/>
    <p:sldId id="448" r:id="rId78"/>
    <p:sldId id="451" r:id="rId79"/>
    <p:sldId id="452" r:id="rId80"/>
    <p:sldId id="453" r:id="rId81"/>
    <p:sldId id="455" r:id="rId82"/>
    <p:sldId id="461" r:id="rId83"/>
    <p:sldId id="456" r:id="rId84"/>
    <p:sldId id="458" r:id="rId85"/>
    <p:sldId id="462" r:id="rId86"/>
    <p:sldId id="463" r:id="rId87"/>
    <p:sldId id="464" r:id="rId88"/>
    <p:sldId id="332" r:id="rId89"/>
    <p:sldId id="484" r:id="rId90"/>
    <p:sldId id="485" r:id="rId91"/>
    <p:sldId id="486" r:id="rId92"/>
    <p:sldId id="487" r:id="rId93"/>
    <p:sldId id="488" r:id="rId94"/>
    <p:sldId id="489" r:id="rId95"/>
    <p:sldId id="490" r:id="rId96"/>
    <p:sldId id="491" r:id="rId97"/>
    <p:sldId id="492" r:id="rId98"/>
    <p:sldId id="493" r:id="rId99"/>
    <p:sldId id="494" r:id="rId100"/>
    <p:sldId id="495" r:id="rId101"/>
    <p:sldId id="496" r:id="rId102"/>
    <p:sldId id="497" r:id="rId103"/>
    <p:sldId id="498" r:id="rId104"/>
    <p:sldId id="499" r:id="rId105"/>
    <p:sldId id="500" r:id="rId106"/>
    <p:sldId id="372" r:id="rId107"/>
    <p:sldId id="373" r:id="rId108"/>
    <p:sldId id="374" r:id="rId109"/>
    <p:sldId id="430" r:id="rId110"/>
    <p:sldId id="376" r:id="rId111"/>
    <p:sldId id="377" r:id="rId112"/>
    <p:sldId id="378" r:id="rId113"/>
    <p:sldId id="379" r:id="rId114"/>
    <p:sldId id="380" r:id="rId115"/>
    <p:sldId id="429" r:id="rId116"/>
    <p:sldId id="427" r:id="rId117"/>
    <p:sldId id="428" r:id="rId118"/>
    <p:sldId id="385" r:id="rId119"/>
    <p:sldId id="386" r:id="rId120"/>
    <p:sldId id="387" r:id="rId121"/>
    <p:sldId id="388" r:id="rId122"/>
    <p:sldId id="389" r:id="rId123"/>
    <p:sldId id="390" r:id="rId124"/>
    <p:sldId id="391" r:id="rId125"/>
    <p:sldId id="392" r:id="rId126"/>
    <p:sldId id="393" r:id="rId127"/>
    <p:sldId id="394" r:id="rId128"/>
    <p:sldId id="395" r:id="rId129"/>
    <p:sldId id="396" r:id="rId130"/>
    <p:sldId id="397" r:id="rId131"/>
    <p:sldId id="398" r:id="rId132"/>
    <p:sldId id="399" r:id="rId133"/>
    <p:sldId id="400" r:id="rId13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Times New Roman" panose="02020603050405020304" pitchFamily="18" charset="0"/>
        <a:ea typeface="仿宋_GB2312" pitchFamily="49"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仿宋_GB2312" pitchFamily="49"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仿宋_GB2312" pitchFamily="49"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仿宋_GB2312" pitchFamily="49"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仿宋_GB2312"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仿宋_GB2312"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仿宋_GB2312"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仿宋_GB2312"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66756" autoAdjust="0"/>
  </p:normalViewPr>
  <p:slideViewPr>
    <p:cSldViewPr>
      <p:cViewPr varScale="1">
        <p:scale>
          <a:sx n="67" d="100"/>
          <a:sy n="67" d="100"/>
        </p:scale>
        <p:origin x="2188" y="60"/>
      </p:cViewPr>
      <p:guideLst>
        <p:guide orient="horz" pos="2160"/>
        <p:guide pos="2880"/>
      </p:guideLst>
    </p:cSldViewPr>
  </p:slideViewPr>
  <p:notesTextViewPr>
    <p:cViewPr>
      <p:scale>
        <a:sx n="100" d="100"/>
        <a:sy n="100" d="100"/>
      </p:scale>
      <p:origin x="0" y="0"/>
    </p:cViewPr>
  </p:notesTextViewPr>
  <p:notesViewPr>
    <p:cSldViewPr>
      <p:cViewPr varScale="1">
        <p:scale>
          <a:sx n="77" d="100"/>
          <a:sy n="77" d="100"/>
        </p:scale>
        <p:origin x="3420" y="5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人脸识别精度（LFW）</c:v>
                </c:pt>
              </c:strCache>
            </c:strRef>
          </c:tx>
          <c:spPr>
            <a:ln w="34925" cap="rnd">
              <a:solidFill>
                <a:schemeClr val="lt1"/>
              </a:solidFill>
              <a:round/>
            </a:ln>
            <a:effectLst>
              <a:outerShdw dist="25400" dir="2700000" algn="tl" rotWithShape="0">
                <a:schemeClr val="accent1"/>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FFC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1">
                          <a:lumMod val="60000"/>
                          <a:lumOff val="40000"/>
                        </a:schemeClr>
                      </a:solidFill>
                    </a:ln>
                    <a:effectLst/>
                  </c:spPr>
                </c15:leaderLines>
              </c:ext>
            </c:extLst>
          </c:dLbls>
          <c:cat>
            <c:strRef>
              <c:f>Sheet1!$A$2:$A$6</c:f>
              <c:strCache>
                <c:ptCount val="5"/>
                <c:pt idx="0">
                  <c:v>1990 
Eigenfaces</c:v>
                </c:pt>
                <c:pt idx="1">
                  <c:v>2006 
LBP&amp;CSML</c:v>
                </c:pt>
                <c:pt idx="2">
                  <c:v>2013
High-dim LBP</c:v>
                </c:pt>
                <c:pt idx="3">
                  <c:v>2014
DeepID</c:v>
                </c:pt>
                <c:pt idx="4">
                  <c:v>2016
FaceNet</c:v>
                </c:pt>
              </c:strCache>
            </c:strRef>
          </c:cat>
          <c:val>
            <c:numRef>
              <c:f>Sheet1!$B$2:$B$6</c:f>
              <c:numCache>
                <c:formatCode>0.00%</c:formatCode>
                <c:ptCount val="5"/>
                <c:pt idx="0">
                  <c:v>0.60019999999999996</c:v>
                </c:pt>
                <c:pt idx="1">
                  <c:v>0.85570000000000002</c:v>
                </c:pt>
                <c:pt idx="2">
                  <c:v>0.95169999999999999</c:v>
                </c:pt>
                <c:pt idx="3">
                  <c:v>0.97450000000000003</c:v>
                </c:pt>
                <c:pt idx="4">
                  <c:v>0.99629999999999996</c:v>
                </c:pt>
              </c:numCache>
            </c:numRef>
          </c:val>
          <c:smooth val="0"/>
          <c:extLst>
            <c:ext xmlns:c16="http://schemas.microsoft.com/office/drawing/2014/chart" uri="{C3380CC4-5D6E-409C-BE32-E72D297353CC}">
              <c16:uniqueId val="{00000000-8B6D-4442-A8C0-D8F5F8D0FD3D}"/>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182270063"/>
        <c:axId val="1182237199"/>
      </c:lineChart>
      <c:catAx>
        <c:axId val="1182270063"/>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600" b="1" i="0" u="none" strike="noStrike" kern="1200" spc="100" baseline="0">
                <a:solidFill>
                  <a:schemeClr val="lt1"/>
                </a:solidFill>
                <a:latin typeface="+mn-lt"/>
                <a:ea typeface="+mn-ea"/>
                <a:cs typeface="+mn-cs"/>
              </a:defRPr>
            </a:pPr>
            <a:endParaRPr lang="zh-CN"/>
          </a:p>
        </c:txPr>
        <c:crossAx val="1182237199"/>
        <c:crosses val="autoZero"/>
        <c:auto val="1"/>
        <c:lblAlgn val="ctr"/>
        <c:lblOffset val="100"/>
        <c:noMultiLvlLbl val="0"/>
      </c:catAx>
      <c:valAx>
        <c:axId val="1182237199"/>
        <c:scaling>
          <c:orientation val="minMax"/>
          <c:max val="1"/>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zh-CN"/>
          </a:p>
        </c:txPr>
        <c:crossAx val="1182270063"/>
        <c:crosses val="autoZero"/>
        <c:crossBetween val="between"/>
        <c:majorUnit val="0.2"/>
      </c:valAx>
      <c:spPr>
        <a:noFill/>
        <a:ln>
          <a:noFill/>
        </a:ln>
        <a:effectLst/>
      </c:spPr>
    </c:plotArea>
    <c:plotVisOnly val="1"/>
    <c:dispBlanksAs val="gap"/>
    <c:showDLblsOverMax val="0"/>
  </c:chart>
  <c:spPr>
    <a:gradFill>
      <a:gsLst>
        <a:gs pos="0">
          <a:srgbClr val="7030A0"/>
        </a:gs>
        <a:gs pos="74000">
          <a:schemeClr val="accent1">
            <a:lumMod val="45000"/>
            <a:lumOff val="55000"/>
          </a:schemeClr>
        </a:gs>
        <a:gs pos="100000">
          <a:schemeClr val="accent5">
            <a:lumMod val="60000"/>
            <a:lumOff val="40000"/>
          </a:schemeClr>
        </a:gs>
        <a:gs pos="100000">
          <a:schemeClr val="accent1">
            <a:lumMod val="30000"/>
            <a:lumOff val="70000"/>
          </a:schemeClr>
        </a:gs>
      </a:gsLst>
      <a:lin ang="5400000" scaled="1"/>
    </a:gradFill>
    <a:ln w="9525" cap="flat" cmpd="sng" algn="ctr">
      <a:noFill/>
      <a:round/>
    </a:ln>
    <a:effectLst>
      <a:outerShdw blurRad="50800" dist="38100" algn="l" rotWithShape="0">
        <a:prstClr val="black">
          <a:alpha val="40000"/>
        </a:prstClr>
      </a:outerShdw>
      <a:softEdge rad="63500"/>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zh-CN" alt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zh-CN" altLang="en-US"/>
        </a:p>
      </dgm:t>
    </dgm:pt>
    <dgm:pt modelId="{888540DF-FD49-4215-991C-C7B2A2E10D35}" type="pres">
      <dgm:prSet presAssocID="{E857221A-734F-4396-A642-04F985B7D590}" presName="sibTrans" presStyleLbl="sibTrans2D1" presStyleIdx="0" presStyleCnt="2"/>
      <dgm:spPr/>
      <dgm:t>
        <a:bodyPr/>
        <a:lstStyle/>
        <a:p>
          <a:endParaRPr lang="zh-CN" altLang="en-US"/>
        </a:p>
      </dgm:t>
    </dgm:pt>
    <dgm:pt modelId="{FCAC1A52-7A03-424B-8708-40DF70DCEBE1}" type="pres">
      <dgm:prSet presAssocID="{E857221A-734F-4396-A642-04F985B7D590}" presName="connectorText" presStyleLbl="sibTrans2D1" presStyleIdx="0" presStyleCnt="2"/>
      <dgm:spPr/>
      <dgm:t>
        <a:bodyPr/>
        <a:lstStyle/>
        <a:p>
          <a:endParaRPr lang="zh-CN" alt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zh-CN" altLang="en-US"/>
        </a:p>
      </dgm:t>
    </dgm:pt>
    <dgm:pt modelId="{75576B2E-DB43-49F5-8A31-D5CBF5F78EEC}" type="pres">
      <dgm:prSet presAssocID="{D60C5607-81DE-4CC8-91B3-C56E5666A49F}" presName="sibTrans" presStyleLbl="sibTrans2D1" presStyleIdx="1" presStyleCnt="2"/>
      <dgm:spPr/>
      <dgm:t>
        <a:bodyPr/>
        <a:lstStyle/>
        <a:p>
          <a:endParaRPr lang="zh-CN" altLang="en-US"/>
        </a:p>
      </dgm:t>
    </dgm:pt>
    <dgm:pt modelId="{1FFABC42-5BE3-4E33-A2BE-582BDAFB0BDF}" type="pres">
      <dgm:prSet presAssocID="{D60C5607-81DE-4CC8-91B3-C56E5666A49F}" presName="connectorText" presStyleLbl="sibTrans2D1" presStyleIdx="1" presStyleCnt="2"/>
      <dgm:spPr/>
      <dgm:t>
        <a:bodyPr/>
        <a:lstStyle/>
        <a:p>
          <a:endParaRPr lang="zh-CN" alt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zh-CN" alt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233647"/>
          <a:ext cx="2071799" cy="18840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 define a set of function              </a:t>
          </a:r>
          <a:endParaRPr lang="zh-TW" altLang="en-US" sz="2800" kern="1200" dirty="0"/>
        </a:p>
      </dsp:txBody>
      <dsp:txXfrm>
        <a:off x="62113" y="1288829"/>
        <a:ext cx="1961435" cy="1773678"/>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233647"/>
          <a:ext cx="2071799" cy="1884042"/>
        </a:xfrm>
        <a:prstGeom prst="roundRect">
          <a:avLst>
            <a:gd name="adj" fmla="val 10000"/>
          </a:avLst>
        </a:prstGeom>
        <a:gradFill rotWithShape="0">
          <a:gsLst>
            <a:gs pos="0">
              <a:schemeClr val="accent4">
                <a:hueOff val="4617393"/>
                <a:satOff val="34159"/>
                <a:lumOff val="40098"/>
                <a:alphaOff val="0"/>
                <a:shade val="51000"/>
                <a:satMod val="130000"/>
              </a:schemeClr>
            </a:gs>
            <a:gs pos="80000">
              <a:schemeClr val="accent4">
                <a:hueOff val="4617393"/>
                <a:satOff val="34159"/>
                <a:lumOff val="40098"/>
                <a:alphaOff val="0"/>
                <a:shade val="93000"/>
                <a:satMod val="130000"/>
              </a:schemeClr>
            </a:gs>
            <a:gs pos="100000">
              <a:schemeClr val="accent4">
                <a:hueOff val="4617393"/>
                <a:satOff val="34159"/>
                <a:lumOff val="40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2: goodness of function</a:t>
          </a:r>
          <a:endParaRPr lang="zh-TW" altLang="en-US" sz="2800" kern="1200" dirty="0"/>
        </a:p>
      </dsp:txBody>
      <dsp:txXfrm>
        <a:off x="2962632" y="1288829"/>
        <a:ext cx="1961435" cy="1773678"/>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9234786"/>
                <a:satOff val="68317"/>
                <a:lumOff val="80196"/>
                <a:alphaOff val="0"/>
                <a:shade val="51000"/>
                <a:satMod val="130000"/>
              </a:schemeClr>
            </a:gs>
            <a:gs pos="80000">
              <a:schemeClr val="accent4">
                <a:hueOff val="9234786"/>
                <a:satOff val="68317"/>
                <a:lumOff val="80196"/>
                <a:alphaOff val="0"/>
                <a:shade val="93000"/>
                <a:satMod val="130000"/>
              </a:schemeClr>
            </a:gs>
            <a:gs pos="100000">
              <a:schemeClr val="accent4">
                <a:hueOff val="9234786"/>
                <a:satOff val="68317"/>
                <a:lumOff val="80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233647"/>
          <a:ext cx="2071799" cy="1884042"/>
        </a:xfrm>
        <a:prstGeom prst="roundRect">
          <a:avLst>
            <a:gd name="adj" fmla="val 10000"/>
          </a:avLst>
        </a:prstGeom>
        <a:gradFill rotWithShape="0">
          <a:gsLst>
            <a:gs pos="0">
              <a:schemeClr val="accent4">
                <a:hueOff val="9234786"/>
                <a:satOff val="68317"/>
                <a:lumOff val="80196"/>
                <a:alphaOff val="0"/>
                <a:shade val="51000"/>
                <a:satMod val="130000"/>
              </a:schemeClr>
            </a:gs>
            <a:gs pos="80000">
              <a:schemeClr val="accent4">
                <a:hueOff val="9234786"/>
                <a:satOff val="68317"/>
                <a:lumOff val="80196"/>
                <a:alphaOff val="0"/>
                <a:shade val="93000"/>
                <a:satMod val="130000"/>
              </a:schemeClr>
            </a:gs>
            <a:gs pos="100000">
              <a:schemeClr val="accent4">
                <a:hueOff val="9234786"/>
                <a:satOff val="68317"/>
                <a:lumOff val="80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63151" y="1288829"/>
        <a:ext cx="1961435" cy="17736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4.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image" Target="../media/image145.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image" Target="../media/image147.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image" Target="../media/image151.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image" Target="../media/image153.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image" Target="../media/image155.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8.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5" Type="http://schemas.openxmlformats.org/officeDocument/2006/relationships/image" Target="../media/image45.wmf"/><Relationship Id="rId4"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5.wmf"/><Relationship Id="rId1" Type="http://schemas.openxmlformats.org/officeDocument/2006/relationships/image" Target="../media/image41.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FF38883-4089-4150-ABDA-6794FE385ACF}"/>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ahoma" pitchFamily="34" charset="0"/>
                <a:ea typeface="宋体" pitchFamily="2" charset="-122"/>
              </a:defRPr>
            </a:lvl1pPr>
          </a:lstStyle>
          <a:p>
            <a:pPr>
              <a:defRPr/>
            </a:pPr>
            <a:endParaRPr lang="zh-CN" altLang="en-US"/>
          </a:p>
        </p:txBody>
      </p:sp>
      <p:sp>
        <p:nvSpPr>
          <p:cNvPr id="41987" name="Rectangle 3">
            <a:extLst>
              <a:ext uri="{FF2B5EF4-FFF2-40B4-BE49-F238E27FC236}">
                <a16:creationId xmlns:a16="http://schemas.microsoft.com/office/drawing/2014/main" id="{E856FA2F-ADAF-4B2C-99F7-53ECCEBE7D0E}"/>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ahoma" pitchFamily="34" charset="0"/>
                <a:ea typeface="宋体" pitchFamily="2" charset="-122"/>
              </a:defRPr>
            </a:lvl1pPr>
          </a:lstStyle>
          <a:p>
            <a:pPr>
              <a:defRPr/>
            </a:pPr>
            <a:fld id="{EE416AC4-C0D7-4D95-8B93-DB6E7A05C3D2}" type="datetimeFigureOut">
              <a:rPr lang="zh-CN" altLang="en-US"/>
              <a:pPr>
                <a:defRPr/>
              </a:pPr>
              <a:t>2019/9/9</a:t>
            </a:fld>
            <a:endParaRPr lang="en-US" altLang="zh-CN"/>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lvl="0"/>
            <a:endParaRPr lang="zh-CN" altLang="en-US" noProof="0"/>
          </a:p>
        </p:txBody>
      </p:sp>
      <p:sp>
        <p:nvSpPr>
          <p:cNvPr id="41989" name="Rectangle 5">
            <a:extLst>
              <a:ext uri="{FF2B5EF4-FFF2-40B4-BE49-F238E27FC236}">
                <a16:creationId xmlns:a16="http://schemas.microsoft.com/office/drawing/2014/main" id="{2CA2BF6E-E803-4290-968C-6C8724899826}"/>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990" name="Rectangle 6">
            <a:extLst>
              <a:ext uri="{FF2B5EF4-FFF2-40B4-BE49-F238E27FC236}">
                <a16:creationId xmlns:a16="http://schemas.microsoft.com/office/drawing/2014/main" id="{D34C7E5E-6542-4A02-A6FC-0151CCDC7ED6}"/>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ahoma" pitchFamily="34" charset="0"/>
                <a:ea typeface="宋体" pitchFamily="2" charset="-122"/>
              </a:defRPr>
            </a:lvl1pPr>
          </a:lstStyle>
          <a:p>
            <a:pPr>
              <a:defRPr/>
            </a:pPr>
            <a:endParaRPr lang="en-US" altLang="zh-CN"/>
          </a:p>
        </p:txBody>
      </p:sp>
      <p:sp>
        <p:nvSpPr>
          <p:cNvPr id="41991" name="Rectangle 7">
            <a:extLst>
              <a:ext uri="{FF2B5EF4-FFF2-40B4-BE49-F238E27FC236}">
                <a16:creationId xmlns:a16="http://schemas.microsoft.com/office/drawing/2014/main" id="{DD80EC03-F7EA-401D-BDA2-C84BB8A494D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ahoma" panose="020B0604030504040204" pitchFamily="34" charset="0"/>
                <a:ea typeface="宋体" panose="02010600030101010101" pitchFamily="2" charset="-122"/>
              </a:defRPr>
            </a:lvl1pPr>
          </a:lstStyle>
          <a:p>
            <a:pPr>
              <a:defRPr/>
            </a:pPr>
            <a:fld id="{C49705A9-23AE-44F2-A974-CB9893E6851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49705A9-23AE-44F2-A974-CB9893E68512}" type="slidenum">
              <a:rPr lang="zh-CN" altLang="en-US" smtClean="0"/>
              <a:pPr>
                <a:defRPr/>
              </a:pPr>
              <a:t>1</a:t>
            </a:fld>
            <a:endParaRPr lang="en-US" altLang="zh-CN"/>
          </a:p>
        </p:txBody>
      </p:sp>
    </p:spTree>
    <p:extLst>
      <p:ext uri="{BB962C8B-B14F-4D97-AF65-F5344CB8AC3E}">
        <p14:creationId xmlns:p14="http://schemas.microsoft.com/office/powerpoint/2010/main" val="587127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29331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660063-B929-41F2-B61A-2D9B6A5DDE0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774801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893481-9538-44C6-A910-B58F9FEA843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881109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2800" dirty="0" smtClean="0"/>
              <a:t>看著棋譜學</a:t>
            </a:r>
            <a:endParaRPr lang="en-US" altLang="zh-TW" sz="2800"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893481-9538-44C6-A910-B58F9FEA843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897798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ChangeArrowheads="1" noTextEdit="1"/>
          </p:cNvSpPr>
          <p:nvPr>
            <p:ph type="sldImg"/>
          </p:nvPr>
        </p:nvSpPr>
        <p:spPr>
          <a:noFill/>
        </p:spPr>
      </p:sp>
      <p:sp>
        <p:nvSpPr>
          <p:cNvPr id="3" name="备注占位符 2">
            <a:extLst>
              <a:ext uri="{FF2B5EF4-FFF2-40B4-BE49-F238E27FC236}">
                <a16:creationId xmlns:a16="http://schemas.microsoft.com/office/drawing/2014/main" id="{94B9C38D-AA8F-4D53-8D8A-B600AD55C4B0}"/>
              </a:ext>
            </a:extLst>
          </p:cNvPr>
          <p:cNvSpPr>
            <a:spLocks noGrp="1"/>
          </p:cNvSpPr>
          <p:nvPr>
            <p:ph type="body" idx="1"/>
          </p:nvPr>
        </p:nvSpPr>
        <p:spPr/>
        <p:txBody>
          <a:bodyPr/>
          <a:lstStyle/>
          <a:p>
            <a:pPr eaLnBrk="1" fontAlgn="auto" hangingPunct="1">
              <a:spcBef>
                <a:spcPts val="0"/>
              </a:spcBef>
              <a:spcAft>
                <a:spcPts val="0"/>
              </a:spcAft>
              <a:defRPr/>
            </a:pPr>
            <a:r>
              <a:rPr lang="en-US" altLang="zh-CN" dirty="0">
                <a:latin typeface="+mn-lt"/>
                <a:ea typeface="+mn-ea"/>
              </a:rPr>
              <a:t>The word ‘deep’ in deep learning refers to the layered model architectures which are usually deeper than conventional learning models. </a:t>
            </a:r>
            <a:endParaRPr lang="en-US" altLang="zh-CN" dirty="0"/>
          </a:p>
          <a:p>
            <a:pPr>
              <a:defRPr/>
            </a:pPr>
            <a:endParaRPr kumimoji="1" lang="zh-CN" altLang="en-US" dirty="0"/>
          </a:p>
        </p:txBody>
      </p:sp>
      <p:sp>
        <p:nvSpPr>
          <p:cNvPr id="69636" name="幻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fld id="{40597A61-C153-47E4-B104-B109D3D27CED}" type="slidenum">
              <a:rPr lang="zh-CN" altLang="en-US" smtClean="0">
                <a:solidFill>
                  <a:srgbClr val="000000"/>
                </a:solidFill>
                <a:latin typeface="Calibri" panose="020F0502020204030204" pitchFamily="34" charset="0"/>
                <a:ea typeface="宋体" panose="02010600030101010101" pitchFamily="2" charset="-122"/>
              </a:rPr>
              <a:pPr eaLnBrk="1" hangingPunct="1"/>
              <a:t>71</a:t>
            </a:fld>
            <a:endParaRPr lang="zh-CN" altLang="en-US" smtClean="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5521D9-F471-2546-98DA-525CBEDAB26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51800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5521D9-F471-2546-98DA-525CBEDAB26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5929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上世纪</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年代以后，在语音识别的系统框架方面并没有什么重大突破。但是，在语音识别技术的应用及产品化方面出现了很大的进展。比如，</a:t>
            </a:r>
            <a:r>
              <a:rPr lang="en" altLang="zh-CN" sz="1200" b="0" i="0" kern="1200" dirty="0">
                <a:solidFill>
                  <a:schemeClr val="tx1"/>
                </a:solidFill>
                <a:effectLst/>
                <a:latin typeface="+mn-lt"/>
                <a:ea typeface="+mn-ea"/>
                <a:cs typeface="+mn-cs"/>
              </a:rPr>
              <a:t>DARPA</a:t>
            </a:r>
            <a:r>
              <a:rPr lang="zh-CN" altLang="en-US" sz="1200" b="0" i="0" kern="1200" dirty="0">
                <a:solidFill>
                  <a:schemeClr val="tx1"/>
                </a:solidFill>
                <a:effectLst/>
                <a:latin typeface="+mn-lt"/>
                <a:ea typeface="+mn-ea"/>
                <a:cs typeface="+mn-cs"/>
              </a:rPr>
              <a:t>是在上世界</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年代由美国国防部远景研究计划局资助的一项计划，旨在支持语言理解系统的研究开发工作。进入上世纪</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 </a:t>
            </a:r>
            <a:r>
              <a:rPr lang="en" altLang="zh-CN" sz="1200" b="0" i="0" kern="1200" dirty="0">
                <a:solidFill>
                  <a:schemeClr val="tx1"/>
                </a:solidFill>
                <a:effectLst/>
                <a:latin typeface="+mn-lt"/>
                <a:ea typeface="+mn-ea"/>
                <a:cs typeface="+mn-cs"/>
              </a:rPr>
              <a:t>DARPA</a:t>
            </a:r>
            <a:r>
              <a:rPr lang="zh-CN" altLang="en-US" sz="1200" b="0" i="0" kern="1200" dirty="0">
                <a:solidFill>
                  <a:schemeClr val="tx1"/>
                </a:solidFill>
                <a:effectLst/>
                <a:latin typeface="+mn-lt"/>
                <a:ea typeface="+mn-ea"/>
                <a:cs typeface="+mn-cs"/>
              </a:rPr>
              <a:t>计划仍在持续进行中，其研究重点已转向识别装置中的自然语言处理部分，识别任务设定为“航空旅行信息检索”。</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5521D9-F471-2546-98DA-525CBEDAB26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07552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49705A9-23AE-44F2-A974-CB9893E68512}" type="slidenum">
              <a:rPr lang="zh-CN" altLang="en-US" smtClean="0"/>
              <a:pPr>
                <a:defRPr/>
              </a:pPr>
              <a:t>129</a:t>
            </a:fld>
            <a:endParaRPr lang="en-US" altLang="zh-CN"/>
          </a:p>
        </p:txBody>
      </p:sp>
    </p:spTree>
    <p:extLst>
      <p:ext uri="{BB962C8B-B14F-4D97-AF65-F5344CB8AC3E}">
        <p14:creationId xmlns:p14="http://schemas.microsoft.com/office/powerpoint/2010/main" val="125743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noFill/>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zh-CN" b="1" smtClean="0"/>
              <a:t>1.</a:t>
            </a:r>
            <a:r>
              <a:rPr lang="zh-CN" altLang="en-US" b="1" smtClean="0"/>
              <a:t>胞体</a:t>
            </a:r>
            <a:r>
              <a:rPr lang="en-US" altLang="zh-CN" b="1" smtClean="0"/>
              <a:t>-soma</a:t>
            </a:r>
            <a:r>
              <a:rPr lang="zh-CN" altLang="en-US" b="1" smtClean="0"/>
              <a:t>：富含钾的盐溶液</a:t>
            </a:r>
            <a:r>
              <a:rPr lang="en-US" altLang="zh-CN" b="1" smtClean="0"/>
              <a:t>-</a:t>
            </a:r>
            <a:r>
              <a:rPr lang="zh-CN" altLang="en-US" b="1" smtClean="0"/>
              <a:t>细胞液</a:t>
            </a:r>
            <a:r>
              <a:rPr lang="en-US" altLang="zh-CN" b="1" smtClean="0"/>
              <a:t>,</a:t>
            </a:r>
            <a:r>
              <a:rPr lang="zh-CN" altLang="en-US" smtClean="0"/>
              <a:t>处理信息</a:t>
            </a:r>
            <a:r>
              <a:rPr lang="zh-CN" altLang="en-US" b="1" smtClean="0"/>
              <a:t>；</a:t>
            </a:r>
            <a:r>
              <a:rPr lang="en-US" altLang="zh-CN" b="1" smtClean="0"/>
              <a:t>2. </a:t>
            </a:r>
            <a:r>
              <a:rPr lang="zh-CN" altLang="en-US" b="1" smtClean="0"/>
              <a:t>轴突</a:t>
            </a:r>
            <a:r>
              <a:rPr lang="en-US" altLang="zh-CN" b="1" smtClean="0"/>
              <a:t>-axon</a:t>
            </a:r>
            <a:r>
              <a:rPr lang="zh-CN" altLang="en-US" b="1" smtClean="0"/>
              <a:t>：像电线，向外传导电脉冲</a:t>
            </a:r>
            <a:r>
              <a:rPr lang="en-US" altLang="zh-CN" b="1" smtClean="0"/>
              <a:t>,</a:t>
            </a:r>
            <a:r>
              <a:rPr lang="zh-CN" altLang="en-US" smtClean="0"/>
              <a:t>与其它神经元连接，传递信息，相当于输出电缆</a:t>
            </a:r>
            <a:r>
              <a:rPr lang="zh-CN" altLang="en-US" b="1" smtClean="0"/>
              <a:t>；</a:t>
            </a:r>
            <a:r>
              <a:rPr lang="en-US" altLang="zh-CN" b="1" smtClean="0"/>
              <a:t>3.</a:t>
            </a:r>
            <a:r>
              <a:rPr lang="zh-CN" altLang="en-US" b="1" smtClean="0"/>
              <a:t>树突</a:t>
            </a:r>
            <a:r>
              <a:rPr lang="en-US" altLang="zh-CN" b="1" smtClean="0"/>
              <a:t>-dendrite</a:t>
            </a:r>
            <a:r>
              <a:rPr lang="zh-CN" altLang="en-US" b="1" smtClean="0"/>
              <a:t>：相当于神经元的天线</a:t>
            </a:r>
            <a:r>
              <a:rPr lang="en-US" altLang="zh-CN" b="1" smtClean="0"/>
              <a:t>(</a:t>
            </a:r>
            <a:r>
              <a:rPr lang="zh-CN" altLang="en-US" smtClean="0"/>
              <a:t>输入电缆</a:t>
            </a:r>
            <a:r>
              <a:rPr lang="en-US" altLang="zh-CN" b="1" smtClean="0"/>
              <a:t>)</a:t>
            </a:r>
            <a:r>
              <a:rPr lang="zh-CN" altLang="en-US" b="1" smtClean="0"/>
              <a:t>，其上覆盖成千上万的突触</a:t>
            </a:r>
            <a:r>
              <a:rPr lang="en-US" altLang="zh-CN" b="1" smtClean="0"/>
              <a:t>,</a:t>
            </a:r>
            <a:r>
              <a:rPr lang="zh-CN" altLang="en-US" smtClean="0"/>
              <a:t>接收外部信息</a:t>
            </a:r>
            <a:r>
              <a:rPr lang="zh-CN" altLang="en-US" b="1" smtClean="0"/>
              <a:t>；</a:t>
            </a:r>
            <a:r>
              <a:rPr lang="en-US" altLang="zh-CN" b="1" smtClean="0"/>
              <a:t>4. </a:t>
            </a:r>
            <a:r>
              <a:rPr lang="zh-CN" altLang="en-US" b="1" smtClean="0"/>
              <a:t>突触－</a:t>
            </a:r>
            <a:r>
              <a:rPr lang="en-US" altLang="zh-CN" b="1" smtClean="0"/>
              <a:t>synapse</a:t>
            </a:r>
            <a:r>
              <a:rPr lang="zh-CN" altLang="en-US" b="1" smtClean="0"/>
              <a:t>：由轴突末端和其他神经元的树突或胞体形成，突触囊胞将神经递质分子释放到突触间隙，产生电信号或化学信号。</a:t>
            </a:r>
          </a:p>
          <a:p>
            <a:pPr marL="228600" indent="-228600" eaLnBrk="1" hangingPunct="1"/>
            <a:r>
              <a:rPr lang="zh-CN" altLang="en-US" smtClean="0"/>
              <a:t>神经元轴突的另一端通常与一个下游神经元的树突相接触。在没有任何信号时，神经元通常也会沿着轴突以相对较慢、无规则地传送背景脉冲。意大利组织学家</a:t>
            </a:r>
            <a:r>
              <a:rPr lang="en-US" altLang="zh-CN" smtClean="0"/>
              <a:t>Golgi</a:t>
            </a:r>
            <a:r>
              <a:rPr lang="zh-CN" altLang="en-US" smtClean="0"/>
              <a:t>认为：不同神经元的突起（树突和轴突的统称）相互连通形成连续的网状结构。西班牙科学家</a:t>
            </a:r>
            <a:r>
              <a:rPr lang="en-US" altLang="zh-CN" smtClean="0"/>
              <a:t>Cajal</a:t>
            </a:r>
            <a:r>
              <a:rPr lang="zh-CN" altLang="en-US" smtClean="0"/>
              <a:t>认为：不同神经元的突起不是连通的，它们通过接触而非连通传递信息。后者在若干年以后，通过电子显微镜观察被证实：不同神经元的突起不是连通的</a:t>
            </a:r>
            <a:r>
              <a:rPr lang="en-US" altLang="zh-CN" smtClean="0"/>
              <a:t>.</a:t>
            </a:r>
            <a:r>
              <a:rPr lang="zh-CN" altLang="en-US" smtClean="0"/>
              <a:t>一个细胞体一般只有一个轴突，可以延伸很长（</a:t>
            </a:r>
            <a:r>
              <a:rPr lang="en-US" altLang="zh-CN" smtClean="0"/>
              <a:t>&gt;1m</a:t>
            </a:r>
            <a:r>
              <a:rPr lang="zh-CN" altLang="en-US" smtClean="0"/>
              <a:t>），象电线一样传送神经元的输出信号。树突延伸距离很短（</a:t>
            </a:r>
            <a:r>
              <a:rPr lang="en-US" altLang="zh-CN" smtClean="0"/>
              <a:t>&lt; 2mm</a:t>
            </a:r>
            <a:r>
              <a:rPr lang="zh-CN" altLang="en-US" smtClean="0"/>
              <a:t>），如同神经元的天线，接收输入信号。</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DE08A30-17D0-4EFC-89C5-188A3AFE9323}" type="slidenum">
              <a:rPr lang="en-US" altLang="zh-CN" smtClean="0">
                <a:latin typeface="Tahoma" panose="020B0604030504040204" pitchFamily="34" charset="0"/>
              </a:rPr>
              <a:pPr>
                <a:spcBef>
                  <a:spcPct val="0"/>
                </a:spcBef>
              </a:pPr>
              <a:t>15</a:t>
            </a:fld>
            <a:endParaRPr lang="en-US" altLang="zh-CN" smtClean="0">
              <a:latin typeface="Tahoma" panose="020B0604030504040204" pitchFamily="34" charset="0"/>
            </a:endParaRPr>
          </a:p>
        </p:txBody>
      </p:sp>
      <p:sp>
        <p:nvSpPr>
          <p:cNvPr id="25603" name="Rectangle 2"/>
          <p:cNvSpPr>
            <a:spLocks noGrp="1" noRot="1" noChangeAspect="1" noChangeArrowheads="1" noTextEdit="1"/>
          </p:cNvSpPr>
          <p:nvPr>
            <p:ph type="sldImg"/>
          </p:nvPr>
        </p:nvSpPr>
        <p:spPr>
          <a:noFill/>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信息从一个神经元传递到另一个神经元发生在某些特殊的接触位点。这些特殊的接触位点称为突触。在突触处发生的信息传递过程称为突触传递。</a:t>
            </a:r>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noFill/>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电脉冲沿着轴突向下一直传输到神经元之间的特殊的连接处</a:t>
            </a:r>
            <a:r>
              <a:rPr lang="en-US" altLang="zh-CN" smtClean="0"/>
              <a:t>——</a:t>
            </a:r>
            <a:r>
              <a:rPr lang="zh-CN" altLang="en-US" smtClean="0"/>
              <a:t>突触（用电子显微镜可以看见，它是两个神经元间的窄小缝隙）。每个神经元在它的树突与胞体上有许许多多突触。一个小的神经元约有</a:t>
            </a:r>
            <a:r>
              <a:rPr lang="en-US" altLang="zh-CN" smtClean="0"/>
              <a:t>500</a:t>
            </a:r>
            <a:r>
              <a:rPr lang="zh-CN" altLang="en-US" smtClean="0"/>
              <a:t>多个突触，一个大的锥体细胞可多达</a:t>
            </a:r>
            <a:r>
              <a:rPr lang="en-US" altLang="zh-CN" smtClean="0"/>
              <a:t>2</a:t>
            </a:r>
            <a:r>
              <a:rPr lang="zh-CN" altLang="en-US" smtClean="0"/>
              <a:t>万个。由于峰信号是电信号，对下一个神经元的作用主要也是电的，因此，可能会认为突触也是某种电接触。其实，有些突触是电接触，但更普遍的情况是神经元之间的信号传递要比电传导复杂得多。突触通常是单向交通 ，因此存在“上游”和“下游”神经元的说法。 传输方式：电</a:t>
            </a:r>
            <a:r>
              <a:rPr lang="en-US" altLang="zh-CN" smtClean="0"/>
              <a:t>-</a:t>
            </a:r>
            <a:r>
              <a:rPr lang="zh-CN" altLang="en-US" smtClean="0"/>
              <a:t>化学</a:t>
            </a:r>
            <a:r>
              <a:rPr lang="en-US" altLang="zh-CN" smtClean="0"/>
              <a:t>-</a:t>
            </a:r>
            <a:r>
              <a:rPr lang="zh-CN" altLang="en-US" smtClean="0"/>
              <a:t>电</a:t>
            </a:r>
          </a:p>
          <a:p>
            <a:pPr eaLnBrk="1" hangingPunct="1"/>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a:noFill/>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多层前馈网络。</a:t>
            </a:r>
            <a:r>
              <a:rPr lang="en-US" altLang="zh-CN" smtClean="0"/>
              <a:t>BP</a:t>
            </a:r>
            <a:r>
              <a:rPr lang="zh-CN" altLang="en-US" smtClean="0"/>
              <a:t>是</a:t>
            </a:r>
            <a:r>
              <a:rPr lang="en-US" altLang="zh-CN" smtClean="0"/>
              <a:t>back propagation</a:t>
            </a:r>
            <a:r>
              <a:rPr lang="zh-CN" altLang="en-US" smtClean="0"/>
              <a:t>的所写，是反向传播的意思。前馈是从网络结构上来说的，是前一层神经元单向馈入后一层神经元，而后面的神经元没有反馈到之前的神经元；而</a:t>
            </a:r>
            <a:r>
              <a:rPr lang="en-US" altLang="zh-CN" smtClean="0"/>
              <a:t>BP</a:t>
            </a:r>
            <a:r>
              <a:rPr lang="zh-CN" altLang="en-US" smtClean="0"/>
              <a:t>网络是从网络的训练方法上来说的，是指该网络的训练算法是反向传播算法，即神经元的连接权重的训练是从最后一层（输出层）开始，然后反向依次更新前一层的连接权重。</a:t>
            </a:r>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CA2110F-B61B-4E34-88A1-E9C69306515E}" type="slidenum">
              <a:rPr lang="zh-CN" altLang="en-US" smtClean="0">
                <a:latin typeface="Tahoma" panose="020B0604030504040204" pitchFamily="34" charset="0"/>
              </a:rPr>
              <a:pPr>
                <a:spcBef>
                  <a:spcPct val="0"/>
                </a:spcBef>
              </a:pPr>
              <a:t>29</a:t>
            </a:fld>
            <a:endParaRPr lang="en-US" altLang="zh-CN" smtClean="0">
              <a:latin typeface="Tahoma" panose="020B060403050404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圖像版面配置區 1"/>
          <p:cNvSpPr>
            <a:spLocks noGrp="1" noRot="1" noChangeAspect="1" noTextEdit="1"/>
          </p:cNvSpPr>
          <p:nvPr>
            <p:ph type="sldImg"/>
          </p:nvPr>
        </p:nvSpPr>
        <p:spPr>
          <a:noFill/>
        </p:spPr>
      </p:sp>
      <p:sp>
        <p:nvSpPr>
          <p:cNvPr id="4915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t>Repeat again</a:t>
            </a:r>
            <a:endParaRPr lang="zh-TW" altLang="en-US" smtClean="0"/>
          </a:p>
        </p:txBody>
      </p:sp>
      <p:sp>
        <p:nvSpPr>
          <p:cNvPr id="4915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FA5245F4-D487-4125-BA97-6DD1D3EF9931}" type="slidenum">
              <a:rPr lang="zh-TW" altLang="en-US" smtClean="0">
                <a:latin typeface="Tahoma" panose="020B0604030504040204" pitchFamily="34" charset="0"/>
                <a:ea typeface="宋体" panose="02010600030101010101" pitchFamily="2" charset="-122"/>
              </a:rPr>
              <a:pPr/>
              <a:t>35</a:t>
            </a:fld>
            <a:endParaRPr lang="zh-TW" altLang="en-US" smtClean="0">
              <a:latin typeface="Tahoma" panose="020B060403050404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圖像版面配置區 1"/>
          <p:cNvSpPr>
            <a:spLocks noGrp="1" noRot="1" noChangeAspect="1" noTextEdit="1"/>
          </p:cNvSpPr>
          <p:nvPr>
            <p:ph type="sldImg"/>
          </p:nvPr>
        </p:nvSpPr>
        <p:spPr>
          <a:noFill/>
        </p:spPr>
      </p:sp>
      <p:sp>
        <p:nvSpPr>
          <p:cNvPr id="5120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t>Repeat again</a:t>
            </a:r>
            <a:endParaRPr lang="zh-TW" altLang="en-US" smtClean="0"/>
          </a:p>
        </p:txBody>
      </p:sp>
      <p:sp>
        <p:nvSpPr>
          <p:cNvPr id="5120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E2E1E288-B136-4D16-850E-48F5ED7C38BD}" type="slidenum">
              <a:rPr lang="zh-TW" altLang="en-US" smtClean="0">
                <a:latin typeface="Tahoma" panose="020B0604030504040204" pitchFamily="34" charset="0"/>
                <a:ea typeface="宋体" panose="02010600030101010101" pitchFamily="2" charset="-122"/>
              </a:rPr>
              <a:pPr/>
              <a:t>36</a:t>
            </a:fld>
            <a:endParaRPr lang="zh-TW" altLang="en-US" smtClean="0">
              <a:latin typeface="Tahoma" panose="020B060403050404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投影片圖像版面配置區 1"/>
          <p:cNvSpPr>
            <a:spLocks noGrp="1" noRot="1" noChangeAspect="1" noTextEdit="1"/>
          </p:cNvSpPr>
          <p:nvPr>
            <p:ph type="sldImg"/>
          </p:nvPr>
        </p:nvSpPr>
        <p:spPr>
          <a:noFill/>
        </p:spPr>
      </p:sp>
      <p:sp>
        <p:nvSpPr>
          <p:cNvPr id="5325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mtClean="0"/>
              <a:t>Repeat again</a:t>
            </a:r>
            <a:endParaRPr lang="zh-TW" altLang="en-US" smtClean="0"/>
          </a:p>
        </p:txBody>
      </p:sp>
      <p:sp>
        <p:nvSpPr>
          <p:cNvPr id="5325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0938AFBB-B9E2-43FF-BB0B-F8418FAC1003}" type="slidenum">
              <a:rPr lang="zh-TW" altLang="en-US" smtClean="0">
                <a:latin typeface="Tahoma" panose="020B0604030504040204" pitchFamily="34" charset="0"/>
                <a:ea typeface="宋体" panose="02010600030101010101" pitchFamily="2" charset="-122"/>
              </a:rPr>
              <a:pPr/>
              <a:t>37</a:t>
            </a:fld>
            <a:endParaRPr lang="zh-TW" altLang="en-US" smtClean="0">
              <a:latin typeface="Tahoma" panose="020B060403050404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TW" altLang="en-US" sz="12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498971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519113"/>
            <a:ext cx="9009063" cy="1052512"/>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id="{6EC7E035-467E-4288-B261-7AC7F682BE66}"/>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defRPr/>
                </a:pPr>
                <a:endParaRPr lang="zh-CN" altLang="en-US">
                  <a:latin typeface="Tahoma" panose="020B0604030504040204" pitchFamily="34" charset="0"/>
                  <a:ea typeface="宋体" panose="02010600030101010101" pitchFamily="2" charset="-122"/>
                </a:endParaRPr>
              </a:p>
            </p:txBody>
          </p:sp>
          <p:sp>
            <p:nvSpPr>
              <p:cNvPr id="13" name="Rectangle 5">
                <a:extLst>
                  <a:ext uri="{FF2B5EF4-FFF2-40B4-BE49-F238E27FC236}">
                    <a16:creationId xmlns:a16="http://schemas.microsoft.com/office/drawing/2014/main" id="{697CFD30-03B2-40CA-949E-AD4F52824E88}"/>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defRPr/>
                </a:pPr>
                <a:endParaRPr lang="zh-CN" altLang="en-US">
                  <a:latin typeface="Tahoma" panose="020B0604030504040204" pitchFamily="34" charset="0"/>
                  <a:ea typeface="宋体" panose="02010600030101010101"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id="{1E531678-E205-44B2-B4FC-62F83557DB54}"/>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defRPr/>
                </a:pPr>
                <a:endParaRPr lang="zh-CN" altLang="en-US">
                  <a:latin typeface="Tahoma" panose="020B0604030504040204" pitchFamily="34" charset="0"/>
                  <a:ea typeface="宋体" panose="02010600030101010101" pitchFamily="2" charset="-122"/>
                </a:endParaRPr>
              </a:p>
            </p:txBody>
          </p:sp>
          <p:sp>
            <p:nvSpPr>
              <p:cNvPr id="11" name="Rectangle 8">
                <a:extLst>
                  <a:ext uri="{FF2B5EF4-FFF2-40B4-BE49-F238E27FC236}">
                    <a16:creationId xmlns:a16="http://schemas.microsoft.com/office/drawing/2014/main" id="{089E696A-413D-481C-9142-255E5642676C}"/>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defRPr/>
                </a:pPr>
                <a:endParaRPr lang="zh-CN" altLang="en-US">
                  <a:latin typeface="Tahoma" panose="020B0604030504040204" pitchFamily="34" charset="0"/>
                  <a:ea typeface="宋体" panose="02010600030101010101" pitchFamily="2" charset="-122"/>
                </a:endParaRPr>
              </a:p>
            </p:txBody>
          </p:sp>
        </p:grpSp>
        <p:sp>
          <p:nvSpPr>
            <p:cNvPr id="7" name="Rectangle 9">
              <a:extLst>
                <a:ext uri="{FF2B5EF4-FFF2-40B4-BE49-F238E27FC236}">
                  <a16:creationId xmlns:a16="http://schemas.microsoft.com/office/drawing/2014/main" id="{32F65CF5-D7B2-437E-AC48-9082C205AF07}"/>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defRPr/>
              </a:pPr>
              <a:endParaRPr lang="zh-CN" altLang="en-US">
                <a:latin typeface="Tahoma" panose="020B0604030504040204" pitchFamily="34" charset="0"/>
                <a:ea typeface="宋体" panose="02010600030101010101" pitchFamily="2" charset="-122"/>
              </a:endParaRPr>
            </a:p>
          </p:txBody>
        </p:sp>
        <p:sp>
          <p:nvSpPr>
            <p:cNvPr id="8" name="Rectangle 10">
              <a:extLst>
                <a:ext uri="{FF2B5EF4-FFF2-40B4-BE49-F238E27FC236}">
                  <a16:creationId xmlns:a16="http://schemas.microsoft.com/office/drawing/2014/main" id="{B1897441-8D50-4729-896B-44B8C8ECA350}"/>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defRPr/>
              </a:pPr>
              <a:endParaRPr lang="zh-CN" altLang="en-US">
                <a:latin typeface="Tahoma" panose="020B0604030504040204" pitchFamily="34" charset="0"/>
                <a:ea typeface="宋体" panose="02010600030101010101" pitchFamily="2" charset="-122"/>
              </a:endParaRPr>
            </a:p>
          </p:txBody>
        </p:sp>
        <p:sp>
          <p:nvSpPr>
            <p:cNvPr id="9" name="Rectangle 11">
              <a:extLst>
                <a:ext uri="{FF2B5EF4-FFF2-40B4-BE49-F238E27FC236}">
                  <a16:creationId xmlns:a16="http://schemas.microsoft.com/office/drawing/2014/main" id="{07A57CF7-9C7A-4DF5-A2F9-497C3358EEB4}"/>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defRPr/>
              </a:pPr>
              <a:endParaRPr lang="zh-CN" altLang="en-US">
                <a:latin typeface="Tahoma" panose="020B0604030504040204" pitchFamily="34" charset="0"/>
                <a:ea typeface="宋体" panose="02010600030101010101" pitchFamily="2" charset="-122"/>
              </a:endParaRPr>
            </a:p>
          </p:txBody>
        </p:sp>
      </p:grpSp>
      <p:sp>
        <p:nvSpPr>
          <p:cNvPr id="14" name="Text Box 19">
            <a:extLst>
              <a:ext uri="{FF2B5EF4-FFF2-40B4-BE49-F238E27FC236}">
                <a16:creationId xmlns:a16="http://schemas.microsoft.com/office/drawing/2014/main" id="{F9E5C6BB-C665-483C-9986-0DFD98504AC1}"/>
              </a:ext>
            </a:extLst>
          </p:cNvPr>
          <p:cNvSpPr txBox="1">
            <a:spLocks noChangeArrowheads="1"/>
          </p:cNvSpPr>
          <p:nvPr userDrawn="1"/>
        </p:nvSpPr>
        <p:spPr bwMode="auto">
          <a:xfrm>
            <a:off x="3975100" y="6257925"/>
            <a:ext cx="280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eaLnBrk="1" hangingPunct="1">
              <a:defRPr/>
            </a:pPr>
            <a:r>
              <a:rPr lang="en-US" altLang="zh-CN"/>
              <a:t>Lecture 1      Total 91 pages </a:t>
            </a:r>
            <a:endParaRPr lang="zh-CN" altLang="en-US"/>
          </a:p>
        </p:txBody>
      </p:sp>
      <p:sp>
        <p:nvSpPr>
          <p:cNvPr id="5132" name="Rectangle 12"/>
          <p:cNvSpPr>
            <a:spLocks noGrp="1" noChangeArrowheads="1"/>
          </p:cNvSpPr>
          <p:nvPr>
            <p:ph type="ctrTitle"/>
          </p:nvPr>
        </p:nvSpPr>
        <p:spPr>
          <a:xfrm>
            <a:off x="1157318" y="0"/>
            <a:ext cx="7772400" cy="1462088"/>
          </a:xfrm>
        </p:spPr>
        <p:txBody>
          <a:bodyPr/>
          <a:lstStyle>
            <a:lvl1pPr>
              <a:defRPr/>
            </a:lvl1pPr>
          </a:lstStyle>
          <a:p>
            <a:r>
              <a:rPr lang="zh-CN" altLang="en-US"/>
              <a:t>单击此处编辑母版标题样式</a:t>
            </a:r>
          </a:p>
        </p:txBody>
      </p:sp>
      <p:sp>
        <p:nvSpPr>
          <p:cNvPr id="5133" name="Rectangle 13"/>
          <p:cNvSpPr>
            <a:spLocks noGrp="1" noChangeArrowheads="1"/>
          </p:cNvSpPr>
          <p:nvPr>
            <p:ph type="subTitle" idx="1"/>
          </p:nvPr>
        </p:nvSpPr>
        <p:spPr>
          <a:xfrm>
            <a:off x="1371600" y="1785926"/>
            <a:ext cx="6400800" cy="3852874"/>
          </a:xfrm>
        </p:spPr>
        <p:txBody>
          <a:bodyPr/>
          <a:lstStyle>
            <a:lvl1pPr marL="0" indent="0" algn="ctr">
              <a:buFont typeface="Wingdings" pitchFamily="2" charset="2"/>
              <a:buNone/>
              <a:defRPr/>
            </a:lvl1pPr>
          </a:lstStyle>
          <a:p>
            <a:r>
              <a:rPr lang="zh-CN" altLang="en-US"/>
              <a:t>单击此处编辑母版副标题样式</a:t>
            </a:r>
          </a:p>
        </p:txBody>
      </p:sp>
      <p:sp>
        <p:nvSpPr>
          <p:cNvPr id="15" name="Rectangle 14">
            <a:extLst>
              <a:ext uri="{FF2B5EF4-FFF2-40B4-BE49-F238E27FC236}">
                <a16:creationId xmlns:a16="http://schemas.microsoft.com/office/drawing/2014/main" id="{2FDCB088-0DBC-4494-A2F6-734B2454BF6F}"/>
              </a:ext>
            </a:extLst>
          </p:cNvPr>
          <p:cNvSpPr>
            <a:spLocks noGrp="1" noChangeArrowheads="1"/>
          </p:cNvSpPr>
          <p:nvPr>
            <p:ph type="dt" sz="half" idx="10"/>
          </p:nvPr>
        </p:nvSpPr>
        <p:spPr>
          <a:xfrm>
            <a:off x="990600" y="6248400"/>
            <a:ext cx="1060450" cy="457200"/>
          </a:xfrm>
        </p:spPr>
        <p:txBody>
          <a:bodyPr/>
          <a:lstStyle>
            <a:lvl1pPr>
              <a:defRPr>
                <a:solidFill>
                  <a:schemeClr val="bg2"/>
                </a:solidFill>
              </a:defRPr>
            </a:lvl1pPr>
          </a:lstStyle>
          <a:p>
            <a:pPr>
              <a:defRPr/>
            </a:pPr>
            <a:endParaRPr lang="en-US" altLang="zh-CN"/>
          </a:p>
          <a:p>
            <a:pPr>
              <a:defRPr/>
            </a:pPr>
            <a:endParaRPr lang="en-US" altLang="zh-CN"/>
          </a:p>
        </p:txBody>
      </p:sp>
      <p:sp>
        <p:nvSpPr>
          <p:cNvPr id="16" name="Rectangle 16">
            <a:extLst>
              <a:ext uri="{FF2B5EF4-FFF2-40B4-BE49-F238E27FC236}">
                <a16:creationId xmlns:a16="http://schemas.microsoft.com/office/drawing/2014/main" id="{09EC35E5-D6FE-43B2-BE6D-B07A08C2E294}"/>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pPr>
              <a:defRPr/>
            </a:pPr>
            <a:fld id="{DCD6D21E-EE8B-41C5-ADB0-8D2C377612A6}" type="slidenum">
              <a:rPr lang="en-US" altLang="zh-CN"/>
              <a:pPr>
                <a:defRPr/>
              </a:pPr>
              <a:t>‹#›</a:t>
            </a:fld>
            <a:endParaRPr lang="en-US" altLang="zh-CN"/>
          </a:p>
        </p:txBody>
      </p:sp>
    </p:spTree>
    <p:extLst>
      <p:ext uri="{BB962C8B-B14F-4D97-AF65-F5344CB8AC3E}">
        <p14:creationId xmlns:p14="http://schemas.microsoft.com/office/powerpoint/2010/main" val="2421489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B099A16F-BDD2-44D1-B132-BD8C35C1C144}" type="slidenum">
              <a:rPr lang="en-US" altLang="zh-CN"/>
              <a:pPr>
                <a:defRPr/>
              </a:pPr>
              <a:t>‹#›</a:t>
            </a:fld>
            <a:endParaRPr lang="en-US" altLang="zh-CN"/>
          </a:p>
        </p:txBody>
      </p:sp>
    </p:spTree>
    <p:extLst>
      <p:ext uri="{BB962C8B-B14F-4D97-AF65-F5344CB8AC3E}">
        <p14:creationId xmlns:p14="http://schemas.microsoft.com/office/powerpoint/2010/main" val="1654362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C2AA050F-3FD2-4B2A-8DC2-F11D9F0B2E97}" type="slidenum">
              <a:rPr lang="en-US" altLang="zh-CN"/>
              <a:pPr>
                <a:defRPr/>
              </a:pPr>
              <a:t>‹#›</a:t>
            </a:fld>
            <a:endParaRPr lang="en-US" altLang="zh-CN"/>
          </a:p>
        </p:txBody>
      </p:sp>
    </p:spTree>
    <p:extLst>
      <p:ext uri="{BB962C8B-B14F-4D97-AF65-F5344CB8AC3E}">
        <p14:creationId xmlns:p14="http://schemas.microsoft.com/office/powerpoint/2010/main" val="3416813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B89E7681-40CF-4716-8E3D-308E3E24D3D8}" type="slidenum">
              <a:rPr lang="en-US" altLang="zh-CN"/>
              <a:pPr>
                <a:defRPr/>
              </a:pPr>
              <a:t>‹#›</a:t>
            </a:fld>
            <a:endParaRPr lang="en-US" altLang="zh-CN"/>
          </a:p>
        </p:txBody>
      </p:sp>
    </p:spTree>
    <p:extLst>
      <p:ext uri="{BB962C8B-B14F-4D97-AF65-F5344CB8AC3E}">
        <p14:creationId xmlns:p14="http://schemas.microsoft.com/office/powerpoint/2010/main" val="4084519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05CDD1E7-C641-4047-BFCA-7EC060A3FC09}" type="slidenum">
              <a:rPr lang="en-US" altLang="zh-CN"/>
              <a:pPr>
                <a:defRPr/>
              </a:pPr>
              <a:t>‹#›</a:t>
            </a:fld>
            <a:endParaRPr lang="en-US" altLang="zh-CN"/>
          </a:p>
        </p:txBody>
      </p:sp>
    </p:spTree>
    <p:extLst>
      <p:ext uri="{BB962C8B-B14F-4D97-AF65-F5344CB8AC3E}">
        <p14:creationId xmlns:p14="http://schemas.microsoft.com/office/powerpoint/2010/main" val="1767980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6589712"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6918325"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182688" y="4151313"/>
            <a:ext cx="6918325"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497BC1E0-208F-4190-AB21-EE31C9799A53}" type="slidenum">
              <a:rPr lang="en-US" altLang="zh-CN"/>
              <a:pPr>
                <a:defRPr/>
              </a:pPr>
              <a:t>‹#›</a:t>
            </a:fld>
            <a:endParaRPr lang="en-US" altLang="zh-CN"/>
          </a:p>
        </p:txBody>
      </p:sp>
    </p:spTree>
    <p:extLst>
      <p:ext uri="{BB962C8B-B14F-4D97-AF65-F5344CB8AC3E}">
        <p14:creationId xmlns:p14="http://schemas.microsoft.com/office/powerpoint/2010/main" val="3928316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14313"/>
            <a:ext cx="6589712" cy="1462087"/>
          </a:xfrm>
        </p:spPr>
        <p:txBody>
          <a:bodyPr/>
          <a:lstStyle/>
          <a:p>
            <a:r>
              <a:rPr lang="zh-CN" altLang="en-US"/>
              <a:t>单击此处编辑母版标题样式</a:t>
            </a:r>
          </a:p>
        </p:txBody>
      </p:sp>
      <p:sp>
        <p:nvSpPr>
          <p:cNvPr id="3" name="内容占位符 2"/>
          <p:cNvSpPr>
            <a:spLocks noGrp="1"/>
          </p:cNvSpPr>
          <p:nvPr>
            <p:ph sz="quarter" idx="1"/>
          </p:nvPr>
        </p:nvSpPr>
        <p:spPr>
          <a:xfrm>
            <a:off x="1182688" y="2017713"/>
            <a:ext cx="338296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18050" y="2017713"/>
            <a:ext cx="3382963"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82688" y="4151313"/>
            <a:ext cx="338296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718050" y="4151313"/>
            <a:ext cx="3382963"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AACCB1F6-2165-4BD3-8177-1B1F3B1CF61A}" type="slidenum">
              <a:rPr lang="en-US" altLang="zh-CN"/>
              <a:pPr>
                <a:defRPr/>
              </a:pPr>
              <a:t>‹#›</a:t>
            </a:fld>
            <a:endParaRPr lang="en-US" altLang="zh-CN"/>
          </a:p>
        </p:txBody>
      </p:sp>
    </p:spTree>
    <p:extLst>
      <p:ext uri="{BB962C8B-B14F-4D97-AF65-F5344CB8AC3E}">
        <p14:creationId xmlns:p14="http://schemas.microsoft.com/office/powerpoint/2010/main" val="1998909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6589712" cy="1462087"/>
          </a:xfrm>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382962"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18050" y="2017713"/>
            <a:ext cx="3382963"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718050" y="4151313"/>
            <a:ext cx="3382963"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E28496EF-55B0-44F4-ACD2-1032AEBA39C9}" type="slidenum">
              <a:rPr lang="en-US" altLang="zh-CN"/>
              <a:pPr>
                <a:defRPr/>
              </a:pPr>
              <a:t>‹#›</a:t>
            </a:fld>
            <a:endParaRPr lang="en-US" altLang="zh-CN"/>
          </a:p>
        </p:txBody>
      </p:sp>
    </p:spTree>
    <p:extLst>
      <p:ext uri="{BB962C8B-B14F-4D97-AF65-F5344CB8AC3E}">
        <p14:creationId xmlns:p14="http://schemas.microsoft.com/office/powerpoint/2010/main" val="1139266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4450F1CE-BC11-41D8-9120-8C2C09963655}" type="slidenum">
              <a:rPr lang="en-US" altLang="zh-CN"/>
              <a:pPr>
                <a:defRPr/>
              </a:pPr>
              <a:t>‹#›</a:t>
            </a:fld>
            <a:endParaRPr lang="en-US" altLang="zh-CN"/>
          </a:p>
        </p:txBody>
      </p:sp>
    </p:spTree>
    <p:extLst>
      <p:ext uri="{BB962C8B-B14F-4D97-AF65-F5344CB8AC3E}">
        <p14:creationId xmlns:p14="http://schemas.microsoft.com/office/powerpoint/2010/main" val="688294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6950075" cy="591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CC86A110-C068-44AF-9635-D6FF60639852}" type="slidenum">
              <a:rPr lang="en-US" altLang="zh-CN"/>
              <a:pPr>
                <a:defRPr/>
              </a:pPr>
              <a:t>‹#›</a:t>
            </a:fld>
            <a:endParaRPr lang="en-US" altLang="zh-CN"/>
          </a:p>
        </p:txBody>
      </p:sp>
    </p:spTree>
    <p:extLst>
      <p:ext uri="{BB962C8B-B14F-4D97-AF65-F5344CB8AC3E}">
        <p14:creationId xmlns:p14="http://schemas.microsoft.com/office/powerpoint/2010/main" val="1556666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 name="Picture 10" descr="image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755650" y="1700213"/>
            <a:ext cx="3887788" cy="1470025"/>
          </a:xfrm>
        </p:spPr>
        <p:txBody>
          <a:bodyPr/>
          <a:lstStyle>
            <a:lvl1pPr>
              <a:defRPr sz="3600"/>
            </a:lvl1pPr>
          </a:lstStyle>
          <a:p>
            <a:pPr lvl="0"/>
            <a:r>
              <a:rPr lang="zh-CN" altLang="en-US" noProof="0"/>
              <a:t>单击此处编辑母版标题样式</a:t>
            </a:r>
            <a:endParaRPr lang="zh-TW" altLang="en-US" noProof="0"/>
          </a:p>
        </p:txBody>
      </p:sp>
    </p:spTree>
    <p:extLst>
      <p:ext uri="{BB962C8B-B14F-4D97-AF65-F5344CB8AC3E}">
        <p14:creationId xmlns:p14="http://schemas.microsoft.com/office/powerpoint/2010/main" val="287940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7ABB90B5-8CD5-4ED6-8793-73A2C07EF30B}" type="slidenum">
              <a:rPr lang="en-US" altLang="zh-CN"/>
              <a:pPr>
                <a:defRPr/>
              </a:pPr>
              <a:t>‹#›</a:t>
            </a:fld>
            <a:endParaRPr lang="en-US" altLang="zh-CN"/>
          </a:p>
        </p:txBody>
      </p:sp>
    </p:spTree>
    <p:extLst>
      <p:ext uri="{BB962C8B-B14F-4D97-AF65-F5344CB8AC3E}">
        <p14:creationId xmlns:p14="http://schemas.microsoft.com/office/powerpoint/2010/main" val="2572671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8686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9358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58179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63781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85530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854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326831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25391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26333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0"/>
            <a:ext cx="2058988" cy="6126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0"/>
            <a:ext cx="6029325" cy="6126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69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29C5826B-6F40-4B8D-BD66-44C6227B5817}" type="slidenum">
              <a:rPr lang="en-US" altLang="zh-CN"/>
              <a:pPr>
                <a:defRPr/>
              </a:pPr>
              <a:t>‹#›</a:t>
            </a:fld>
            <a:endParaRPr lang="en-US" altLang="zh-CN"/>
          </a:p>
        </p:txBody>
      </p:sp>
    </p:spTree>
    <p:extLst>
      <p:ext uri="{BB962C8B-B14F-4D97-AF65-F5344CB8AC3E}">
        <p14:creationId xmlns:p14="http://schemas.microsoft.com/office/powerpoint/2010/main" val="293533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F1085D1A-F8B6-4BAF-9CC3-7B8FCC5FB998}"/>
              </a:ext>
            </a:extLst>
          </p:cNvPr>
          <p:cNvSpPr>
            <a:spLocks noGrp="1"/>
          </p:cNvSpPr>
          <p:nvPr>
            <p:ph type="dt" sz="half" idx="10"/>
          </p:nvPr>
        </p:nvSpPr>
        <p:spPr>
          <a:xfrm>
            <a:off x="628650" y="6356350"/>
            <a:ext cx="2057400" cy="365125"/>
          </a:xfrm>
          <a:prstGeom prst="rect">
            <a:avLst/>
          </a:prstGeom>
        </p:spPr>
        <p:txBody>
          <a:bodyPr/>
          <a:lstStyle>
            <a:lvl1pPr>
              <a:defRPr/>
            </a:lvl1pPr>
          </a:lstStyle>
          <a:p>
            <a:pPr>
              <a:defRPr/>
            </a:pPr>
            <a:fld id="{7F3080CD-A164-4733-81E4-D4475F22DE61}" type="datetimeFigureOut">
              <a:rPr lang="zh-CN" altLang="en-US"/>
              <a:pPr>
                <a:defRPr/>
              </a:pPr>
              <a:t>2019/9/9</a:t>
            </a:fld>
            <a:endParaRPr lang="zh-CN" altLang="en-US"/>
          </a:p>
        </p:txBody>
      </p:sp>
      <p:sp>
        <p:nvSpPr>
          <p:cNvPr id="5" name="Footer Placeholder 4">
            <a:extLst>
              <a:ext uri="{FF2B5EF4-FFF2-40B4-BE49-F238E27FC236}">
                <a16:creationId xmlns:a16="http://schemas.microsoft.com/office/drawing/2014/main" id="{29A54188-BE0A-4540-B99B-C1002009C46B}"/>
              </a:ext>
            </a:extLst>
          </p:cNvPr>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72ADB705-DDF6-4743-9FAA-6556E146C148}"/>
              </a:ext>
            </a:extLst>
          </p:cNvPr>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C327DAC4-FEBC-4572-B8AE-0B94230CDC46}" type="slidenum">
              <a:rPr lang="zh-CN" altLang="en-US"/>
              <a:pPr>
                <a:defRPr/>
              </a:pPr>
              <a:t>‹#›</a:t>
            </a:fld>
            <a:endParaRPr lang="zh-CN" altLang="en-US"/>
          </a:p>
        </p:txBody>
      </p:sp>
    </p:spTree>
    <p:extLst>
      <p:ext uri="{BB962C8B-B14F-4D97-AF65-F5344CB8AC3E}">
        <p14:creationId xmlns:p14="http://schemas.microsoft.com/office/powerpoint/2010/main" val="27960891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 name="(Goodfellow 2016)">
            <a:extLst>
              <a:ext uri="{FF2B5EF4-FFF2-40B4-BE49-F238E27FC236}">
                <a16:creationId xmlns:a16="http://schemas.microsoft.com/office/drawing/2014/main" id="{1EA1143C-F327-411B-88D5-9B0FAB60F3EF}"/>
              </a:ext>
            </a:extLst>
          </p:cNvPr>
          <p:cNvSpPr/>
          <p:nvPr/>
        </p:nvSpPr>
        <p:spPr>
          <a:xfrm>
            <a:off x="8175625" y="6564313"/>
            <a:ext cx="906463" cy="203200"/>
          </a:xfrm>
          <a:prstGeom prst="rect">
            <a:avLst/>
          </a:prstGeom>
          <a:ln w="12700">
            <a:miter lim="400000"/>
          </a:ln>
          <a:extLst>
            <a:ext uri="{C572A759-6A51-4108-AA02-DFA0A04FC94B}"/>
          </a:extLst>
        </p:spPr>
        <p:txBody>
          <a:bodyPr wrap="none" lIns="35719" tIns="35719" rIns="35719" bIns="35719" anchor="ctr">
            <a:spAutoFit/>
          </a:bodyPr>
          <a:lstStyle>
            <a:lvl1pPr>
              <a:defRPr sz="1200"/>
            </a:lvl1pPr>
          </a:lstStyle>
          <a:p>
            <a:pPr>
              <a:defRPr/>
            </a:pPr>
            <a:r>
              <a:rPr sz="844"/>
              <a:t>(Goodfellow 2016)</a:t>
            </a:r>
          </a:p>
        </p:txBody>
      </p:sp>
      <p:sp>
        <p:nvSpPr>
          <p:cNvPr id="56" name="标题文本"/>
          <p:cNvSpPr>
            <a:spLocks noGrp="1"/>
          </p:cNvSpPr>
          <p:nvPr>
            <p:ph type="title"/>
          </p:nvPr>
        </p:nvSpPr>
        <p:spPr>
          <a:prstGeom prst="rect">
            <a:avLst/>
          </a:prstGeom>
        </p:spPr>
        <p:txBody>
          <a:bodyPr/>
          <a:lstStyle/>
          <a:p>
            <a:r>
              <a:t>标题文本</a:t>
            </a:r>
          </a:p>
        </p:txBody>
      </p:sp>
      <p:sp>
        <p:nvSpPr>
          <p:cNvPr id="57" name="正文级别 1…"/>
          <p:cNvSpPr>
            <a:spLocks noGrp="1"/>
          </p:cNvSpPr>
          <p:nvPr>
            <p:ph type="body" idx="1"/>
          </p:nvPr>
        </p:nvSpPr>
        <p:spPr>
          <a:prstGeom prst="rect">
            <a:avLst/>
          </a:prstGeom>
        </p:spPr>
        <p:txBody>
          <a:bodyPr/>
          <a:lstStyle>
            <a:lvl1pPr>
              <a:defRPr>
                <a:latin typeface="Helvetica"/>
                <a:ea typeface="Helvetica"/>
                <a:cs typeface="Helvetica"/>
                <a:sym typeface="Helvetica"/>
              </a:defRPr>
            </a:lvl1pPr>
            <a:lvl2pPr>
              <a:defRPr>
                <a:latin typeface="Helvetica"/>
                <a:ea typeface="Helvetica"/>
                <a:cs typeface="Helvetica"/>
                <a:sym typeface="Helvetica"/>
              </a:defRPr>
            </a:lvl2pPr>
            <a:lvl3pPr>
              <a:defRPr>
                <a:latin typeface="Helvetica"/>
                <a:ea typeface="Helvetica"/>
                <a:cs typeface="Helvetica"/>
                <a:sym typeface="Helvetica"/>
              </a:defRPr>
            </a:lvl3pPr>
            <a:lvl4pPr>
              <a:defRPr>
                <a:latin typeface="Helvetica"/>
                <a:ea typeface="Helvetica"/>
                <a:cs typeface="Helvetica"/>
                <a:sym typeface="Helvetica"/>
              </a:defRPr>
            </a:lvl4pPr>
            <a:lvl5pPr>
              <a:defRPr>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5" name="幻灯片编号">
            <a:extLst>
              <a:ext uri="{FF2B5EF4-FFF2-40B4-BE49-F238E27FC236}">
                <a16:creationId xmlns:a16="http://schemas.microsoft.com/office/drawing/2014/main" id="{09BAC37E-B019-4792-AED9-3D41059C23C0}"/>
              </a:ext>
            </a:extLst>
          </p:cNvPr>
          <p:cNvSpPr>
            <a:spLocks noGrp="1"/>
          </p:cNvSpPr>
          <p:nvPr>
            <p:ph type="sldNum" sz="quarter" idx="10"/>
          </p:nvPr>
        </p:nvSpPr>
        <p:spPr>
          <a:xfrm>
            <a:off x="0" y="0"/>
            <a:ext cx="0" cy="0"/>
          </a:xfrm>
          <a:prstGeom prst="rect">
            <a:avLst/>
          </a:prstGeom>
        </p:spPr>
        <p:txBody>
          <a:bodyPr/>
          <a:lstStyle>
            <a:lvl1pPr>
              <a:defRPr/>
            </a:lvl1pPr>
          </a:lstStyle>
          <a:p>
            <a:pPr>
              <a:defRPr/>
            </a:pPr>
            <a:fld id="{71053341-4D91-40A1-854B-51650DAA0E7B}" type="slidenum">
              <a:rPr/>
              <a:pPr>
                <a:defRPr/>
              </a:pPr>
              <a:t>‹#›</a:t>
            </a:fld>
            <a:endParaRPr/>
          </a:p>
        </p:txBody>
      </p:sp>
    </p:spTree>
    <p:extLst>
      <p:ext uri="{BB962C8B-B14F-4D97-AF65-F5344CB8AC3E}">
        <p14:creationId xmlns:p14="http://schemas.microsoft.com/office/powerpoint/2010/main" val="418036032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15668545-739A-4E90-ACCC-F06E12B49CAF}"/>
              </a:ext>
            </a:extLst>
          </p:cNvPr>
          <p:cNvSpPr>
            <a:spLocks noGrp="1" noChangeArrowheads="1"/>
          </p:cNvSpPr>
          <p:nvPr>
            <p:ph type="dt" sz="half" idx="10"/>
          </p:nvPr>
        </p:nvSpPr>
        <p:spPr>
          <a:xfrm>
            <a:off x="0" y="0"/>
            <a:ext cx="0" cy="0"/>
          </a:xfrm>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FBA5C4A3-2240-4B14-B35F-7B034964E85D}"/>
              </a:ext>
            </a:extLst>
          </p:cNvPr>
          <p:cNvSpPr>
            <a:spLocks noGrp="1" noChangeArrowheads="1"/>
          </p:cNvSpPr>
          <p:nvPr>
            <p:ph type="sldNum" sz="quarter" idx="11"/>
          </p:nvPr>
        </p:nvSpPr>
        <p:spPr>
          <a:xfrm>
            <a:off x="0" y="0"/>
            <a:ext cx="0" cy="0"/>
          </a:xfrm>
        </p:spPr>
        <p:txBody>
          <a:bodyPr/>
          <a:lstStyle>
            <a:lvl1pPr>
              <a:defRPr/>
            </a:lvl1pPr>
          </a:lstStyle>
          <a:p>
            <a:pPr>
              <a:defRPr/>
            </a:pPr>
            <a:fld id="{7172F131-3159-4C9F-9578-5929E46ECA7E}" type="slidenum">
              <a:rPr lang="en-US" altLang="zh-CN"/>
              <a:pPr>
                <a:defRPr/>
              </a:pPr>
              <a:t>‹#›</a:t>
            </a:fld>
            <a:endParaRPr lang="en-US" altLang="zh-CN"/>
          </a:p>
        </p:txBody>
      </p:sp>
    </p:spTree>
    <p:extLst>
      <p:ext uri="{BB962C8B-B14F-4D97-AF65-F5344CB8AC3E}">
        <p14:creationId xmlns:p14="http://schemas.microsoft.com/office/powerpoint/2010/main" val="7413599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2386744"/>
            <a:ext cx="6743700" cy="164592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9903938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994671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2386744"/>
            <a:ext cx="6743700" cy="164592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354721975"/>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86434" y="2638044"/>
            <a:ext cx="3203828"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753737" y="2638044"/>
            <a:ext cx="3202685"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11422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2313434"/>
            <a:ext cx="3202686" cy="704087"/>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1187577" y="3143250"/>
            <a:ext cx="3202686" cy="25967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4753737" y="3143250"/>
            <a:ext cx="3190113" cy="2596776"/>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4753737" y="2313434"/>
            <a:ext cx="3202686" cy="704087"/>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F3B0162-EB78-439B-A869-455A913DDBA8}"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3014546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568901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278486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C7267BE1-8800-4603-BB9D-D01FE9127A67}" type="slidenum">
              <a:rPr lang="en-US" altLang="zh-CN"/>
              <a:pPr>
                <a:defRPr/>
              </a:pPr>
              <a:t>‹#›</a:t>
            </a:fld>
            <a:endParaRPr lang="en-US" altLang="zh-CN"/>
          </a:p>
        </p:txBody>
      </p:sp>
    </p:spTree>
    <p:extLst>
      <p:ext uri="{BB962C8B-B14F-4D97-AF65-F5344CB8AC3E}">
        <p14:creationId xmlns:p14="http://schemas.microsoft.com/office/powerpoint/2010/main" val="36411152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2243829"/>
            <a:ext cx="3364992" cy="1141497"/>
          </a:xfrm>
          <a:solidFill>
            <a:srgbClr val="FFFFFF"/>
          </a:solidFill>
          <a:ln>
            <a:solidFill>
              <a:srgbClr val="404040"/>
            </a:solidFill>
          </a:ln>
        </p:spPr>
        <p:txBody>
          <a:bodyPr anchor="ctr" anchorCtr="1">
            <a:normAutofit/>
          </a:bodyPr>
          <a:lstStyle>
            <a:lvl1pPr>
              <a:defRPr sz="1650">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6676" y="3549918"/>
            <a:ext cx="2846070" cy="2194036"/>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9" name="Date Placeholder 8"/>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10" name="Footer Placeholder 9"/>
          <p:cNvSpPr>
            <a:spLocks noGrp="1"/>
          </p:cNvSpPr>
          <p:nvPr>
            <p:ph type="ftr" sz="quarter" idx="11"/>
          </p:nvPr>
        </p:nvSpPr>
        <p:spPr>
          <a:xfrm>
            <a:off x="603504" y="6236208"/>
            <a:ext cx="3843598" cy="320040"/>
          </a:xfrm>
        </p:spPr>
        <p:txBody>
          <a:bodyPr/>
          <a:lstStyle>
            <a:lvl1pPr>
              <a:defRPr>
                <a:solidFill>
                  <a:srgbClr val="FFFFFF">
                    <a:alpha val="70000"/>
                  </a:srgbClr>
                </a:solidFill>
              </a:defRPr>
            </a:lvl1pPr>
          </a:lstStyle>
          <a:p>
            <a:endParaRPr lang="zh-CN" altLang="en-US"/>
          </a:p>
        </p:txBody>
      </p:sp>
      <p:sp>
        <p:nvSpPr>
          <p:cNvPr id="11" name="Slide Number Placeholder 10"/>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1246142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2243828"/>
            <a:ext cx="3371249" cy="1134640"/>
          </a:xfrm>
          <a:solidFill>
            <a:srgbClr val="FFFFFF"/>
          </a:solidFill>
          <a:ln>
            <a:solidFill>
              <a:srgbClr val="404040"/>
            </a:solidFill>
          </a:ln>
        </p:spPr>
        <p:txBody>
          <a:bodyPr anchor="ctr" anchorCtr="1">
            <a:noAutofit/>
          </a:bodyPr>
          <a:lstStyle>
            <a:lvl1pPr>
              <a:defRPr sz="1650">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572000" y="0"/>
            <a:ext cx="4576573" cy="68580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36676" y="3549919"/>
            <a:ext cx="2846070" cy="219403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5C07FFA-70F2-4D4A-8805-3A204A3E0F72}" type="datetimeFigureOut">
              <a:rPr lang="zh-CN" altLang="en-US" smtClean="0"/>
              <a:t>2019/9/9</a:t>
            </a:fld>
            <a:endParaRPr lang="zh-CN" altLang="en-US"/>
          </a:p>
        </p:txBody>
      </p:sp>
      <p:sp>
        <p:nvSpPr>
          <p:cNvPr id="9" name="Footer Placeholder 8"/>
          <p:cNvSpPr>
            <a:spLocks noGrp="1"/>
          </p:cNvSpPr>
          <p:nvPr>
            <p:ph type="ftr" sz="quarter" idx="11"/>
          </p:nvPr>
        </p:nvSpPr>
        <p:spPr>
          <a:xfrm>
            <a:off x="603504" y="6236208"/>
            <a:ext cx="3843598" cy="320040"/>
          </a:xfrm>
        </p:spPr>
        <p:txBody>
          <a:bodyPr/>
          <a:lstStyle>
            <a:lvl1pPr>
              <a:defRPr>
                <a:solidFill>
                  <a:srgbClr val="FFFFFF">
                    <a:alpha val="70000"/>
                  </a:srgbClr>
                </a:solidFill>
              </a:defRPr>
            </a:lvl1pPr>
          </a:lstStyle>
          <a:p>
            <a:endParaRPr lang="zh-CN" altLang="en-US"/>
          </a:p>
        </p:txBody>
      </p:sp>
      <p:sp>
        <p:nvSpPr>
          <p:cNvPr id="10" name="Slide Number Placeholder 9"/>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37350447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3613055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973956" cy="498348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73352" y="937260"/>
            <a:ext cx="4648867" cy="49834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917928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1849913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33716566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3586188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6248940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4980359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980785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EF938589-303E-4F93-B608-BD9DB28EA19D}" type="slidenum">
              <a:rPr lang="en-US" altLang="zh-CN"/>
              <a:pPr>
                <a:defRPr/>
              </a:pPr>
              <a:t>‹#›</a:t>
            </a:fld>
            <a:endParaRPr lang="en-US" altLang="zh-CN"/>
          </a:p>
        </p:txBody>
      </p:sp>
    </p:spTree>
    <p:extLst>
      <p:ext uri="{BB962C8B-B14F-4D97-AF65-F5344CB8AC3E}">
        <p14:creationId xmlns:p14="http://schemas.microsoft.com/office/powerpoint/2010/main" val="38109854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25748197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2669027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91903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39363192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C07FFA-70F2-4D4A-8805-3A204A3E0F72}" type="datetimeFigureOut">
              <a:rPr lang="zh-CN" altLang="en-US" smtClean="0"/>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4266105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16166087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9755572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24471030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9270555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816973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36702B37-EA09-47A6-8C8E-C4CBDE0604AF}" type="slidenum">
              <a:rPr lang="en-US" altLang="zh-CN"/>
              <a:pPr>
                <a:defRPr/>
              </a:pPr>
              <a:t>‹#›</a:t>
            </a:fld>
            <a:endParaRPr lang="en-US" altLang="zh-CN"/>
          </a:p>
        </p:txBody>
      </p:sp>
    </p:spTree>
    <p:extLst>
      <p:ext uri="{BB962C8B-B14F-4D97-AF65-F5344CB8AC3E}">
        <p14:creationId xmlns:p14="http://schemas.microsoft.com/office/powerpoint/2010/main" val="14111647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860808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7405750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2967684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11647560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40276988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2019/9/9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797885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E1B884F7-EC4B-44B1-B9B0-82F781135717}" type="slidenum">
              <a:rPr lang="en-US" altLang="zh-CN"/>
              <a:pPr>
                <a:defRPr/>
              </a:pPr>
              <a:t>‹#›</a:t>
            </a:fld>
            <a:endParaRPr lang="en-US" altLang="zh-CN"/>
          </a:p>
        </p:txBody>
      </p:sp>
    </p:spTree>
    <p:extLst>
      <p:ext uri="{BB962C8B-B14F-4D97-AF65-F5344CB8AC3E}">
        <p14:creationId xmlns:p14="http://schemas.microsoft.com/office/powerpoint/2010/main" val="104147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9FA8E686-66E2-4952-9D9F-C34CB4FE5000}" type="slidenum">
              <a:rPr lang="en-US" altLang="zh-CN"/>
              <a:pPr>
                <a:defRPr/>
              </a:pPr>
              <a:t>‹#›</a:t>
            </a:fld>
            <a:endParaRPr lang="en-US" altLang="zh-CN"/>
          </a:p>
        </p:txBody>
      </p:sp>
    </p:spTree>
    <p:extLst>
      <p:ext uri="{BB962C8B-B14F-4D97-AF65-F5344CB8AC3E}">
        <p14:creationId xmlns:p14="http://schemas.microsoft.com/office/powerpoint/2010/main" val="142344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157678E2-B52A-4DD9-B998-D3F4FE725F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EC299CE2-2319-44B7-A5AC-AB4B2FC7F364}"/>
              </a:ext>
            </a:extLst>
          </p:cNvPr>
          <p:cNvSpPr>
            <a:spLocks noGrp="1" noChangeArrowheads="1"/>
          </p:cNvSpPr>
          <p:nvPr>
            <p:ph type="sldNum" sz="quarter" idx="11"/>
          </p:nvPr>
        </p:nvSpPr>
        <p:spPr>
          <a:ln/>
        </p:spPr>
        <p:txBody>
          <a:bodyPr/>
          <a:lstStyle>
            <a:lvl1pPr>
              <a:defRPr/>
            </a:lvl1pPr>
          </a:lstStyle>
          <a:p>
            <a:pPr>
              <a:defRPr/>
            </a:pPr>
            <a:fld id="{66F4F62E-59CE-4BE2-A5A7-A695EFE8030A}" type="slidenum">
              <a:rPr lang="en-US" altLang="zh-CN"/>
              <a:pPr>
                <a:defRPr/>
              </a:pPr>
              <a:t>‹#›</a:t>
            </a:fld>
            <a:endParaRPr lang="en-US" altLang="zh-CN"/>
          </a:p>
        </p:txBody>
      </p:sp>
    </p:spTree>
    <p:extLst>
      <p:ext uri="{BB962C8B-B14F-4D97-AF65-F5344CB8AC3E}">
        <p14:creationId xmlns:p14="http://schemas.microsoft.com/office/powerpoint/2010/main" val="1718913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E540EB9-DDA7-4D9A-9E98-44AF3C33FB64}"/>
              </a:ext>
            </a:extLst>
          </p:cNvPr>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a:latin typeface="Tahoma" panose="020B0604030504040204" pitchFamily="34" charset="0"/>
              <a:ea typeface="宋体" panose="02010600030101010101" pitchFamily="2" charset="-122"/>
            </a:endParaRPr>
          </a:p>
        </p:txBody>
      </p:sp>
      <p:sp>
        <p:nvSpPr>
          <p:cNvPr id="1027" name="Rectangle 3">
            <a:extLst>
              <a:ext uri="{FF2B5EF4-FFF2-40B4-BE49-F238E27FC236}">
                <a16:creationId xmlns:a16="http://schemas.microsoft.com/office/drawing/2014/main" id="{DD27C288-9A9B-4008-9E0D-3C0D17D0E8D3}"/>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a:latin typeface="Tahoma" panose="020B0604030504040204" pitchFamily="34" charset="0"/>
              <a:ea typeface="宋体" panose="02010600030101010101" pitchFamily="2" charset="-122"/>
            </a:endParaRPr>
          </a:p>
        </p:txBody>
      </p:sp>
      <p:sp>
        <p:nvSpPr>
          <p:cNvPr id="1028" name="Rectangle 4">
            <a:extLst>
              <a:ext uri="{FF2B5EF4-FFF2-40B4-BE49-F238E27FC236}">
                <a16:creationId xmlns:a16="http://schemas.microsoft.com/office/drawing/2014/main" id="{9DE444C5-46E2-49B7-BAEC-7D0F43C7B996}"/>
              </a:ext>
            </a:extLst>
          </p:cNvPr>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a:latin typeface="Tahoma" panose="020B0604030504040204" pitchFamily="34" charset="0"/>
              <a:ea typeface="宋体" panose="02010600030101010101" pitchFamily="2" charset="-122"/>
            </a:endParaRPr>
          </a:p>
        </p:txBody>
      </p:sp>
      <p:sp>
        <p:nvSpPr>
          <p:cNvPr id="1029" name="Rectangle 5">
            <a:extLst>
              <a:ext uri="{FF2B5EF4-FFF2-40B4-BE49-F238E27FC236}">
                <a16:creationId xmlns:a16="http://schemas.microsoft.com/office/drawing/2014/main" id="{B4A85A4F-530D-4280-989F-E5090CE3A417}"/>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a:latin typeface="Tahoma" panose="020B0604030504040204" pitchFamily="34" charset="0"/>
              <a:ea typeface="宋体" panose="02010600030101010101" pitchFamily="2" charset="-122"/>
            </a:endParaRPr>
          </a:p>
        </p:txBody>
      </p:sp>
      <p:sp>
        <p:nvSpPr>
          <p:cNvPr id="1030" name="Rectangle 6">
            <a:extLst>
              <a:ext uri="{FF2B5EF4-FFF2-40B4-BE49-F238E27FC236}">
                <a16:creationId xmlns:a16="http://schemas.microsoft.com/office/drawing/2014/main" id="{ABF775CF-10CB-4EC9-96A6-755F00C0A5D7}"/>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a:latin typeface="Tahoma" panose="020B0604030504040204" pitchFamily="34" charset="0"/>
              <a:ea typeface="宋体" panose="02010600030101010101" pitchFamily="2" charset="-122"/>
            </a:endParaRPr>
          </a:p>
        </p:txBody>
      </p:sp>
      <p:sp>
        <p:nvSpPr>
          <p:cNvPr id="1031" name="Rectangle 7">
            <a:extLst>
              <a:ext uri="{FF2B5EF4-FFF2-40B4-BE49-F238E27FC236}">
                <a16:creationId xmlns:a16="http://schemas.microsoft.com/office/drawing/2014/main" id="{0DB1D4C7-E3BE-4532-907D-A0DFD1397ECA}"/>
              </a:ext>
            </a:extLst>
          </p:cNvPr>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a:latin typeface="Tahoma" panose="020B0604030504040204" pitchFamily="34" charset="0"/>
              <a:ea typeface="宋体" panose="02010600030101010101" pitchFamily="2" charset="-122"/>
            </a:endParaRPr>
          </a:p>
        </p:txBody>
      </p:sp>
      <p:sp>
        <p:nvSpPr>
          <p:cNvPr id="1032" name="Rectangle 8">
            <a:extLst>
              <a:ext uri="{FF2B5EF4-FFF2-40B4-BE49-F238E27FC236}">
                <a16:creationId xmlns:a16="http://schemas.microsoft.com/office/drawing/2014/main" id="{ADBA0FF2-9B75-44F1-939B-3491719503DB}"/>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eaLnBrk="1" hangingPunct="1">
              <a:defRPr/>
            </a:pPr>
            <a:endParaRPr kumimoji="1" lang="zh-CN" altLang="zh-CN" sz="2400">
              <a:latin typeface="Tahoma" panose="020B0604030504040204" pitchFamily="34" charset="0"/>
              <a:ea typeface="宋体" panose="02010600030101010101" pitchFamily="2" charset="-122"/>
            </a:endParaRPr>
          </a:p>
        </p:txBody>
      </p:sp>
      <p:sp>
        <p:nvSpPr>
          <p:cNvPr id="3081" name="Rectangle 9">
            <a:extLst>
              <a:ext uri="{FF2B5EF4-FFF2-40B4-BE49-F238E27FC236}">
                <a16:creationId xmlns:a16="http://schemas.microsoft.com/office/drawing/2014/main" id="{6E966E28-F03E-47EE-BFCF-2D21D4601E54}"/>
              </a:ext>
            </a:extLst>
          </p:cNvPr>
          <p:cNvSpPr>
            <a:spLocks noGrp="1" noChangeArrowheads="1"/>
          </p:cNvSpPr>
          <p:nvPr>
            <p:ph type="title"/>
          </p:nvPr>
        </p:nvSpPr>
        <p:spPr bwMode="auto">
          <a:xfrm>
            <a:off x="1150938" y="214313"/>
            <a:ext cx="6589712"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1182688" y="2017713"/>
            <a:ext cx="69183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7" name="Rectangle 11">
            <a:extLst>
              <a:ext uri="{FF2B5EF4-FFF2-40B4-BE49-F238E27FC236}">
                <a16:creationId xmlns:a16="http://schemas.microsoft.com/office/drawing/2014/main" id="{157678E2-B52A-4DD9-B998-D3F4FE725F0C}"/>
              </a:ext>
            </a:extLst>
          </p:cNvPr>
          <p:cNvSpPr>
            <a:spLocks noGrp="1" noChangeArrowheads="1"/>
          </p:cNvSpPr>
          <p:nvPr>
            <p:ph type="dt" sz="half" idx="2"/>
          </p:nvPr>
        </p:nvSpPr>
        <p:spPr bwMode="auto">
          <a:xfrm>
            <a:off x="1162050" y="6243638"/>
            <a:ext cx="1249363"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anose="020B0604030504040204" pitchFamily="34" charset="0"/>
                <a:ea typeface="宋体" panose="02010600030101010101" pitchFamily="2" charset="-122"/>
              </a:defRPr>
            </a:lvl1pPr>
          </a:lstStyle>
          <a:p>
            <a:pPr>
              <a:defRPr/>
            </a:pPr>
            <a:endParaRPr lang="en-US" altLang="zh-CN"/>
          </a:p>
        </p:txBody>
      </p:sp>
      <p:sp>
        <p:nvSpPr>
          <p:cNvPr id="4109" name="Rectangle 13">
            <a:extLst>
              <a:ext uri="{FF2B5EF4-FFF2-40B4-BE49-F238E27FC236}">
                <a16:creationId xmlns:a16="http://schemas.microsoft.com/office/drawing/2014/main" id="{EC299CE2-2319-44B7-A5AC-AB4B2FC7F364}"/>
              </a:ext>
            </a:extLst>
          </p:cNvPr>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Tahoma" panose="020B0604030504040204" pitchFamily="34" charset="0"/>
                <a:ea typeface="宋体" panose="02010600030101010101" pitchFamily="2" charset="-122"/>
              </a:defRPr>
            </a:lvl1pPr>
          </a:lstStyle>
          <a:p>
            <a:pPr>
              <a:defRPr/>
            </a:pPr>
            <a:fld id="{7478BE5F-1FA0-46CF-BA21-752EAC4192C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32"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Lst>
  <p:timing>
    <p:tnLst>
      <p:par>
        <p:cTn id="1" dur="indefinite" restart="never" nodeType="tmRoot"/>
      </p:par>
    </p:tnLst>
  </p:timing>
  <p:hf hdr="0" dt="0"/>
  <p:txStyles>
    <p:titleStyle>
      <a:lvl1pPr algn="l" rtl="0" eaLnBrk="0" fontAlgn="base" hangingPunct="0">
        <a:spcBef>
          <a:spcPct val="0"/>
        </a:spcBef>
        <a:spcAft>
          <a:spcPct val="0"/>
        </a:spcAft>
        <a:defRPr sz="4000" b="1">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000" b="1">
          <a:solidFill>
            <a:schemeClr val="tx2"/>
          </a:solidFill>
          <a:effectLst>
            <a:outerShdw blurRad="38100" dist="38100" dir="2700000" algn="tl">
              <a:srgbClr val="C0C0C0"/>
            </a:outerShdw>
          </a:effectLst>
          <a:latin typeface="Tahoma" pitchFamily="34" charset="0"/>
          <a:ea typeface="宋体" pitchFamily="2" charset="-122"/>
        </a:defRPr>
      </a:lvl2pPr>
      <a:lvl3pPr algn="l" rtl="0" eaLnBrk="0" fontAlgn="base" hangingPunct="0">
        <a:spcBef>
          <a:spcPct val="0"/>
        </a:spcBef>
        <a:spcAft>
          <a:spcPct val="0"/>
        </a:spcAft>
        <a:defRPr sz="4000" b="1">
          <a:solidFill>
            <a:schemeClr val="tx2"/>
          </a:solidFill>
          <a:effectLst>
            <a:outerShdw blurRad="38100" dist="38100" dir="2700000" algn="tl">
              <a:srgbClr val="C0C0C0"/>
            </a:outerShdw>
          </a:effectLst>
          <a:latin typeface="Tahoma" pitchFamily="34" charset="0"/>
          <a:ea typeface="宋体" pitchFamily="2" charset="-122"/>
        </a:defRPr>
      </a:lvl3pPr>
      <a:lvl4pPr algn="l" rtl="0" eaLnBrk="0" fontAlgn="base" hangingPunct="0">
        <a:spcBef>
          <a:spcPct val="0"/>
        </a:spcBef>
        <a:spcAft>
          <a:spcPct val="0"/>
        </a:spcAft>
        <a:defRPr sz="4000" b="1">
          <a:solidFill>
            <a:schemeClr val="tx2"/>
          </a:solidFill>
          <a:effectLst>
            <a:outerShdw blurRad="38100" dist="38100" dir="2700000" algn="tl">
              <a:srgbClr val="C0C0C0"/>
            </a:outerShdw>
          </a:effectLst>
          <a:latin typeface="Tahoma" pitchFamily="34" charset="0"/>
          <a:ea typeface="宋体" pitchFamily="2" charset="-122"/>
        </a:defRPr>
      </a:lvl4pPr>
      <a:lvl5pPr algn="l" rtl="0" eaLnBrk="0" fontAlgn="base" hangingPunct="0">
        <a:spcBef>
          <a:spcPct val="0"/>
        </a:spcBef>
        <a:spcAft>
          <a:spcPct val="0"/>
        </a:spcAft>
        <a:defRPr sz="4000" b="1">
          <a:solidFill>
            <a:schemeClr val="tx2"/>
          </a:solidFill>
          <a:effectLst>
            <a:outerShdw blurRad="38100" dist="38100" dir="2700000" algn="tl">
              <a:srgbClr val="C0C0C0"/>
            </a:outerShdw>
          </a:effectLst>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Ø"/>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ü"/>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Char char="•"/>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9" descr="image_2_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68313"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按下新增標題</a:t>
            </a:r>
          </a:p>
        </p:txBody>
      </p:sp>
      <p:sp>
        <p:nvSpPr>
          <p:cNvPr id="2052"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Tree>
  </p:cSld>
  <p:clrMap bg1="lt1" tx1="dk1" bg2="lt2" tx2="dk2" accent1="accent1" accent2="accent2" accent3="accent3" accent4="accent4" accent5="accent5" accent6="accent6" hlink="hlink" folHlink="folHlink"/>
  <p:sldLayoutIdLst>
    <p:sldLayoutId id="2147483933"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4" r:id="rId12"/>
    <p:sldLayoutId id="2147483935" r:id="rId13"/>
    <p:sldLayoutId id="2147483936" r:id="rId14"/>
  </p:sldLayoutIdLst>
  <p:txStyles>
    <p:titleStyle>
      <a:lvl1pPr algn="l" rtl="0" eaLnBrk="0" fontAlgn="base" hangingPunct="0">
        <a:spcBef>
          <a:spcPct val="0"/>
        </a:spcBef>
        <a:spcAft>
          <a:spcPct val="0"/>
        </a:spcAft>
        <a:defRPr kumimoji="1" sz="3200" kern="1200">
          <a:solidFill>
            <a:schemeClr val="bg1"/>
          </a:solidFill>
          <a:latin typeface="+mj-lt"/>
          <a:ea typeface="+mj-ea"/>
          <a:cs typeface="華康儷粗黑(P)"/>
        </a:defRPr>
      </a:lvl1pPr>
      <a:lvl2pPr algn="l" rtl="0" eaLnBrk="0" fontAlgn="base" hangingPunct="0">
        <a:spcBef>
          <a:spcPct val="0"/>
        </a:spcBef>
        <a:spcAft>
          <a:spcPct val="0"/>
        </a:spcAft>
        <a:defRPr kumimoji="1" sz="3200">
          <a:solidFill>
            <a:schemeClr val="bg1"/>
          </a:solidFill>
          <a:latin typeface="Arial" panose="020B0604020202020204" pitchFamily="34" charset="0"/>
          <a:ea typeface="華康儷粗黑(P)" pitchFamily="34" charset="-120"/>
          <a:cs typeface="華康儷粗黑(P)"/>
        </a:defRPr>
      </a:lvl2pPr>
      <a:lvl3pPr algn="l" rtl="0" eaLnBrk="0" fontAlgn="base" hangingPunct="0">
        <a:spcBef>
          <a:spcPct val="0"/>
        </a:spcBef>
        <a:spcAft>
          <a:spcPct val="0"/>
        </a:spcAft>
        <a:defRPr kumimoji="1" sz="3200">
          <a:solidFill>
            <a:schemeClr val="bg1"/>
          </a:solidFill>
          <a:latin typeface="Arial" panose="020B0604020202020204" pitchFamily="34" charset="0"/>
          <a:ea typeface="華康儷粗黑(P)" pitchFamily="34" charset="-120"/>
          <a:cs typeface="華康儷粗黑(P)"/>
        </a:defRPr>
      </a:lvl3pPr>
      <a:lvl4pPr algn="l" rtl="0" eaLnBrk="0" fontAlgn="base" hangingPunct="0">
        <a:spcBef>
          <a:spcPct val="0"/>
        </a:spcBef>
        <a:spcAft>
          <a:spcPct val="0"/>
        </a:spcAft>
        <a:defRPr kumimoji="1" sz="3200">
          <a:solidFill>
            <a:schemeClr val="bg1"/>
          </a:solidFill>
          <a:latin typeface="Arial" panose="020B0604020202020204" pitchFamily="34" charset="0"/>
          <a:ea typeface="華康儷粗黑(P)" pitchFamily="34" charset="-120"/>
          <a:cs typeface="華康儷粗黑(P)"/>
        </a:defRPr>
      </a:lvl4pPr>
      <a:lvl5pPr algn="l" rtl="0" eaLnBrk="0" fontAlgn="base" hangingPunct="0">
        <a:spcBef>
          <a:spcPct val="0"/>
        </a:spcBef>
        <a:spcAft>
          <a:spcPct val="0"/>
        </a:spcAft>
        <a:defRPr kumimoji="1" sz="3200">
          <a:solidFill>
            <a:schemeClr val="bg1"/>
          </a:solidFill>
          <a:latin typeface="Arial" panose="020B0604020202020204" pitchFamily="34" charset="0"/>
          <a:ea typeface="華康儷粗黑(P)" pitchFamily="34" charset="-120"/>
          <a:cs typeface="華康儷粗黑(P)"/>
        </a:defRPr>
      </a:lvl5pPr>
      <a:lvl6pPr marL="4572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6pPr>
      <a:lvl7pPr marL="9144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7pPr>
      <a:lvl8pPr marL="13716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8pPr>
      <a:lvl9pPr marL="1828800" algn="l" rtl="0" eaLnBrk="1" fontAlgn="base" hangingPunct="1">
        <a:spcBef>
          <a:spcPct val="0"/>
        </a:spcBef>
        <a:spcAft>
          <a:spcPct val="0"/>
        </a:spcAft>
        <a:defRPr kumimoji="1" sz="3200">
          <a:solidFill>
            <a:schemeClr val="bg1"/>
          </a:solidFill>
          <a:latin typeface="Arial" panose="020B0604020202020204" pitchFamily="34" charset="0"/>
          <a:ea typeface="華康儷粗黑(P)" pitchFamily="34" charset="-120"/>
        </a:defRPr>
      </a:lvl9pPr>
    </p:titleStyle>
    <p:bodyStyle>
      <a:lvl1pPr marL="342900" indent="-342900" algn="l" rtl="0" eaLnBrk="0" fontAlgn="base" hangingPunct="0">
        <a:spcBef>
          <a:spcPct val="20000"/>
        </a:spcBef>
        <a:spcAft>
          <a:spcPct val="0"/>
        </a:spcAft>
        <a:buChar char="•"/>
        <a:defRPr kumimoji="1" sz="3200" kern="1200">
          <a:solidFill>
            <a:srgbClr val="0099FF"/>
          </a:solidFill>
          <a:latin typeface="+mn-lt"/>
          <a:ea typeface="+mn-ea"/>
          <a:cs typeface="華康儷粗黑(P)"/>
        </a:defRPr>
      </a:lvl1pPr>
      <a:lvl2pPr marL="742950" indent="-285750" algn="l" rtl="0" eaLnBrk="0" fontAlgn="base" hangingPunct="0">
        <a:spcBef>
          <a:spcPct val="20000"/>
        </a:spcBef>
        <a:spcAft>
          <a:spcPct val="0"/>
        </a:spcAft>
        <a:buChar char="–"/>
        <a:defRPr kumimoji="1" sz="2500" kern="1200">
          <a:solidFill>
            <a:schemeClr val="tx1"/>
          </a:solidFill>
          <a:latin typeface="+mn-lt"/>
          <a:ea typeface="華康儷細黑(P)" pitchFamily="34" charset="-120"/>
          <a:cs typeface="華康儷細黑(P)"/>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華康儷細黑(P)" pitchFamily="34" charset="-120"/>
          <a:cs typeface="華康儷細黑(P)"/>
        </a:defRPr>
      </a:lvl3pPr>
      <a:lvl4pPr marL="1600200" indent="-228600" algn="l" rtl="0" eaLnBrk="0" fontAlgn="base" hangingPunct="0">
        <a:spcBef>
          <a:spcPct val="20000"/>
        </a:spcBef>
        <a:spcAft>
          <a:spcPct val="0"/>
        </a:spcAft>
        <a:buChar char="–"/>
        <a:defRPr kumimoji="1" kern="1200">
          <a:solidFill>
            <a:schemeClr val="tx1"/>
          </a:solidFill>
          <a:latin typeface="+mn-lt"/>
          <a:ea typeface="華康儷細黑(P)" pitchFamily="34" charset="-120"/>
          <a:cs typeface="華康儷細黑(P)"/>
        </a:defRPr>
      </a:lvl4pPr>
      <a:lvl5pPr marL="2057400" indent="-228600" algn="l" rtl="0" eaLnBrk="0" fontAlgn="base" hangingPunct="0">
        <a:spcBef>
          <a:spcPct val="20000"/>
        </a:spcBef>
        <a:spcAft>
          <a:spcPct val="0"/>
        </a:spcAft>
        <a:buChar char="»"/>
        <a:defRPr kumimoji="1" i="1" kern="1200">
          <a:solidFill>
            <a:schemeClr val="tx1"/>
          </a:solidFill>
          <a:latin typeface="+mn-lt"/>
          <a:ea typeface="華康儷細黑(P)" pitchFamily="34" charset="-120"/>
          <a:cs typeface="華康儷細黑(P)"/>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964692"/>
            <a:ext cx="5797296"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673352" y="2638045"/>
            <a:ext cx="5797296" cy="310198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866072" y="6238816"/>
            <a:ext cx="2065310" cy="323968"/>
          </a:xfrm>
          <a:prstGeom prst="rect">
            <a:avLst/>
          </a:prstGeom>
        </p:spPr>
        <p:txBody>
          <a:bodyPr vert="horz" lIns="91440" tIns="45720" rIns="91440" bIns="45720" rtlCol="0" anchor="ctr"/>
          <a:lstStyle>
            <a:lvl1pPr algn="r">
              <a:defRPr sz="788">
                <a:solidFill>
                  <a:schemeClr val="tx1">
                    <a:alpha val="70000"/>
                  </a:schemeClr>
                </a:solidFill>
              </a:defRPr>
            </a:lvl1pPr>
          </a:lstStyle>
          <a:p>
            <a:fld id="{B5C07FFA-70F2-4D4A-8805-3A204A3E0F72}" type="datetimeFigureOut">
              <a:rPr lang="zh-CN" altLang="en-US" smtClean="0"/>
              <a:t>2019/9/9</a:t>
            </a:fld>
            <a:endParaRPr lang="zh-CN" altLang="en-US"/>
          </a:p>
        </p:txBody>
      </p:sp>
      <p:sp>
        <p:nvSpPr>
          <p:cNvPr id="5" name="Footer Placeholder 4"/>
          <p:cNvSpPr>
            <a:spLocks noGrp="1"/>
          </p:cNvSpPr>
          <p:nvPr>
            <p:ph type="ftr" sz="quarter" idx="3"/>
          </p:nvPr>
        </p:nvSpPr>
        <p:spPr>
          <a:xfrm>
            <a:off x="1200150" y="6236208"/>
            <a:ext cx="4425892" cy="32004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zh-CN" altLang="en-US"/>
          </a:p>
        </p:txBody>
      </p:sp>
      <p:sp>
        <p:nvSpPr>
          <p:cNvPr id="6" name="Slide Number Placeholder 5"/>
          <p:cNvSpPr>
            <a:spLocks noGrp="1"/>
          </p:cNvSpPr>
          <p:nvPr>
            <p:ph type="sldNum" sz="quarter" idx="4"/>
          </p:nvPr>
        </p:nvSpPr>
        <p:spPr>
          <a:xfrm>
            <a:off x="8069192" y="6217920"/>
            <a:ext cx="274320" cy="36576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216428865"/>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5C07FFA-70F2-4D4A-8805-3A204A3E0F72}" type="datetimeFigureOut">
              <a:rPr lang="zh-CN" altLang="en-US" smtClean="0"/>
              <a:t>2019/9/9</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3B0162-EB78-439B-A869-455A913DDBA8}" type="slidenum">
              <a:rPr lang="zh-CN" altLang="en-US" smtClean="0"/>
              <a:t>‹#›</a:t>
            </a:fld>
            <a:endParaRPr lang="zh-CN" altLang="en-US"/>
          </a:p>
        </p:txBody>
      </p:sp>
    </p:spTree>
    <p:extLst>
      <p:ext uri="{BB962C8B-B14F-4D97-AF65-F5344CB8AC3E}">
        <p14:creationId xmlns:p14="http://schemas.microsoft.com/office/powerpoint/2010/main" val="47606309"/>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EBA91-1ABC-40A1-A298-75A1ACA309CE}" type="datetimeFigureOut">
              <a:rPr lang="zh-TW" altLang="en-US" smtClean="0"/>
              <a:t>2019/9/9</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1647681711"/>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uxiaor@ue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gif"/><Relationship Id="rId4" Type="http://schemas.openxmlformats.org/officeDocument/2006/relationships/hyperlink" Target="Yann%20LeCun's%20news.files/asamples.gif"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10" Type="http://schemas.openxmlformats.org/officeDocument/2006/relationships/image" Target="../media/image123.jpg"/><Relationship Id="rId4" Type="http://schemas.openxmlformats.org/officeDocument/2006/relationships/tags" Target="../tags/tag32.xml"/><Relationship Id="rId9" Type="http://schemas.openxmlformats.org/officeDocument/2006/relationships/image" Target="../media/image99.png"/></Relationships>
</file>

<file path=ppt/slides/_rels/slide10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38.xml"/><Relationship Id="rId7" Type="http://schemas.openxmlformats.org/officeDocument/2006/relationships/slideLayout" Target="../slideLayouts/slideLayout4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124.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Yann%20LeCun's%20news.files/asamples.gif"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hyperlink" Target="Yann%20LeCun's%20news.files/a31.gif"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hyperlink" Target="ICA/source8.wav" TargetMode="External"/><Relationship Id="rId3" Type="http://schemas.openxmlformats.org/officeDocument/2006/relationships/image" Target="../media/image127.jpeg"/><Relationship Id="rId7" Type="http://schemas.openxmlformats.org/officeDocument/2006/relationships/image" Target="../media/image129.jpeg"/><Relationship Id="rId2" Type="http://schemas.openxmlformats.org/officeDocument/2006/relationships/hyperlink" Target="ICA/source1.wav" TargetMode="External"/><Relationship Id="rId1" Type="http://schemas.openxmlformats.org/officeDocument/2006/relationships/slideLayout" Target="../slideLayouts/slideLayout15.xml"/><Relationship Id="rId6" Type="http://schemas.openxmlformats.org/officeDocument/2006/relationships/hyperlink" Target="ICA/source7.wav" TargetMode="External"/><Relationship Id="rId11" Type="http://schemas.openxmlformats.org/officeDocument/2006/relationships/image" Target="../media/image131.jpeg"/><Relationship Id="rId5" Type="http://schemas.openxmlformats.org/officeDocument/2006/relationships/image" Target="../media/image128.jpeg"/><Relationship Id="rId10" Type="http://schemas.openxmlformats.org/officeDocument/2006/relationships/hyperlink" Target="ICA/110000110mix1.wav" TargetMode="External"/><Relationship Id="rId4" Type="http://schemas.openxmlformats.org/officeDocument/2006/relationships/hyperlink" Target="ICA/source2.wav" TargetMode="External"/><Relationship Id="rId9" Type="http://schemas.openxmlformats.org/officeDocument/2006/relationships/image" Target="../media/image130.jpeg"/></Relationships>
</file>

<file path=ppt/slides/_rels/slide109.xml.rels><?xml version="1.0" encoding="UTF-8" standalone="yes"?>
<Relationships xmlns="http://schemas.openxmlformats.org/package/2006/relationships"><Relationship Id="rId8" Type="http://schemas.openxmlformats.org/officeDocument/2006/relationships/hyperlink" Target="ICA/source8.wav" TargetMode="External"/><Relationship Id="rId13" Type="http://schemas.openxmlformats.org/officeDocument/2006/relationships/image" Target="../media/image132.jpeg"/><Relationship Id="rId3" Type="http://schemas.openxmlformats.org/officeDocument/2006/relationships/image" Target="../media/image127.jpeg"/><Relationship Id="rId7" Type="http://schemas.openxmlformats.org/officeDocument/2006/relationships/image" Target="../media/image129.jpeg"/><Relationship Id="rId12" Type="http://schemas.openxmlformats.org/officeDocument/2006/relationships/hyperlink" Target="ICA/110000110est1.wav" TargetMode="External"/><Relationship Id="rId2" Type="http://schemas.openxmlformats.org/officeDocument/2006/relationships/hyperlink" Target="ICA/source1.wav" TargetMode="External"/><Relationship Id="rId16" Type="http://schemas.openxmlformats.org/officeDocument/2006/relationships/hyperlink" Target="ICA/110000110est2.wav" TargetMode="External"/><Relationship Id="rId1" Type="http://schemas.openxmlformats.org/officeDocument/2006/relationships/slideLayout" Target="../slideLayouts/slideLayout15.xml"/><Relationship Id="rId6" Type="http://schemas.openxmlformats.org/officeDocument/2006/relationships/hyperlink" Target="ICA/source7.wav" TargetMode="External"/><Relationship Id="rId11" Type="http://schemas.openxmlformats.org/officeDocument/2006/relationships/image" Target="../media/image131.jpeg"/><Relationship Id="rId5" Type="http://schemas.openxmlformats.org/officeDocument/2006/relationships/image" Target="../media/image128.jpeg"/><Relationship Id="rId15" Type="http://schemas.openxmlformats.org/officeDocument/2006/relationships/hyperlink" Target="ICA/110000110est3.wav" TargetMode="External"/><Relationship Id="rId10" Type="http://schemas.openxmlformats.org/officeDocument/2006/relationships/hyperlink" Target="ICA/110000110mix1.wav" TargetMode="External"/><Relationship Id="rId4" Type="http://schemas.openxmlformats.org/officeDocument/2006/relationships/hyperlink" Target="ICA/source2.wav" TargetMode="External"/><Relationship Id="rId9" Type="http://schemas.openxmlformats.org/officeDocument/2006/relationships/image" Target="../media/image130.jpeg"/><Relationship Id="rId14" Type="http://schemas.openxmlformats.org/officeDocument/2006/relationships/hyperlink" Target="ICA/110000110est4.wav"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6.xml"/><Relationship Id="rId1" Type="http://schemas.openxmlformats.org/officeDocument/2006/relationships/video" Target="file:///E:\My%20Documents\&#25945;&#23398;&amp;&#25351;&#23548;\&#25945;&#23398;&#25351;&#23548;_&#30740;&#31350;&#29983;\NNs&#25945;&#23398;\PuXRNN2009Autumn20\qq1.wmv" TargetMode="External"/><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39.png"/></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40.png"/></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41.png"/></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44.png"/></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146.png"/><Relationship Id="rId5" Type="http://schemas.openxmlformats.org/officeDocument/2006/relationships/oleObject" Target="../embeddings/oleObject28.bin"/><Relationship Id="rId4" Type="http://schemas.openxmlformats.org/officeDocument/2006/relationships/image" Target="../media/image145.png"/></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148.png"/><Relationship Id="rId5" Type="http://schemas.openxmlformats.org/officeDocument/2006/relationships/oleObject" Target="../embeddings/oleObject30.bin"/><Relationship Id="rId4" Type="http://schemas.openxmlformats.org/officeDocument/2006/relationships/image" Target="../media/image147.png"/></Relationships>
</file>

<file path=ppt/slides/_rels/slide123.xml.rels><?xml version="1.0" encoding="UTF-8" standalone="yes"?>
<Relationships xmlns="http://schemas.openxmlformats.org/package/2006/relationships"><Relationship Id="rId3" Type="http://schemas.openxmlformats.org/officeDocument/2006/relationships/hyperlink" Target="http://cns-web.bu.edu/www/Profiles/Grossberg/sysarch.gif" TargetMode="External"/><Relationship Id="rId2" Type="http://schemas.openxmlformats.org/officeDocument/2006/relationships/image" Target="../media/image149.png"/><Relationship Id="rId1" Type="http://schemas.openxmlformats.org/officeDocument/2006/relationships/slideLayout" Target="../slideLayouts/slideLayout4.xml"/><Relationship Id="rId4" Type="http://schemas.openxmlformats.org/officeDocument/2006/relationships/image" Target="../media/image150.jpeg"/></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152.png"/><Relationship Id="rId5" Type="http://schemas.openxmlformats.org/officeDocument/2006/relationships/oleObject" Target="../embeddings/oleObject32.bin"/><Relationship Id="rId4"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154.png"/><Relationship Id="rId5" Type="http://schemas.openxmlformats.org/officeDocument/2006/relationships/oleObject" Target="../embeddings/oleObject34.bin"/><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156.png"/><Relationship Id="rId5" Type="http://schemas.openxmlformats.org/officeDocument/2006/relationships/oleObject" Target="../embeddings/oleObject36.bin"/><Relationship Id="rId4" Type="http://schemas.openxmlformats.org/officeDocument/2006/relationships/image" Target="../media/image155.png"/></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57.png"/></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58.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G:\&#25945;&#23398;&amp;&#25351;&#23548;\&#25945;&#23398;&#25351;&#23548;_&#30740;&#31350;&#29983;\TeachingNNs\PuXRNN20\OUTPUT_Link.mpeg" TargetMode="External"/><Relationship Id="rId1" Type="http://schemas.openxmlformats.org/officeDocument/2006/relationships/video" Target="file:///C:\Documents%20and%20Settings\Administrator\&#26700;&#38754;\ppt\Link.mpeg"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hyperlink" Target="http://baike.baidu.com/item/%E7%94%B5%E5%AD%90%E5%B7%A5%E4%B8%9A%E5%87%BA%E7%89%88%E7%A4%BE" TargetMode="External"/><Relationship Id="rId3" Type="http://schemas.openxmlformats.org/officeDocument/2006/relationships/hyperlink" Target="http://www.deeplearningbook.org/" TargetMode="External"/><Relationship Id="rId7" Type="http://schemas.openxmlformats.org/officeDocument/2006/relationships/hyperlink" Target="http://baike.baidu.com/item/%E6%B7%B1%E5%BA%A6%E5%AD%A6%E4%B9%A0" TargetMode="External"/><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hyperlink" Target="http://baike.baidu.com/item/%E7%A5%9E%E7%BB%8F%E7%BD%91%E7%BB%9C/16600562" TargetMode="External"/><Relationship Id="rId5" Type="http://schemas.openxmlformats.org/officeDocument/2006/relationships/hyperlink" Target="http://neuralnetworksanddeeplearning.com/&#65292;2017" TargetMode="External"/><Relationship Id="rId4" Type="http://schemas.openxmlformats.org/officeDocument/2006/relationships/hyperlink" Target="http://michaelnielsen.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G:\&#25945;&#23398;&amp;&#25351;&#23548;\&#25945;&#23398;&#25351;&#23548;_&#30740;&#31350;&#29983;\TeachingNNs\PuXRNN20\OUTPUT_OUTPUT_prune.mpeg" TargetMode="External"/><Relationship Id="rId1" Type="http://schemas.openxmlformats.org/officeDocument/2006/relationships/video" Target="file:///C:\Documents%20and%20Settings\Administrator\&#26700;&#38754;\ppt\OUTPUT_prune.mpeg"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ideo" Target="file:///G:\&#25945;&#23398;&amp;&#25351;&#23548;\&#25945;&#23398;&#25351;&#23548;_&#30740;&#31350;&#29983;\TeachingNNs\PuXRNN20\OUTPUT_OUTPUT_neural%20network.mpe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5.png"/><Relationship Id="rId5" Type="http://schemas.openxmlformats.org/officeDocument/2006/relationships/oleObject" Target="../embeddings/oleObject4.bin"/><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28.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5.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36.jpeg"/><Relationship Id="rId5" Type="http://schemas.openxmlformats.org/officeDocument/2006/relationships/oleObject" Target="../embeddings/oleObject6.bin"/><Relationship Id="rId10" Type="http://schemas.openxmlformats.org/officeDocument/2006/relationships/image" Target="../media/image40.jpeg"/><Relationship Id="rId4" Type="http://schemas.openxmlformats.org/officeDocument/2006/relationships/image" Target="../media/image37.wmf"/><Relationship Id="rId9" Type="http://schemas.openxmlformats.org/officeDocument/2006/relationships/image" Target="../media/image39.jpe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oleObject" Target="../embeddings/oleObject13.bin"/><Relationship Id="rId3" Type="http://schemas.openxmlformats.org/officeDocument/2006/relationships/notesSlide" Target="../notesSlides/notesSlide6.xml"/><Relationship Id="rId7" Type="http://schemas.openxmlformats.org/officeDocument/2006/relationships/image" Target="../media/image42.wmf"/><Relationship Id="rId12" Type="http://schemas.openxmlformats.org/officeDocument/2006/relationships/image" Target="../media/image43.wmf"/><Relationship Id="rId17" Type="http://schemas.openxmlformats.org/officeDocument/2006/relationships/image" Target="../media/image36.jpeg"/><Relationship Id="rId2" Type="http://schemas.openxmlformats.org/officeDocument/2006/relationships/slideLayout" Target="../slideLayouts/slideLayout2.xml"/><Relationship Id="rId16" Type="http://schemas.openxmlformats.org/officeDocument/2006/relationships/image" Target="../media/image45.wmf"/><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41.wmf"/><Relationship Id="rId15" Type="http://schemas.openxmlformats.org/officeDocument/2006/relationships/oleObject" Target="../embeddings/oleObject14.bin"/><Relationship Id="rId10" Type="http://schemas.openxmlformats.org/officeDocument/2006/relationships/image" Target="../media/image35.png"/><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44.wmf"/></Relationships>
</file>

<file path=ppt/slides/_rels/slide36.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7.xml"/><Relationship Id="rId7" Type="http://schemas.openxmlformats.org/officeDocument/2006/relationships/oleObject" Target="../embeddings/oleObject16.bin"/><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wmf"/><Relationship Id="rId11" Type="http://schemas.openxmlformats.org/officeDocument/2006/relationships/image" Target="../media/image46.png"/><Relationship Id="rId5" Type="http://schemas.openxmlformats.org/officeDocument/2006/relationships/oleObject" Target="../embeddings/oleObject15.bin"/><Relationship Id="rId10" Type="http://schemas.openxmlformats.org/officeDocument/2006/relationships/image" Target="../media/image33.png"/><Relationship Id="rId4" Type="http://schemas.openxmlformats.org/officeDocument/2006/relationships/image" Target="../media/image47.png"/><Relationship Id="rId9" Type="http://schemas.openxmlformats.org/officeDocument/2006/relationships/image" Target="../media/image36.jpeg"/></Relationships>
</file>

<file path=ppt/slides/_rels/slide37.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8.wmf"/><Relationship Id="rId3" Type="http://schemas.openxmlformats.org/officeDocument/2006/relationships/notesSlide" Target="../notesSlides/notesSlide8.xml"/><Relationship Id="rId7" Type="http://schemas.openxmlformats.org/officeDocument/2006/relationships/image" Target="../media/image45.wmf"/><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11" Type="http://schemas.openxmlformats.org/officeDocument/2006/relationships/image" Target="../media/image35.png"/><Relationship Id="rId5" Type="http://schemas.openxmlformats.org/officeDocument/2006/relationships/image" Target="../media/image41.wmf"/><Relationship Id="rId15" Type="http://schemas.openxmlformats.org/officeDocument/2006/relationships/image" Target="../media/image49.wmf"/><Relationship Id="rId10" Type="http://schemas.openxmlformats.org/officeDocument/2006/relationships/image" Target="../media/image46.png"/><Relationship Id="rId4" Type="http://schemas.openxmlformats.org/officeDocument/2006/relationships/oleObject" Target="../embeddings/oleObject17.bin"/><Relationship Id="rId9" Type="http://schemas.openxmlformats.org/officeDocument/2006/relationships/image" Target="../media/image33.png"/><Relationship Id="rId14" Type="http://schemas.openxmlformats.org/officeDocument/2006/relationships/oleObject" Target="../embeddings/oleObject20.bin"/></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56.xml"/><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5.png"/><Relationship Id="rId2" Type="http://schemas.openxmlformats.org/officeDocument/2006/relationships/image" Target="../media/image62.png"/><Relationship Id="rId1" Type="http://schemas.openxmlformats.org/officeDocument/2006/relationships/slideLayout" Target="../slideLayouts/slideLayout56.xml"/><Relationship Id="rId6" Type="http://schemas.openxmlformats.org/officeDocument/2006/relationships/image" Target="../media/image36.jpeg"/><Relationship Id="rId5" Type="http://schemas.openxmlformats.org/officeDocument/2006/relationships/image" Target="../media/image66.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36.jpeg"/><Relationship Id="rId2" Type="http://schemas.openxmlformats.org/officeDocument/2006/relationships/image" Target="../media/image66.png"/><Relationship Id="rId1" Type="http://schemas.openxmlformats.org/officeDocument/2006/relationships/slideLayout" Target="../slideLayouts/slideLayout56.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1.jpeg"/><Relationship Id="rId1" Type="http://schemas.openxmlformats.org/officeDocument/2006/relationships/slideLayout" Target="../slideLayouts/slideLayout56.xml"/><Relationship Id="rId4" Type="http://schemas.openxmlformats.org/officeDocument/2006/relationships/image" Target="../media/image72.jpe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6.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xml"/><Relationship Id="rId1" Type="http://schemas.openxmlformats.org/officeDocument/2006/relationships/slideLayout" Target="../slideLayouts/slideLayout56.xml"/><Relationship Id="rId4" Type="http://schemas.openxmlformats.org/officeDocument/2006/relationships/image" Target="../media/image78.jpe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56.xml"/><Relationship Id="rId5" Type="http://schemas.openxmlformats.org/officeDocument/2006/relationships/image" Target="../media/image81.png"/><Relationship Id="rId4" Type="http://schemas.openxmlformats.org/officeDocument/2006/relationships/image" Target="../media/image80.jpeg"/></Relationships>
</file>

<file path=ppt/slides/_rels/slide6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3.xml"/><Relationship Id="rId1" Type="http://schemas.openxmlformats.org/officeDocument/2006/relationships/slideLayout" Target="../slideLayouts/slideLayout56.xml"/><Relationship Id="rId4" Type="http://schemas.openxmlformats.org/officeDocument/2006/relationships/image" Target="../media/image8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100.tiff"/></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99.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45.xml"/><Relationship Id="rId1" Type="http://schemas.openxmlformats.org/officeDocument/2006/relationships/tags" Target="../tags/tag14.xml"/><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chart" Target="../charts/char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99.png"/><Relationship Id="rId5" Type="http://schemas.openxmlformats.org/officeDocument/2006/relationships/slideLayout" Target="../slideLayouts/slideLayout45.xml"/><Relationship Id="rId4" Type="http://schemas.openxmlformats.org/officeDocument/2006/relationships/tags" Target="../tags/tag18.xml"/></Relationships>
</file>

<file path=ppt/slides/_rels/slide9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99.png"/><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21.xml"/><Relationship Id="rId7" Type="http://schemas.openxmlformats.org/officeDocument/2006/relationships/image" Target="../media/image9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04.jpg"/><Relationship Id="rId5" Type="http://schemas.openxmlformats.org/officeDocument/2006/relationships/slideLayout" Target="../slideLayouts/slideLayout45.xml"/><Relationship Id="rId4" Type="http://schemas.openxmlformats.org/officeDocument/2006/relationships/tags" Target="../tags/tag22.xml"/></Relationships>
</file>

<file path=ppt/slides/_rels/slide9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99.png"/><Relationship Id="rId1" Type="http://schemas.openxmlformats.org/officeDocument/2006/relationships/slideLayout" Target="../slideLayouts/slideLayout4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110.jpg"/><Relationship Id="rId7" Type="http://schemas.openxmlformats.org/officeDocument/2006/relationships/image" Target="../media/image113.png"/><Relationship Id="rId2" Type="http://schemas.openxmlformats.org/officeDocument/2006/relationships/slideLayout" Target="../slideLayouts/slideLayout45.xml"/><Relationship Id="rId1" Type="http://schemas.openxmlformats.org/officeDocument/2006/relationships/themeOverride" Target="../theme/themeOverride1.xml"/><Relationship Id="rId6" Type="http://schemas.openxmlformats.org/officeDocument/2006/relationships/image" Target="../media/image112.jpg"/><Relationship Id="rId5" Type="http://schemas.openxmlformats.org/officeDocument/2006/relationships/image" Target="../media/image99.png"/><Relationship Id="rId4" Type="http://schemas.openxmlformats.org/officeDocument/2006/relationships/image" Target="../media/image111.jpeg"/><Relationship Id="rId9" Type="http://schemas.openxmlformats.org/officeDocument/2006/relationships/image" Target="../media/image115.jpeg"/></Relationships>
</file>

<file path=ppt/slides/_rels/slide96.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99.png"/><Relationship Id="rId1" Type="http://schemas.openxmlformats.org/officeDocument/2006/relationships/slideLayout" Target="../slideLayouts/slideLayout4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jp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20.jp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21.jp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99.png"/><Relationship Id="rId5" Type="http://schemas.openxmlformats.org/officeDocument/2006/relationships/slideLayout" Target="../slideLayouts/slideLayout45.xml"/><Relationship Id="rId4" Type="http://schemas.openxmlformats.org/officeDocument/2006/relationships/tags" Target="../tags/tag28.xml"/></Relationships>
</file>

<file path=ppt/slides/_rels/slide99.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99.pn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6"/>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E0873CF-859C-4CE7-B213-6FD7831E0A86}" type="slidenum">
              <a:rPr lang="en-US" altLang="zh-CN" sz="1400" b="0" smtClean="0">
                <a:solidFill>
                  <a:schemeClr val="bg2"/>
                </a:solidFill>
              </a:rPr>
              <a:pPr>
                <a:spcBef>
                  <a:spcPct val="0"/>
                </a:spcBef>
                <a:buClrTx/>
                <a:buSzTx/>
                <a:buFontTx/>
                <a:buNone/>
              </a:pPr>
              <a:t>1</a:t>
            </a:fld>
            <a:endParaRPr lang="en-US" altLang="zh-CN" sz="1400" b="0" smtClean="0">
              <a:solidFill>
                <a:schemeClr val="bg2"/>
              </a:solidFill>
            </a:endParaRPr>
          </a:p>
        </p:txBody>
      </p:sp>
      <p:sp>
        <p:nvSpPr>
          <p:cNvPr id="9219" name="Rectangle 16"/>
          <p:cNvSpPr txBox="1">
            <a:spLocks noGrp="1" noChangeArrowheads="1"/>
          </p:cNvSpPr>
          <p:nvPr/>
        </p:nvSpPr>
        <p:spPr bwMode="auto">
          <a:xfrm>
            <a:off x="68580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2C6E9ECD-3778-438A-A7DD-3656B2902881}" type="slidenum">
              <a:rPr lang="en-US" altLang="zh-CN" sz="1400" b="0">
                <a:solidFill>
                  <a:schemeClr val="bg2"/>
                </a:solidFill>
              </a:rPr>
              <a:pPr algn="r" eaLnBrk="1" hangingPunct="1">
                <a:spcBef>
                  <a:spcPct val="0"/>
                </a:spcBef>
                <a:buClrTx/>
                <a:buSzTx/>
                <a:buFontTx/>
                <a:buNone/>
              </a:pPr>
              <a:t>1</a:t>
            </a:fld>
            <a:endParaRPr lang="en-US" altLang="zh-CN" sz="1400" b="0">
              <a:solidFill>
                <a:schemeClr val="bg2"/>
              </a:solidFill>
            </a:endParaRPr>
          </a:p>
        </p:txBody>
      </p:sp>
      <p:sp>
        <p:nvSpPr>
          <p:cNvPr id="9220" name="Rectangle 2"/>
          <p:cNvSpPr>
            <a:spLocks noGrp="1" noChangeArrowheads="1"/>
          </p:cNvSpPr>
          <p:nvPr>
            <p:ph type="ctrTitle"/>
          </p:nvPr>
        </p:nvSpPr>
        <p:spPr>
          <a:xfrm>
            <a:off x="1428750" y="-71438"/>
            <a:ext cx="5473700" cy="1462088"/>
          </a:xfrm>
        </p:spPr>
        <p:txBody>
          <a:bodyPr/>
          <a:lstStyle/>
          <a:p>
            <a:pPr algn="ctr" eaLnBrk="1" hangingPunct="1"/>
            <a:r>
              <a:rPr lang="zh-CN" altLang="en-US" sz="4400" smtClean="0">
                <a:effectLst/>
              </a:rPr>
              <a:t>神经网络与深度学习</a:t>
            </a:r>
            <a:br>
              <a:rPr lang="zh-CN" altLang="en-US" sz="4400" smtClean="0">
                <a:effectLst/>
              </a:rPr>
            </a:br>
            <a:endParaRPr lang="en-US" altLang="zh-CN" sz="2800" smtClean="0">
              <a:effectLst/>
              <a:latin typeface="Times New Roman" panose="02020603050405020304" pitchFamily="18" charset="0"/>
            </a:endParaRPr>
          </a:p>
        </p:txBody>
      </p:sp>
      <p:sp>
        <p:nvSpPr>
          <p:cNvPr id="9221" name="Rectangle 3"/>
          <p:cNvSpPr>
            <a:spLocks noGrp="1" noChangeArrowheads="1"/>
          </p:cNvSpPr>
          <p:nvPr>
            <p:ph type="subTitle" idx="1"/>
          </p:nvPr>
        </p:nvSpPr>
        <p:spPr>
          <a:xfrm>
            <a:off x="3635375" y="4379913"/>
            <a:ext cx="5113338" cy="1928812"/>
          </a:xfrm>
        </p:spPr>
        <p:txBody>
          <a:bodyPr/>
          <a:lstStyle/>
          <a:p>
            <a:pPr eaLnBrk="1" hangingPunct="1">
              <a:lnSpc>
                <a:spcPct val="120000"/>
              </a:lnSpc>
            </a:pPr>
            <a:r>
              <a:rPr lang="zh-CN" altLang="en-US" smtClean="0">
                <a:latin typeface="华文行楷" panose="02010800040101010101" pitchFamily="2" charset="-122"/>
                <a:ea typeface="华文行楷" panose="02010800040101010101" pitchFamily="2" charset="-122"/>
              </a:rPr>
              <a:t>刘启和</a:t>
            </a:r>
            <a:endParaRPr lang="en-US" altLang="zh-CN" smtClean="0">
              <a:latin typeface="Times New Roman" panose="02020603050405020304" pitchFamily="18" charset="0"/>
              <a:ea typeface="华文行楷" panose="02010800040101010101" pitchFamily="2" charset="-122"/>
              <a:cs typeface="Times New Roman" panose="02020603050405020304" pitchFamily="18" charset="0"/>
            </a:endParaRPr>
          </a:p>
          <a:p>
            <a:pPr eaLnBrk="1" hangingPunct="1">
              <a:lnSpc>
                <a:spcPct val="120000"/>
              </a:lnSpc>
            </a:pPr>
            <a:r>
              <a:rPr lang="en-US" altLang="zh-CN" smtClean="0">
                <a:latin typeface="Times New Roman" panose="02020603050405020304" pitchFamily="18" charset="0"/>
                <a:ea typeface="华文行楷" panose="02010800040101010101" pitchFamily="2" charset="-122"/>
                <a:cs typeface="Times New Roman" panose="02020603050405020304" pitchFamily="18" charset="0"/>
                <a:hlinkClick r:id="rId3"/>
              </a:rPr>
              <a:t>qiheliu@uestc.edu.cn</a:t>
            </a:r>
            <a:endParaRPr lang="en-US" altLang="zh-CN" smtClean="0">
              <a:latin typeface="Times New Roman" panose="02020603050405020304" pitchFamily="18" charset="0"/>
              <a:ea typeface="华文行楷" panose="02010800040101010101" pitchFamily="2" charset="-122"/>
              <a:cs typeface="Times New Roman" panose="02020603050405020304" pitchFamily="18" charset="0"/>
            </a:endParaRPr>
          </a:p>
          <a:p>
            <a:pPr eaLnBrk="1" hangingPunct="1">
              <a:lnSpc>
                <a:spcPct val="120000"/>
              </a:lnSpc>
            </a:pPr>
            <a:endParaRPr lang="zh-CN" altLang="en-US" smtClean="0">
              <a:latin typeface="Times New Roman" panose="02020603050405020304" pitchFamily="18" charset="0"/>
              <a:ea typeface="华文行楷" panose="02010800040101010101" pitchFamily="2" charset="-122"/>
              <a:cs typeface="Times New Roman" panose="02020603050405020304" pitchFamily="18" charset="0"/>
            </a:endParaRPr>
          </a:p>
        </p:txBody>
      </p:sp>
      <p:pic>
        <p:nvPicPr>
          <p:cNvPr id="9222" name="Picture 4" descr="asamples">
            <a:hlinkClick r:id="rId4"/>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99088" y="1957388"/>
            <a:ext cx="32766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3" descr="http://www.nia.nih.gov/NR/rdonlyres/4E12F6CF-2436-47DB-8CC5-607E82B2B8E4/2372/neurons_bi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3644900"/>
            <a:ext cx="2714625"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E3B65D9-A65B-443D-8320-227E86B55B24}" type="slidenum">
              <a:rPr lang="en-US" altLang="zh-CN" sz="1400" b="0" smtClean="0"/>
              <a:pPr>
                <a:spcBef>
                  <a:spcPct val="0"/>
                </a:spcBef>
                <a:buClrTx/>
                <a:buSzTx/>
                <a:buFontTx/>
                <a:buNone/>
              </a:pPr>
              <a:t>10</a:t>
            </a:fld>
            <a:endParaRPr lang="en-US" altLang="zh-CN" sz="1400" b="0" smtClean="0"/>
          </a:p>
        </p:txBody>
      </p:sp>
      <p:sp>
        <p:nvSpPr>
          <p:cNvPr id="8195" name="Rectangle 5">
            <a:extLst>
              <a:ext uri="{FF2B5EF4-FFF2-40B4-BE49-F238E27FC236}">
                <a16:creationId xmlns:a16="http://schemas.microsoft.com/office/drawing/2014/main" id="{6FDBC5FC-A423-45DB-94AC-35A20035E3DF}"/>
              </a:ext>
            </a:extLst>
          </p:cNvPr>
          <p:cNvSpPr>
            <a:spLocks noGrp="1" noChangeArrowheads="1"/>
          </p:cNvSpPr>
          <p:nvPr>
            <p:ph type="title"/>
          </p:nvPr>
        </p:nvSpPr>
        <p:spPr>
          <a:xfrm>
            <a:off x="1154113" y="217488"/>
            <a:ext cx="5507037" cy="1460500"/>
          </a:xfrm>
        </p:spPr>
        <p:txBody>
          <a:bodyPr/>
          <a:lstStyle/>
          <a:p>
            <a:pPr algn="ctr" eaLnBrk="1" hangingPunct="1">
              <a:defRPr/>
            </a:pPr>
            <a:r>
              <a:rPr lang="zh-CN" altLang="en-US" dirty="0"/>
              <a:t>人工智能</a:t>
            </a:r>
          </a:p>
        </p:txBody>
      </p:sp>
      <p:sp>
        <p:nvSpPr>
          <p:cNvPr id="54275" name="Rectangle 3">
            <a:extLst>
              <a:ext uri="{FF2B5EF4-FFF2-40B4-BE49-F238E27FC236}">
                <a16:creationId xmlns:a16="http://schemas.microsoft.com/office/drawing/2014/main" id="{03B399E6-8B98-44B3-B593-F9F0C569A2C0}"/>
              </a:ext>
            </a:extLst>
          </p:cNvPr>
          <p:cNvSpPr>
            <a:spLocks noGrp="1" noChangeArrowheads="1"/>
          </p:cNvSpPr>
          <p:nvPr>
            <p:ph idx="1"/>
          </p:nvPr>
        </p:nvSpPr>
        <p:spPr>
          <a:xfrm>
            <a:off x="107950" y="2055813"/>
            <a:ext cx="3422650" cy="4802187"/>
          </a:xfrm>
        </p:spPr>
        <p:txBody>
          <a:bodyPr/>
          <a:lstStyle/>
          <a:p>
            <a:pPr marL="456786" indent="-456786">
              <a:lnSpc>
                <a:spcPct val="110000"/>
              </a:lnSpc>
              <a:defRPr/>
            </a:pPr>
            <a:r>
              <a:rPr lang="zh-CN" altLang="en-US" sz="2398" dirty="0">
                <a:latin typeface="Times New Roman" panose="02020603050405020304" pitchFamily="18" charset="0"/>
              </a:rPr>
              <a:t>目标：</a:t>
            </a:r>
            <a:endParaRPr lang="en-US" altLang="zh-CN" sz="2398" dirty="0">
              <a:latin typeface="Times New Roman" panose="02020603050405020304" pitchFamily="18" charset="0"/>
            </a:endParaRPr>
          </a:p>
          <a:p>
            <a:pPr marL="857596" lvl="1" indent="-456786">
              <a:lnSpc>
                <a:spcPct val="110000"/>
              </a:lnSpc>
              <a:defRPr/>
            </a:pPr>
            <a:r>
              <a:rPr lang="zh-CN" altLang="en-US" sz="1997" dirty="0">
                <a:latin typeface="Times New Roman" panose="02020603050405020304" pitchFamily="18" charset="0"/>
              </a:rPr>
              <a:t>发明一个具有智能的机器</a:t>
            </a:r>
            <a:endParaRPr lang="en-US" altLang="zh-CN" sz="1997" dirty="0">
              <a:latin typeface="Times New Roman" panose="02020603050405020304" pitchFamily="18" charset="0"/>
            </a:endParaRPr>
          </a:p>
          <a:p>
            <a:pPr marL="456786" indent="-456786">
              <a:lnSpc>
                <a:spcPct val="110000"/>
              </a:lnSpc>
              <a:defRPr/>
            </a:pPr>
            <a:r>
              <a:rPr lang="zh-CN" altLang="en-US" sz="2398" dirty="0">
                <a:latin typeface="Times New Roman" panose="02020603050405020304" pitchFamily="18" charset="0"/>
              </a:rPr>
              <a:t>载体</a:t>
            </a:r>
            <a:endParaRPr lang="en-US" altLang="zh-CN" sz="2398" dirty="0">
              <a:latin typeface="Times New Roman" panose="02020603050405020304" pitchFamily="18" charset="0"/>
            </a:endParaRPr>
          </a:p>
          <a:p>
            <a:pPr marL="857596" lvl="1" indent="-456786">
              <a:lnSpc>
                <a:spcPct val="110000"/>
              </a:lnSpc>
              <a:defRPr/>
            </a:pPr>
            <a:r>
              <a:rPr lang="zh-CN" altLang="en-US" sz="1997" dirty="0">
                <a:latin typeface="Times New Roman" panose="02020603050405020304" pitchFamily="18" charset="0"/>
              </a:rPr>
              <a:t>计算机</a:t>
            </a:r>
            <a:endParaRPr lang="en-US" altLang="zh-CN" sz="1997" dirty="0">
              <a:latin typeface="Times New Roman" panose="02020603050405020304" pitchFamily="18" charset="0"/>
            </a:endParaRPr>
          </a:p>
          <a:p>
            <a:pPr marL="456786" indent="-456786">
              <a:lnSpc>
                <a:spcPct val="110000"/>
              </a:lnSpc>
              <a:defRPr/>
            </a:pPr>
            <a:r>
              <a:rPr lang="zh-CN" altLang="en-US" sz="2398" dirty="0">
                <a:latin typeface="Times New Roman" panose="02020603050405020304" pitchFamily="18" charset="0"/>
              </a:rPr>
              <a:t>人工智能</a:t>
            </a:r>
            <a:endParaRPr lang="en-US" altLang="zh-CN" sz="2398" dirty="0">
              <a:latin typeface="Times New Roman" panose="02020603050405020304" pitchFamily="18" charset="0"/>
            </a:endParaRPr>
          </a:p>
          <a:p>
            <a:pPr marL="857596" lvl="1" indent="-456786">
              <a:lnSpc>
                <a:spcPct val="110000"/>
              </a:lnSpc>
              <a:defRPr/>
            </a:pPr>
            <a:r>
              <a:rPr lang="zh-CN" altLang="en-US" sz="1997" dirty="0">
                <a:latin typeface="Times New Roman" panose="02020603050405020304" pitchFamily="18" charset="0"/>
              </a:rPr>
              <a:t>利用计算机来实现人的智能</a:t>
            </a:r>
            <a:endParaRPr lang="en-US" altLang="zh-CN" sz="1997" dirty="0">
              <a:latin typeface="Times New Roman" panose="02020603050405020304" pitchFamily="18" charset="0"/>
            </a:endParaRPr>
          </a:p>
        </p:txBody>
      </p:sp>
      <p:sp>
        <p:nvSpPr>
          <p:cNvPr id="54277" name="Rectangle 13">
            <a:extLst>
              <a:ext uri="{FF2B5EF4-FFF2-40B4-BE49-F238E27FC236}">
                <a16:creationId xmlns:a16="http://schemas.microsoft.com/office/drawing/2014/main" id="{52240F73-369C-4039-9624-7EC22B15E3F4}"/>
              </a:ext>
            </a:extLst>
          </p:cNvPr>
          <p:cNvSpPr txBox="1">
            <a:spLocks noGrp="1" noChangeArrowheads="1"/>
          </p:cNvSpPr>
          <p:nvPr/>
        </p:nvSpPr>
        <p:spPr bwMode="auto">
          <a:xfrm>
            <a:off x="7040563" y="6240463"/>
            <a:ext cx="1901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r" eaLnBrk="1" hangingPunct="1">
              <a:defRPr/>
            </a:pPr>
            <a:fld id="{0EE5C9AA-72B5-444F-A672-F5F2E1AE3929}" type="slidenum">
              <a:rPr lang="en-US" altLang="zh-CN" sz="1399" smtClean="0"/>
              <a:pPr algn="r" eaLnBrk="1" hangingPunct="1">
                <a:defRPr/>
              </a:pPr>
              <a:t>10</a:t>
            </a:fld>
            <a:endParaRPr lang="en-US" altLang="zh-CN" sz="1399"/>
          </a:p>
        </p:txBody>
      </p:sp>
      <p:pic>
        <p:nvPicPr>
          <p:cNvPr id="1843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1960563"/>
            <a:ext cx="5287963"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a:cs typeface="+mn-ea"/>
                <a:sym typeface="+mn-lt"/>
              </a:rPr>
              <a:t>3</a:t>
            </a:r>
            <a:endParaRPr lang="zh-CN" altLang="en-US" sz="2700" dirty="0">
              <a:solidFill>
                <a:prstClr val="white"/>
              </a:solidFill>
              <a:latin typeface="Arial"/>
              <a:ea typeface="微软雅黑"/>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a:cs typeface="+mn-ea"/>
              <a:sym typeface="+mn-lt"/>
            </a:endParaRPr>
          </a:p>
        </p:txBody>
      </p:sp>
      <p:sp>
        <p:nvSpPr>
          <p:cNvPr id="9" name="矩形 8"/>
          <p:cNvSpPr/>
          <p:nvPr/>
        </p:nvSpPr>
        <p:spPr>
          <a:xfrm>
            <a:off x="310969" y="789528"/>
            <a:ext cx="2095445"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a:cs typeface="+mn-ea"/>
                <a:sym typeface="+mn-lt"/>
              </a:rPr>
              <a:t> </a:t>
            </a:r>
            <a:r>
              <a:rPr lang="zh-CN" altLang="en-US" dirty="0">
                <a:solidFill>
                  <a:prstClr val="black">
                    <a:lumMod val="65000"/>
                    <a:lumOff val="35000"/>
                  </a:prstClr>
                </a:solidFill>
                <a:latin typeface="Arial"/>
                <a:ea typeface="微软雅黑"/>
                <a:cs typeface="+mn-ea"/>
                <a:sym typeface="+mn-lt"/>
              </a:rPr>
              <a:t>人工智能游戏案例</a:t>
            </a:r>
            <a:endParaRPr lang="en-US" altLang="zh-CN" dirty="0">
              <a:solidFill>
                <a:prstClr val="black">
                  <a:lumMod val="65000"/>
                  <a:lumOff val="35000"/>
                </a:prstClr>
              </a:solidFill>
              <a:latin typeface="Arial"/>
              <a:ea typeface="微软雅黑"/>
              <a:cs typeface="+mn-ea"/>
              <a:sym typeface="+mn-lt"/>
            </a:endParaRPr>
          </a:p>
        </p:txBody>
      </p:sp>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sp>
        <p:nvSpPr>
          <p:cNvPr id="10" name="矩形 9"/>
          <p:cNvSpPr/>
          <p:nvPr/>
        </p:nvSpPr>
        <p:spPr>
          <a:xfrm>
            <a:off x="2627759" y="912442"/>
            <a:ext cx="1766737"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a:cs typeface="+mn-ea"/>
                <a:sym typeface="+mn-lt"/>
              </a:rPr>
              <a:t> 人工智能游戏</a:t>
            </a:r>
          </a:p>
        </p:txBody>
      </p:sp>
      <p:sp>
        <p:nvSpPr>
          <p:cNvPr id="14" name="PA-矩形 44">
            <a:extLst>
              <a:ext uri="{FF2B5EF4-FFF2-40B4-BE49-F238E27FC236}">
                <a16:creationId xmlns:a16="http://schemas.microsoft.com/office/drawing/2014/main" id="{00597320-730C-4086-9532-FD5352E67EB9}"/>
              </a:ext>
            </a:extLst>
          </p:cNvPr>
          <p:cNvSpPr/>
          <p:nvPr>
            <p:custDataLst>
              <p:tags r:id="rId1"/>
            </p:custDataLst>
          </p:nvPr>
        </p:nvSpPr>
        <p:spPr>
          <a:xfrm>
            <a:off x="585793" y="1486388"/>
            <a:ext cx="2350127" cy="4231973"/>
          </a:xfrm>
          <a:prstGeom prst="rect">
            <a:avLst/>
          </a:prstGeom>
          <a:noFill/>
          <a:ln w="12700">
            <a:solidFill>
              <a:srgbClr val="D0E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endParaRPr>
          </a:p>
        </p:txBody>
      </p:sp>
      <p:sp>
        <p:nvSpPr>
          <p:cNvPr id="15" name="PA-矩形 12">
            <a:extLst>
              <a:ext uri="{FF2B5EF4-FFF2-40B4-BE49-F238E27FC236}">
                <a16:creationId xmlns:a16="http://schemas.microsoft.com/office/drawing/2014/main" id="{B57E3B30-603A-4160-9FFA-B22A5DD69BD0}"/>
              </a:ext>
            </a:extLst>
          </p:cNvPr>
          <p:cNvSpPr/>
          <p:nvPr>
            <p:custDataLst>
              <p:tags r:id="rId2"/>
            </p:custDataLst>
          </p:nvPr>
        </p:nvSpPr>
        <p:spPr>
          <a:xfrm>
            <a:off x="724388" y="1251356"/>
            <a:ext cx="2970485" cy="47678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endParaRPr>
          </a:p>
        </p:txBody>
      </p:sp>
      <p:sp>
        <p:nvSpPr>
          <p:cNvPr id="16" name="PA-任意多边形: 形状 24">
            <a:extLst>
              <a:ext uri="{FF2B5EF4-FFF2-40B4-BE49-F238E27FC236}">
                <a16:creationId xmlns:a16="http://schemas.microsoft.com/office/drawing/2014/main" id="{00ED42D3-EC2A-4A24-9FE2-AEC2E3873DCA}"/>
              </a:ext>
            </a:extLst>
          </p:cNvPr>
          <p:cNvSpPr/>
          <p:nvPr>
            <p:custDataLst>
              <p:tags r:id="rId3"/>
            </p:custDataLst>
          </p:nvPr>
        </p:nvSpPr>
        <p:spPr>
          <a:xfrm rot="10800000">
            <a:off x="1513546" y="2148660"/>
            <a:ext cx="191384" cy="233898"/>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solidFill>
            <a:srgbClr val="D0E3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zh-CN" altLang="en-US" sz="1350">
              <a:solidFill>
                <a:prstClr val="white"/>
              </a:solidFill>
              <a:latin typeface="Arial"/>
              <a:ea typeface="微软雅黑"/>
            </a:endParaRPr>
          </a:p>
        </p:txBody>
      </p:sp>
      <p:sp>
        <p:nvSpPr>
          <p:cNvPr id="17" name="PA-任意多边形: 形状 27">
            <a:extLst>
              <a:ext uri="{FF2B5EF4-FFF2-40B4-BE49-F238E27FC236}">
                <a16:creationId xmlns:a16="http://schemas.microsoft.com/office/drawing/2014/main" id="{56194EF5-D090-433C-946D-6D0E5FA886E5}"/>
              </a:ext>
            </a:extLst>
          </p:cNvPr>
          <p:cNvSpPr/>
          <p:nvPr>
            <p:custDataLst>
              <p:tags r:id="rId4"/>
            </p:custDataLst>
          </p:nvPr>
        </p:nvSpPr>
        <p:spPr>
          <a:xfrm rot="10800000">
            <a:off x="1299930" y="2148660"/>
            <a:ext cx="191384" cy="233898"/>
          </a:xfrm>
          <a:custGeom>
            <a:avLst/>
            <a:gdLst>
              <a:gd name="connsiteX0" fmla="*/ 58302 w 200540"/>
              <a:gd name="connsiteY0" fmla="*/ 0 h 245089"/>
              <a:gd name="connsiteX1" fmla="*/ 200540 w 200540"/>
              <a:gd name="connsiteY1" fmla="*/ 0 h 245089"/>
              <a:gd name="connsiteX2" fmla="*/ 97518 w 200540"/>
              <a:gd name="connsiteY2" fmla="*/ 245089 h 245089"/>
              <a:gd name="connsiteX3" fmla="*/ 0 w 200540"/>
              <a:gd name="connsiteY3" fmla="*/ 245089 h 245089"/>
            </a:gdLst>
            <a:ahLst/>
            <a:cxnLst>
              <a:cxn ang="0">
                <a:pos x="connsiteX0" y="connsiteY0"/>
              </a:cxn>
              <a:cxn ang="0">
                <a:pos x="connsiteX1" y="connsiteY1"/>
              </a:cxn>
              <a:cxn ang="0">
                <a:pos x="connsiteX2" y="connsiteY2"/>
              </a:cxn>
              <a:cxn ang="0">
                <a:pos x="connsiteX3" y="connsiteY3"/>
              </a:cxn>
            </a:cxnLst>
            <a:rect l="l" t="t" r="r" b="b"/>
            <a:pathLst>
              <a:path w="200540" h="245089">
                <a:moveTo>
                  <a:pt x="58302" y="0"/>
                </a:moveTo>
                <a:lnTo>
                  <a:pt x="200540" y="0"/>
                </a:lnTo>
                <a:lnTo>
                  <a:pt x="97518" y="245089"/>
                </a:lnTo>
                <a:lnTo>
                  <a:pt x="0" y="245089"/>
                </a:lnTo>
                <a:close/>
              </a:path>
            </a:pathLst>
          </a:custGeom>
          <a:solidFill>
            <a:srgbClr val="D0E3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zh-CN" altLang="en-US" sz="1350">
              <a:solidFill>
                <a:prstClr val="white"/>
              </a:solidFill>
              <a:latin typeface="Arial"/>
              <a:ea typeface="微软雅黑"/>
            </a:endParaRPr>
          </a:p>
        </p:txBody>
      </p:sp>
      <p:sp>
        <p:nvSpPr>
          <p:cNvPr id="18" name="PA-矩形 34">
            <a:extLst>
              <a:ext uri="{FF2B5EF4-FFF2-40B4-BE49-F238E27FC236}">
                <a16:creationId xmlns:a16="http://schemas.microsoft.com/office/drawing/2014/main" id="{30D31273-72AF-43F2-9F81-C925EA2A0205}"/>
              </a:ext>
            </a:extLst>
          </p:cNvPr>
          <p:cNvSpPr/>
          <p:nvPr>
            <p:custDataLst>
              <p:tags r:id="rId5"/>
            </p:custDataLst>
          </p:nvPr>
        </p:nvSpPr>
        <p:spPr>
          <a:xfrm rot="16200000">
            <a:off x="2253026" y="187408"/>
            <a:ext cx="525281" cy="3123243"/>
          </a:xfrm>
          <a:prstGeom prst="rect">
            <a:avLst/>
          </a:prstGeom>
          <a:solidFill>
            <a:srgbClr val="FFDF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dirty="0">
              <a:solidFill>
                <a:prstClr val="white"/>
              </a:solidFill>
              <a:latin typeface="Arial"/>
              <a:ea typeface="微软雅黑"/>
            </a:endParaRPr>
          </a:p>
        </p:txBody>
      </p:sp>
      <p:sp>
        <p:nvSpPr>
          <p:cNvPr id="20" name="PA-矩形 39">
            <a:extLst>
              <a:ext uri="{FF2B5EF4-FFF2-40B4-BE49-F238E27FC236}">
                <a16:creationId xmlns:a16="http://schemas.microsoft.com/office/drawing/2014/main" id="{503EBE39-553B-4403-A68A-753B9C67A300}"/>
              </a:ext>
            </a:extLst>
          </p:cNvPr>
          <p:cNvSpPr/>
          <p:nvPr>
            <p:custDataLst>
              <p:tags r:id="rId6"/>
            </p:custDataLst>
          </p:nvPr>
        </p:nvSpPr>
        <p:spPr>
          <a:xfrm>
            <a:off x="1140440" y="2489766"/>
            <a:ext cx="2138380" cy="2765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0" rIns="61913" bIns="0" numCol="1" spcCol="0" rtlCol="0" fromWordArt="0" anchor="t" anchorCtr="0" forceAA="0" compatLnSpc="1">
            <a:noAutofit/>
          </a:bodyPr>
          <a:lstStyle/>
          <a:p>
            <a:pPr algn="just" defTabSz="685800" eaLnBrk="1" fontAlgn="auto" hangingPunct="1">
              <a:lnSpc>
                <a:spcPct val="130000"/>
              </a:lnSpc>
              <a:spcBef>
                <a:spcPts val="0"/>
              </a:spcBef>
              <a:spcAft>
                <a:spcPts val="750"/>
              </a:spcAft>
            </a:pPr>
            <a:r>
              <a:rPr lang="en-US" altLang="zh-CN" sz="1500" spc="113" dirty="0">
                <a:solidFill>
                  <a:prstClr val="black">
                    <a:lumMod val="65000"/>
                    <a:lumOff val="35000"/>
                  </a:prstClr>
                </a:solidFill>
                <a:latin typeface="Arial"/>
                <a:ea typeface="微软雅黑"/>
                <a:cs typeface="+mn-ea"/>
              </a:rPr>
              <a:t>1</a:t>
            </a:r>
            <a:r>
              <a:rPr lang="zh-CN" altLang="en-US" sz="1500" spc="113" dirty="0">
                <a:solidFill>
                  <a:prstClr val="black">
                    <a:lumMod val="65000"/>
                    <a:lumOff val="35000"/>
                  </a:prstClr>
                </a:solidFill>
                <a:latin typeface="Arial"/>
                <a:ea typeface="微软雅黑"/>
                <a:cs typeface="+mn-ea"/>
              </a:rPr>
              <a:t>、从三个种族中选择其中之一为自己的族群。</a:t>
            </a:r>
            <a:endParaRPr lang="en-US" altLang="zh-CN" sz="1500" spc="113" dirty="0">
              <a:solidFill>
                <a:prstClr val="black">
                  <a:lumMod val="65000"/>
                  <a:lumOff val="35000"/>
                </a:prstClr>
              </a:solidFill>
              <a:latin typeface="Arial"/>
              <a:ea typeface="微软雅黑"/>
              <a:cs typeface="+mn-ea"/>
            </a:endParaRPr>
          </a:p>
          <a:p>
            <a:pPr algn="just" defTabSz="685800" eaLnBrk="1" fontAlgn="auto" hangingPunct="1">
              <a:lnSpc>
                <a:spcPct val="130000"/>
              </a:lnSpc>
              <a:spcBef>
                <a:spcPts val="0"/>
              </a:spcBef>
              <a:spcAft>
                <a:spcPts val="750"/>
              </a:spcAft>
            </a:pPr>
            <a:r>
              <a:rPr lang="en-US" altLang="zh-CN" sz="1500" spc="113" dirty="0">
                <a:solidFill>
                  <a:prstClr val="black">
                    <a:lumMod val="65000"/>
                    <a:lumOff val="35000"/>
                  </a:prstClr>
                </a:solidFill>
                <a:latin typeface="Arial"/>
                <a:ea typeface="微软雅黑"/>
                <a:cs typeface="+mn-ea"/>
              </a:rPr>
              <a:t>2</a:t>
            </a:r>
            <a:r>
              <a:rPr lang="zh-CN" altLang="en-US" sz="1500" spc="113" dirty="0">
                <a:solidFill>
                  <a:prstClr val="black">
                    <a:lumMod val="65000"/>
                    <a:lumOff val="35000"/>
                  </a:prstClr>
                </a:solidFill>
                <a:latin typeface="Arial"/>
                <a:ea typeface="微软雅黑"/>
                <a:cs typeface="+mn-ea"/>
              </a:rPr>
              <a:t>、建造自己的建筑来升级或者兵种。</a:t>
            </a:r>
            <a:endParaRPr lang="en-US" altLang="zh-CN" sz="1500" spc="113" dirty="0">
              <a:solidFill>
                <a:prstClr val="black">
                  <a:lumMod val="65000"/>
                  <a:lumOff val="35000"/>
                </a:prstClr>
              </a:solidFill>
              <a:latin typeface="Arial"/>
              <a:ea typeface="微软雅黑"/>
              <a:cs typeface="+mn-ea"/>
            </a:endParaRPr>
          </a:p>
          <a:p>
            <a:pPr algn="just" defTabSz="685800" eaLnBrk="1" fontAlgn="auto" hangingPunct="1">
              <a:lnSpc>
                <a:spcPct val="130000"/>
              </a:lnSpc>
              <a:spcBef>
                <a:spcPts val="0"/>
              </a:spcBef>
              <a:spcAft>
                <a:spcPts val="750"/>
              </a:spcAft>
            </a:pPr>
            <a:r>
              <a:rPr lang="en-US" altLang="zh-CN" sz="1500" spc="113" dirty="0">
                <a:solidFill>
                  <a:prstClr val="black">
                    <a:lumMod val="65000"/>
                    <a:lumOff val="35000"/>
                  </a:prstClr>
                </a:solidFill>
                <a:latin typeface="Arial"/>
                <a:ea typeface="微软雅黑"/>
                <a:cs typeface="+mn-ea"/>
              </a:rPr>
              <a:t>3</a:t>
            </a:r>
            <a:r>
              <a:rPr lang="zh-CN" altLang="en-US" sz="1500" spc="113" dirty="0">
                <a:solidFill>
                  <a:prstClr val="black">
                    <a:lumMod val="65000"/>
                    <a:lumOff val="35000"/>
                  </a:prstClr>
                </a:solidFill>
                <a:latin typeface="Arial"/>
                <a:ea typeface="微软雅黑"/>
                <a:cs typeface="+mn-ea"/>
              </a:rPr>
              <a:t>、摧毁掉另一方的基地为胜利。</a:t>
            </a:r>
            <a:endParaRPr lang="en-US" altLang="zh-CN" sz="1500" spc="113" dirty="0">
              <a:solidFill>
                <a:prstClr val="black">
                  <a:lumMod val="65000"/>
                  <a:lumOff val="35000"/>
                </a:prstClr>
              </a:solidFill>
              <a:latin typeface="Arial"/>
              <a:ea typeface="微软雅黑"/>
              <a:cs typeface="+mn-ea"/>
            </a:endParaRPr>
          </a:p>
        </p:txBody>
      </p:sp>
      <p:sp>
        <p:nvSpPr>
          <p:cNvPr id="21" name="PA-文本框 1"/>
          <p:cNvSpPr txBox="1"/>
          <p:nvPr>
            <p:custDataLst>
              <p:tags r:id="rId7"/>
            </p:custDataLst>
          </p:nvPr>
        </p:nvSpPr>
        <p:spPr>
          <a:xfrm>
            <a:off x="1063818" y="1517568"/>
            <a:ext cx="3431982" cy="468634"/>
          </a:xfrm>
          <a:prstGeom prst="rect">
            <a:avLst/>
          </a:prstGeom>
          <a:noFill/>
        </p:spPr>
        <p:txBody>
          <a:bodyPr wrap="square" lIns="76200" tIns="28575" rIns="47625" bIns="28575" rtlCol="0">
            <a:noAutofit/>
          </a:bodyPr>
          <a:lstStyle/>
          <a:p>
            <a:pPr defTabSz="685800" eaLnBrk="1" fontAlgn="auto" hangingPunct="1">
              <a:spcBef>
                <a:spcPts val="0"/>
              </a:spcBef>
              <a:spcAft>
                <a:spcPts val="0"/>
              </a:spcAft>
            </a:pPr>
            <a:r>
              <a:rPr lang="en-US" altLang="zh-CN" sz="2625" b="1" spc="225" dirty="0">
                <a:solidFill>
                  <a:prstClr val="black"/>
                </a:solidFill>
                <a:latin typeface="Arial"/>
                <a:ea typeface="微软雅黑"/>
              </a:rPr>
              <a:t>《</a:t>
            </a:r>
            <a:r>
              <a:rPr lang="zh-CN" altLang="en-US" sz="2625" b="1" spc="225" dirty="0">
                <a:solidFill>
                  <a:prstClr val="black"/>
                </a:solidFill>
                <a:latin typeface="Arial"/>
                <a:ea typeface="微软雅黑"/>
              </a:rPr>
              <a:t>星际争霸规则简介</a:t>
            </a:r>
            <a:r>
              <a:rPr lang="en-US" altLang="zh-CN" sz="2625" b="1" spc="225" dirty="0">
                <a:solidFill>
                  <a:prstClr val="black"/>
                </a:solidFill>
                <a:latin typeface="Arial"/>
                <a:ea typeface="微软雅黑"/>
              </a:rPr>
              <a:t>》</a:t>
            </a:r>
            <a:endParaRPr lang="zh-CN" altLang="en-US" sz="2625" b="1" spc="225" dirty="0">
              <a:solidFill>
                <a:prstClr val="black"/>
              </a:solidFill>
              <a:latin typeface="Arial"/>
              <a:ea typeface="微软雅黑"/>
            </a:endParaRPr>
          </a:p>
        </p:txBody>
      </p:sp>
      <p:pic>
        <p:nvPicPr>
          <p:cNvPr id="2" name="图片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6634" y="2148661"/>
            <a:ext cx="3571875" cy="2678906"/>
          </a:xfrm>
          <a:prstGeom prst="rect">
            <a:avLst/>
          </a:prstGeom>
        </p:spPr>
      </p:pic>
    </p:spTree>
    <p:extLst>
      <p:ext uri="{BB962C8B-B14F-4D97-AF65-F5344CB8AC3E}">
        <p14:creationId xmlns:p14="http://schemas.microsoft.com/office/powerpoint/2010/main" val="8811636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矩形 17">
            <a:extLst>
              <a:ext uri="{FF2B5EF4-FFF2-40B4-BE49-F238E27FC236}">
                <a16:creationId xmlns:a16="http://schemas.microsoft.com/office/drawing/2014/main" id="{16F2AFD9-F693-4505-9471-6765D1DDB1F4}"/>
              </a:ext>
            </a:extLst>
          </p:cNvPr>
          <p:cNvSpPr/>
          <p:nvPr>
            <p:custDataLst>
              <p:tags r:id="rId1"/>
            </p:custDataLst>
          </p:nvPr>
        </p:nvSpPr>
        <p:spPr>
          <a:xfrm>
            <a:off x="5410463" y="857251"/>
            <a:ext cx="3733537" cy="5143500"/>
          </a:xfrm>
          <a:prstGeom prst="rect">
            <a:avLst/>
          </a:prstGeom>
          <a:solidFill>
            <a:srgbClr val="1C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endParaRPr>
          </a:p>
        </p:txBody>
      </p:sp>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a:cs typeface="+mn-ea"/>
                <a:sym typeface="+mn-lt"/>
              </a:rPr>
              <a:t>3</a:t>
            </a:r>
            <a:endParaRPr lang="zh-CN" altLang="en-US" sz="2700" dirty="0">
              <a:solidFill>
                <a:prstClr val="white"/>
              </a:solidFill>
              <a:latin typeface="Arial"/>
              <a:ea typeface="微软雅黑"/>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a:cs typeface="+mn-ea"/>
              <a:sym typeface="+mn-lt"/>
            </a:endParaRPr>
          </a:p>
        </p:txBody>
      </p:sp>
      <p:sp>
        <p:nvSpPr>
          <p:cNvPr id="9" name="矩形 8"/>
          <p:cNvSpPr/>
          <p:nvPr/>
        </p:nvSpPr>
        <p:spPr>
          <a:xfrm>
            <a:off x="310969" y="789528"/>
            <a:ext cx="2095445"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a:cs typeface="+mn-ea"/>
                <a:sym typeface="+mn-lt"/>
              </a:rPr>
              <a:t> </a:t>
            </a:r>
            <a:r>
              <a:rPr lang="zh-CN" altLang="en-US" dirty="0">
                <a:solidFill>
                  <a:prstClr val="black">
                    <a:lumMod val="65000"/>
                    <a:lumOff val="35000"/>
                  </a:prstClr>
                </a:solidFill>
                <a:latin typeface="Arial"/>
                <a:ea typeface="微软雅黑"/>
                <a:cs typeface="+mn-ea"/>
                <a:sym typeface="+mn-lt"/>
              </a:rPr>
              <a:t>人工智能游戏案例</a:t>
            </a:r>
            <a:endParaRPr lang="en-US" altLang="zh-CN" dirty="0">
              <a:solidFill>
                <a:prstClr val="black">
                  <a:lumMod val="65000"/>
                  <a:lumOff val="35000"/>
                </a:prstClr>
              </a:solidFill>
              <a:latin typeface="Arial"/>
              <a:ea typeface="微软雅黑"/>
              <a:cs typeface="+mn-ea"/>
              <a:sym typeface="+mn-lt"/>
            </a:endParaRPr>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sp>
        <p:nvSpPr>
          <p:cNvPr id="10" name="矩形 9"/>
          <p:cNvSpPr/>
          <p:nvPr/>
        </p:nvSpPr>
        <p:spPr>
          <a:xfrm>
            <a:off x="2627759" y="912442"/>
            <a:ext cx="1766737"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a:cs typeface="+mn-ea"/>
                <a:sym typeface="+mn-lt"/>
              </a:rPr>
              <a:t> 人工智能游戏</a:t>
            </a:r>
          </a:p>
        </p:txBody>
      </p:sp>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5239" y="1885392"/>
            <a:ext cx="5579269" cy="3450431"/>
          </a:xfrm>
          <a:prstGeom prst="rect">
            <a:avLst/>
          </a:prstGeom>
        </p:spPr>
      </p:pic>
      <p:sp>
        <p:nvSpPr>
          <p:cNvPr id="12" name="PA-任意多边形: 形状 23">
            <a:extLst>
              <a:ext uri="{FF2B5EF4-FFF2-40B4-BE49-F238E27FC236}">
                <a16:creationId xmlns:a16="http://schemas.microsoft.com/office/drawing/2014/main" id="{9D48DF96-6108-4B62-BA9B-8A4FD81B9BFA}"/>
              </a:ext>
            </a:extLst>
          </p:cNvPr>
          <p:cNvSpPr/>
          <p:nvPr>
            <p:custDataLst>
              <p:tags r:id="rId2"/>
            </p:custDataLst>
          </p:nvPr>
        </p:nvSpPr>
        <p:spPr>
          <a:xfrm>
            <a:off x="452540" y="2114246"/>
            <a:ext cx="255178" cy="311864"/>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E1EDF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zh-CN" altLang="en-US" sz="1350">
              <a:solidFill>
                <a:prstClr val="white"/>
              </a:solidFill>
              <a:latin typeface="Arial"/>
              <a:ea typeface="微软雅黑"/>
            </a:endParaRPr>
          </a:p>
        </p:txBody>
      </p:sp>
      <p:sp>
        <p:nvSpPr>
          <p:cNvPr id="13" name="PA-任意多边形: 形状 24">
            <a:extLst>
              <a:ext uri="{FF2B5EF4-FFF2-40B4-BE49-F238E27FC236}">
                <a16:creationId xmlns:a16="http://schemas.microsoft.com/office/drawing/2014/main" id="{D9F5F056-469D-4A4D-8678-A48D7EC955BD}"/>
              </a:ext>
            </a:extLst>
          </p:cNvPr>
          <p:cNvSpPr/>
          <p:nvPr>
            <p:custDataLst>
              <p:tags r:id="rId3"/>
            </p:custDataLst>
          </p:nvPr>
        </p:nvSpPr>
        <p:spPr>
          <a:xfrm>
            <a:off x="737362" y="2114246"/>
            <a:ext cx="255178" cy="311864"/>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rgbClr val="E1EDF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zh-CN" altLang="en-US" sz="1350">
              <a:solidFill>
                <a:prstClr val="white"/>
              </a:solidFill>
              <a:latin typeface="Arial"/>
              <a:ea typeface="微软雅黑"/>
            </a:endParaRPr>
          </a:p>
        </p:txBody>
      </p:sp>
      <p:sp>
        <p:nvSpPr>
          <p:cNvPr id="14" name="PA-矩形 12">
            <a:extLst>
              <a:ext uri="{FF2B5EF4-FFF2-40B4-BE49-F238E27FC236}">
                <a16:creationId xmlns:a16="http://schemas.microsoft.com/office/drawing/2014/main" id="{EDECAF17-F1F9-4CAA-BD14-46A9A52D49E5}"/>
              </a:ext>
            </a:extLst>
          </p:cNvPr>
          <p:cNvSpPr/>
          <p:nvPr>
            <p:custDataLst>
              <p:tags r:id="rId4"/>
            </p:custDataLst>
          </p:nvPr>
        </p:nvSpPr>
        <p:spPr>
          <a:xfrm>
            <a:off x="390468" y="3493586"/>
            <a:ext cx="1936465" cy="808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0" rIns="61913" bIns="0" numCol="1" spcCol="0" rtlCol="0" fromWordArt="0" anchor="t" anchorCtr="0" forceAA="0" compatLnSpc="1">
            <a:noAutofit/>
          </a:bodyPr>
          <a:lstStyle/>
          <a:p>
            <a:pPr defTabSz="685800" eaLnBrk="1" fontAlgn="auto" hangingPunct="1">
              <a:lnSpc>
                <a:spcPct val="130000"/>
              </a:lnSpc>
              <a:spcBef>
                <a:spcPts val="0"/>
              </a:spcBef>
              <a:spcAft>
                <a:spcPts val="750"/>
              </a:spcAft>
              <a:defRPr/>
            </a:pPr>
            <a:r>
              <a:rPr lang="zh-CN" altLang="en-US" sz="1200" spc="113" dirty="0">
                <a:solidFill>
                  <a:prstClr val="black">
                    <a:lumMod val="50000"/>
                    <a:lumOff val="50000"/>
                  </a:prstClr>
                </a:solidFill>
                <a:latin typeface="Arial"/>
                <a:ea typeface="微软雅黑"/>
                <a:cs typeface="+mn-ea"/>
              </a:rPr>
              <a:t>通过增强学习来训练</a:t>
            </a:r>
            <a:r>
              <a:rPr lang="en-US" altLang="zh-CN" sz="1200" spc="113" dirty="0">
                <a:solidFill>
                  <a:prstClr val="black">
                    <a:lumMod val="50000"/>
                    <a:lumOff val="50000"/>
                  </a:prstClr>
                </a:solidFill>
                <a:latin typeface="Arial"/>
                <a:ea typeface="微软雅黑"/>
                <a:cs typeface="+mn-ea"/>
              </a:rPr>
              <a:t>AI</a:t>
            </a:r>
            <a:r>
              <a:rPr lang="zh-CN" altLang="en-US" sz="1200" spc="113" dirty="0">
                <a:solidFill>
                  <a:prstClr val="black">
                    <a:lumMod val="50000"/>
                    <a:lumOff val="50000"/>
                  </a:prstClr>
                </a:solidFill>
                <a:latin typeface="Arial"/>
                <a:ea typeface="微软雅黑"/>
                <a:cs typeface="+mn-ea"/>
              </a:rPr>
              <a:t>，使其能够在有限的环境下赢得胜利。</a:t>
            </a:r>
            <a:endParaRPr lang="en-US" altLang="zh-CN" sz="1200" spc="113" dirty="0">
              <a:solidFill>
                <a:prstClr val="black">
                  <a:lumMod val="50000"/>
                  <a:lumOff val="50000"/>
                </a:prstClr>
              </a:solidFill>
              <a:latin typeface="Arial"/>
              <a:ea typeface="微软雅黑"/>
              <a:cs typeface="+mn-ea"/>
            </a:endParaRPr>
          </a:p>
        </p:txBody>
      </p:sp>
      <p:sp>
        <p:nvSpPr>
          <p:cNvPr id="16" name="PA-矩形 1">
            <a:extLst>
              <a:ext uri="{FF2B5EF4-FFF2-40B4-BE49-F238E27FC236}">
                <a16:creationId xmlns:a16="http://schemas.microsoft.com/office/drawing/2014/main" id="{216594DB-6332-4A7F-8D1A-EBE0993D4610}"/>
              </a:ext>
            </a:extLst>
          </p:cNvPr>
          <p:cNvSpPr/>
          <p:nvPr>
            <p:custDataLst>
              <p:tags r:id="rId5"/>
            </p:custDataLst>
          </p:nvPr>
        </p:nvSpPr>
        <p:spPr>
          <a:xfrm>
            <a:off x="390468" y="2796237"/>
            <a:ext cx="1965503" cy="469843"/>
          </a:xfrm>
          <a:prstGeom prst="rect">
            <a:avLst/>
          </a:prstGeom>
          <a:solidFill>
            <a:srgbClr val="1C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endParaRPr>
          </a:p>
        </p:txBody>
      </p:sp>
      <p:sp>
        <p:nvSpPr>
          <p:cNvPr id="17" name="PA-文本框 11">
            <a:extLst>
              <a:ext uri="{FF2B5EF4-FFF2-40B4-BE49-F238E27FC236}">
                <a16:creationId xmlns:a16="http://schemas.microsoft.com/office/drawing/2014/main" id="{7246162F-DAF9-4A0C-92E5-5D0F576DB7F7}"/>
              </a:ext>
            </a:extLst>
          </p:cNvPr>
          <p:cNvSpPr txBox="1"/>
          <p:nvPr>
            <p:custDataLst>
              <p:tags r:id="rId6"/>
            </p:custDataLst>
          </p:nvPr>
        </p:nvSpPr>
        <p:spPr>
          <a:xfrm>
            <a:off x="452539" y="2886888"/>
            <a:ext cx="1855562" cy="288541"/>
          </a:xfrm>
          <a:prstGeom prst="rect">
            <a:avLst/>
          </a:prstGeom>
          <a:noFill/>
        </p:spPr>
        <p:txBody>
          <a:bodyPr wrap="square" lIns="76200" tIns="28575" rIns="57150" bIns="28575" rtlCol="0">
            <a:spAutoFit/>
          </a:bodyPr>
          <a:lstStyle/>
          <a:p>
            <a:pPr defTabSz="685800" eaLnBrk="1" fontAlgn="auto" hangingPunct="1">
              <a:spcBef>
                <a:spcPts val="0"/>
              </a:spcBef>
              <a:spcAft>
                <a:spcPts val="0"/>
              </a:spcAft>
            </a:pPr>
            <a:r>
              <a:rPr lang="en-US" altLang="zh-CN" sz="1500" b="1" spc="150" dirty="0" err="1">
                <a:solidFill>
                  <a:srgbClr val="000000"/>
                </a:solidFill>
                <a:latin typeface="Arial"/>
                <a:ea typeface="微软雅黑"/>
              </a:rPr>
              <a:t>AlphaStar</a:t>
            </a:r>
            <a:r>
              <a:rPr lang="zh-CN" altLang="en-US" sz="1500" b="1" spc="150" dirty="0">
                <a:solidFill>
                  <a:srgbClr val="000000"/>
                </a:solidFill>
                <a:latin typeface="Arial"/>
                <a:ea typeface="微软雅黑"/>
              </a:rPr>
              <a:t>原理</a:t>
            </a:r>
          </a:p>
        </p:txBody>
      </p:sp>
    </p:spTree>
    <p:extLst>
      <p:ext uri="{BB962C8B-B14F-4D97-AF65-F5344CB8AC3E}">
        <p14:creationId xmlns:p14="http://schemas.microsoft.com/office/powerpoint/2010/main" val="25707291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9B7C998-3C0E-41C7-8428-1CE607E864C2}" type="slidenum">
              <a:rPr lang="en-US" altLang="zh-CN" sz="1400" b="0" smtClean="0"/>
              <a:pPr>
                <a:spcBef>
                  <a:spcPct val="0"/>
                </a:spcBef>
                <a:buClrTx/>
                <a:buSzTx/>
                <a:buFontTx/>
                <a:buNone/>
              </a:pPr>
              <a:t>102</a:t>
            </a:fld>
            <a:endParaRPr lang="en-US" altLang="zh-CN" sz="1400" b="0" smtClean="0"/>
          </a:p>
        </p:txBody>
      </p:sp>
      <p:sp>
        <p:nvSpPr>
          <p:cNvPr id="100355"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16322A20-42F5-4728-BBE4-45871B653E2B}" type="slidenum">
              <a:rPr lang="en-US" altLang="zh-CN" sz="1400" b="0"/>
              <a:pPr algn="r" eaLnBrk="1" hangingPunct="1">
                <a:spcBef>
                  <a:spcPct val="0"/>
                </a:spcBef>
                <a:buClrTx/>
                <a:buSzTx/>
                <a:buFontTx/>
                <a:buNone/>
              </a:pPr>
              <a:t>102</a:t>
            </a:fld>
            <a:endParaRPr lang="en-US" altLang="zh-CN" sz="1400" b="0"/>
          </a:p>
        </p:txBody>
      </p:sp>
      <p:sp>
        <p:nvSpPr>
          <p:cNvPr id="133122" name="Rectangle 2">
            <a:extLst>
              <a:ext uri="{FF2B5EF4-FFF2-40B4-BE49-F238E27FC236}">
                <a16:creationId xmlns:a16="http://schemas.microsoft.com/office/drawing/2014/main" id="{D0519155-B1AC-42BF-A542-AA14A67BF20A}"/>
              </a:ext>
            </a:extLst>
          </p:cNvPr>
          <p:cNvSpPr>
            <a:spLocks noGrp="1" noChangeArrowheads="1"/>
          </p:cNvSpPr>
          <p:nvPr>
            <p:ph type="title" idx="4294967295"/>
          </p:nvPr>
        </p:nvSpPr>
        <p:spPr/>
        <p:txBody>
          <a:bodyPr/>
          <a:lstStyle/>
          <a:p>
            <a:pPr algn="ctr">
              <a:defRPr/>
            </a:pPr>
            <a:r>
              <a:rPr lang="zh-CN" altLang="en-US" dirty="0"/>
              <a:t>人工神经网络的特点</a:t>
            </a:r>
          </a:p>
        </p:txBody>
      </p:sp>
      <p:sp>
        <p:nvSpPr>
          <p:cNvPr id="105477" name="Rectangle 3">
            <a:extLst>
              <a:ext uri="{FF2B5EF4-FFF2-40B4-BE49-F238E27FC236}">
                <a16:creationId xmlns:a16="http://schemas.microsoft.com/office/drawing/2014/main" id="{E008031F-38D1-41FF-BD90-6BF4981FD8DC}"/>
              </a:ext>
            </a:extLst>
          </p:cNvPr>
          <p:cNvSpPr>
            <a:spLocks noGrp="1" noChangeArrowheads="1"/>
          </p:cNvSpPr>
          <p:nvPr>
            <p:ph type="body" sz="half" idx="4294967295"/>
          </p:nvPr>
        </p:nvSpPr>
        <p:spPr>
          <a:xfrm>
            <a:off x="971550" y="2133600"/>
            <a:ext cx="7056438" cy="3382963"/>
          </a:xfrm>
        </p:spPr>
        <p:txBody>
          <a:bodyPr/>
          <a:lstStyle/>
          <a:p>
            <a:pPr marL="533400" indent="-533400">
              <a:lnSpc>
                <a:spcPct val="115000"/>
              </a:lnSpc>
              <a:defRPr/>
            </a:pPr>
            <a:r>
              <a:rPr lang="zh-CN" altLang="en-US" sz="2400" dirty="0">
                <a:effectLst>
                  <a:outerShdw blurRad="38100" dist="38100" dir="2700000" algn="tl">
                    <a:srgbClr val="C0C0C0"/>
                  </a:outerShdw>
                </a:effectLst>
                <a:latin typeface="仿宋_GB2312" pitchFamily="49" charset="-122"/>
                <a:ea typeface="仿宋_GB2312" pitchFamily="49" charset="-122"/>
              </a:rPr>
              <a:t>能充分逼近任意复杂的非线性关系； </a:t>
            </a:r>
          </a:p>
          <a:p>
            <a:pPr marL="533400" indent="-533400">
              <a:lnSpc>
                <a:spcPct val="115000"/>
              </a:lnSpc>
              <a:defRPr/>
            </a:pPr>
            <a:r>
              <a:rPr lang="zh-CN" altLang="en-US" sz="2400" dirty="0">
                <a:effectLst>
                  <a:outerShdw blurRad="38100" dist="38100" dir="2700000" algn="tl">
                    <a:srgbClr val="C0C0C0"/>
                  </a:outerShdw>
                </a:effectLst>
                <a:latin typeface="仿宋_GB2312" pitchFamily="49" charset="-122"/>
                <a:ea typeface="仿宋_GB2312" pitchFamily="49" charset="-122"/>
              </a:rPr>
              <a:t>所有定量或定性的信息都</a:t>
            </a:r>
            <a:r>
              <a:rPr lang="zh-CN" altLang="en-US" sz="2400" i="1" u="sng" dirty="0">
                <a:solidFill>
                  <a:schemeClr val="tx2"/>
                </a:solidFill>
                <a:effectLst>
                  <a:outerShdw blurRad="38100" dist="38100" dir="2700000" algn="tl">
                    <a:srgbClr val="C0C0C0"/>
                  </a:outerShdw>
                </a:effectLst>
                <a:latin typeface="仿宋_GB2312" pitchFamily="49" charset="-122"/>
                <a:ea typeface="仿宋_GB2312" pitchFamily="49" charset="-122"/>
              </a:rPr>
              <a:t>等势分布</a:t>
            </a:r>
            <a:r>
              <a:rPr lang="zh-CN" altLang="en-US" sz="2400" dirty="0">
                <a:effectLst>
                  <a:outerShdw blurRad="38100" dist="38100" dir="2700000" algn="tl">
                    <a:srgbClr val="C0C0C0"/>
                  </a:outerShdw>
                </a:effectLst>
                <a:latin typeface="仿宋_GB2312" pitchFamily="49" charset="-122"/>
                <a:ea typeface="仿宋_GB2312" pitchFamily="49" charset="-122"/>
              </a:rPr>
              <a:t>贮存于网络内的各神经元，故有很强的鲁棒性和容错性； </a:t>
            </a:r>
          </a:p>
          <a:p>
            <a:pPr marL="533400" indent="-533400">
              <a:lnSpc>
                <a:spcPct val="115000"/>
              </a:lnSpc>
              <a:defRPr/>
            </a:pPr>
            <a:r>
              <a:rPr lang="zh-CN" altLang="en-US" sz="2400" dirty="0">
                <a:effectLst>
                  <a:outerShdw blurRad="38100" dist="38100" dir="2700000" algn="tl">
                    <a:srgbClr val="C0C0C0"/>
                  </a:outerShdw>
                </a:effectLst>
                <a:latin typeface="仿宋_GB2312" pitchFamily="49" charset="-122"/>
                <a:ea typeface="仿宋_GB2312" pitchFamily="49" charset="-122"/>
              </a:rPr>
              <a:t>采用并行分布处理方法，使得快速进行大量运算成为可能； </a:t>
            </a:r>
          </a:p>
          <a:p>
            <a:pPr marL="533400" indent="-533400">
              <a:lnSpc>
                <a:spcPct val="115000"/>
              </a:lnSpc>
              <a:defRPr/>
            </a:pPr>
            <a:r>
              <a:rPr lang="zh-CN" altLang="en-US" sz="2400" dirty="0">
                <a:effectLst>
                  <a:outerShdw blurRad="38100" dist="38100" dir="2700000" algn="tl">
                    <a:srgbClr val="C0C0C0"/>
                  </a:outerShdw>
                </a:effectLst>
                <a:latin typeface="仿宋_GB2312" pitchFamily="49" charset="-122"/>
                <a:ea typeface="仿宋_GB2312" pitchFamily="49" charset="-122"/>
              </a:rPr>
              <a:t>可学习和自适应不知道或不确定的系统； </a:t>
            </a:r>
          </a:p>
          <a:p>
            <a:pPr marL="533400" indent="-533400">
              <a:lnSpc>
                <a:spcPct val="115000"/>
              </a:lnSpc>
              <a:defRPr/>
            </a:pPr>
            <a:r>
              <a:rPr lang="zh-CN" altLang="en-US" sz="2400" dirty="0">
                <a:effectLst>
                  <a:outerShdw blurRad="38100" dist="38100" dir="2700000" algn="tl">
                    <a:srgbClr val="C0C0C0"/>
                  </a:outerShdw>
                </a:effectLst>
                <a:latin typeface="仿宋_GB2312" pitchFamily="49" charset="-122"/>
                <a:ea typeface="仿宋_GB2312" pitchFamily="49" charset="-122"/>
              </a:rPr>
              <a:t>能够同时处理定量、定性知识。</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384E0B8-F630-4989-9083-96F5B75AB32E}" type="slidenum">
              <a:rPr lang="en-US" altLang="zh-CN" sz="1400" b="0" smtClean="0"/>
              <a:pPr>
                <a:spcBef>
                  <a:spcPct val="0"/>
                </a:spcBef>
                <a:buClrTx/>
                <a:buSzTx/>
                <a:buFontTx/>
                <a:buNone/>
              </a:pPr>
              <a:t>103</a:t>
            </a:fld>
            <a:endParaRPr lang="en-US" altLang="zh-CN" sz="1400" b="0" smtClean="0"/>
          </a:p>
        </p:txBody>
      </p:sp>
      <p:sp>
        <p:nvSpPr>
          <p:cNvPr id="101379"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F961E0F1-CAB4-4CFA-A6A8-BA62128C7A14}" type="slidenum">
              <a:rPr lang="en-US" altLang="zh-CN" sz="1400" b="0"/>
              <a:pPr algn="r" eaLnBrk="1" hangingPunct="1">
                <a:spcBef>
                  <a:spcPct val="0"/>
                </a:spcBef>
                <a:buClrTx/>
                <a:buSzTx/>
                <a:buFontTx/>
                <a:buNone/>
              </a:pPr>
              <a:t>103</a:t>
            </a:fld>
            <a:endParaRPr lang="en-US" altLang="zh-CN" sz="1400" b="0"/>
          </a:p>
        </p:txBody>
      </p:sp>
      <p:sp>
        <p:nvSpPr>
          <p:cNvPr id="134146" name="Rectangle 2">
            <a:extLst>
              <a:ext uri="{FF2B5EF4-FFF2-40B4-BE49-F238E27FC236}">
                <a16:creationId xmlns:a16="http://schemas.microsoft.com/office/drawing/2014/main" id="{F0EFB83F-3C93-4E19-AD38-F30619768E6C}"/>
              </a:ext>
            </a:extLst>
          </p:cNvPr>
          <p:cNvSpPr>
            <a:spLocks noGrp="1" noChangeArrowheads="1"/>
          </p:cNvSpPr>
          <p:nvPr>
            <p:ph type="title" idx="4294967295"/>
          </p:nvPr>
        </p:nvSpPr>
        <p:spPr>
          <a:xfrm>
            <a:off x="1150938" y="214313"/>
            <a:ext cx="6877050" cy="1462087"/>
          </a:xfrm>
        </p:spPr>
        <p:txBody>
          <a:bodyPr/>
          <a:lstStyle/>
          <a:p>
            <a:pPr algn="ctr">
              <a:defRPr/>
            </a:pPr>
            <a:r>
              <a:rPr lang="zh-CN" altLang="en-US"/>
              <a:t>人工神经网络的特点和优越性</a:t>
            </a:r>
          </a:p>
        </p:txBody>
      </p:sp>
      <p:sp>
        <p:nvSpPr>
          <p:cNvPr id="106501" name="Rectangle 3">
            <a:extLst>
              <a:ext uri="{FF2B5EF4-FFF2-40B4-BE49-F238E27FC236}">
                <a16:creationId xmlns:a16="http://schemas.microsoft.com/office/drawing/2014/main" id="{5D718D25-9DEF-485C-BD8E-E64266E85AA9}"/>
              </a:ext>
            </a:extLst>
          </p:cNvPr>
          <p:cNvSpPr>
            <a:spLocks noGrp="1" noChangeArrowheads="1"/>
          </p:cNvSpPr>
          <p:nvPr>
            <p:ph type="body" sz="half" idx="4294967295"/>
          </p:nvPr>
        </p:nvSpPr>
        <p:spPr>
          <a:xfrm>
            <a:off x="900113" y="1989138"/>
            <a:ext cx="6413500" cy="1295400"/>
          </a:xfrm>
        </p:spPr>
        <p:txBody>
          <a:bodyPr/>
          <a:lstStyle/>
          <a:p>
            <a:pPr marL="533400" indent="-533400">
              <a:lnSpc>
                <a:spcPct val="90000"/>
              </a:lnSpc>
              <a:defRPr/>
            </a:pPr>
            <a:r>
              <a:rPr lang="zh-CN" altLang="en-US" sz="2400">
                <a:effectLst>
                  <a:outerShdw blurRad="38100" dist="38100" dir="2700000" algn="tl">
                    <a:srgbClr val="C0C0C0"/>
                  </a:outerShdw>
                </a:effectLst>
                <a:latin typeface="仿宋_GB2312" pitchFamily="49" charset="-122"/>
                <a:ea typeface="仿宋_GB2312" pitchFamily="49" charset="-122"/>
              </a:rPr>
              <a:t>具有自学习功能； </a:t>
            </a:r>
          </a:p>
          <a:p>
            <a:pPr marL="533400" indent="-533400">
              <a:lnSpc>
                <a:spcPct val="90000"/>
              </a:lnSpc>
              <a:defRPr/>
            </a:pPr>
            <a:r>
              <a:rPr lang="zh-CN" altLang="en-US" sz="2400">
                <a:effectLst>
                  <a:outerShdw blurRad="38100" dist="38100" dir="2700000" algn="tl">
                    <a:srgbClr val="C0C0C0"/>
                  </a:outerShdw>
                </a:effectLst>
                <a:latin typeface="仿宋_GB2312" pitchFamily="49" charset="-122"/>
                <a:ea typeface="仿宋_GB2312" pitchFamily="49" charset="-122"/>
              </a:rPr>
              <a:t>具有联想存储功能；</a:t>
            </a:r>
          </a:p>
          <a:p>
            <a:pPr marL="533400" indent="-533400">
              <a:lnSpc>
                <a:spcPct val="90000"/>
              </a:lnSpc>
              <a:defRPr/>
            </a:pPr>
            <a:r>
              <a:rPr lang="zh-CN" altLang="en-US" sz="2400">
                <a:effectLst>
                  <a:outerShdw blurRad="38100" dist="38100" dir="2700000" algn="tl">
                    <a:srgbClr val="C0C0C0"/>
                  </a:outerShdw>
                </a:effectLst>
                <a:latin typeface="仿宋_GB2312" pitchFamily="49" charset="-122"/>
                <a:ea typeface="仿宋_GB2312" pitchFamily="49" charset="-122"/>
              </a:rPr>
              <a:t>具有高速寻找优化解的能力。</a:t>
            </a:r>
          </a:p>
        </p:txBody>
      </p:sp>
      <p:pic>
        <p:nvPicPr>
          <p:cNvPr id="101382" name="Picture 3" descr="http://www.readingeagle.com/blog/tullio/archives/neurons.jpg"/>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851150" y="3213100"/>
            <a:ext cx="4168775" cy="3125788"/>
          </a:xfrm>
          <a:noFill/>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2FF79C2-FBFC-4B37-A9D8-641C957FA366}" type="slidenum">
              <a:rPr lang="en-US" altLang="zh-CN" sz="1400" b="0" smtClean="0"/>
              <a:pPr>
                <a:spcBef>
                  <a:spcPct val="0"/>
                </a:spcBef>
                <a:buClrTx/>
                <a:buSzTx/>
                <a:buFontTx/>
                <a:buNone/>
              </a:pPr>
              <a:t>104</a:t>
            </a:fld>
            <a:endParaRPr lang="en-US" altLang="zh-CN" sz="1400" b="0" smtClean="0"/>
          </a:p>
        </p:txBody>
      </p:sp>
      <p:sp>
        <p:nvSpPr>
          <p:cNvPr id="102403"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F09A9D18-8CEC-404F-B008-A2E340A9DB60}" type="slidenum">
              <a:rPr lang="en-US" altLang="zh-CN" sz="1400" b="0"/>
              <a:pPr algn="r" eaLnBrk="1" hangingPunct="1">
                <a:spcBef>
                  <a:spcPct val="0"/>
                </a:spcBef>
                <a:buClrTx/>
                <a:buSzTx/>
                <a:buFontTx/>
                <a:buNone/>
              </a:pPr>
              <a:t>104</a:t>
            </a:fld>
            <a:endParaRPr lang="en-US" altLang="zh-CN" sz="1400" b="0"/>
          </a:p>
        </p:txBody>
      </p:sp>
      <p:sp>
        <p:nvSpPr>
          <p:cNvPr id="135170" name="Rectangle 2">
            <a:extLst>
              <a:ext uri="{FF2B5EF4-FFF2-40B4-BE49-F238E27FC236}">
                <a16:creationId xmlns:a16="http://schemas.microsoft.com/office/drawing/2014/main" id="{FE9D2EF7-4558-4FB0-B98F-7D3CA71C0DE8}"/>
              </a:ext>
            </a:extLst>
          </p:cNvPr>
          <p:cNvSpPr>
            <a:spLocks noGrp="1" noChangeArrowheads="1"/>
          </p:cNvSpPr>
          <p:nvPr>
            <p:ph type="title" idx="4294967295"/>
          </p:nvPr>
        </p:nvSpPr>
        <p:spPr/>
        <p:txBody>
          <a:bodyPr/>
          <a:lstStyle/>
          <a:p>
            <a:pPr algn="ctr">
              <a:defRPr/>
            </a:pPr>
            <a:r>
              <a:rPr lang="zh-CN" altLang="en-US"/>
              <a:t>人工神经网络的主要方向</a:t>
            </a:r>
          </a:p>
        </p:txBody>
      </p:sp>
      <p:sp>
        <p:nvSpPr>
          <p:cNvPr id="107525" name="Rectangle 3">
            <a:extLst>
              <a:ext uri="{FF2B5EF4-FFF2-40B4-BE49-F238E27FC236}">
                <a16:creationId xmlns:a16="http://schemas.microsoft.com/office/drawing/2014/main" id="{660F8073-2557-428D-B376-3FD645E9A8E4}"/>
              </a:ext>
            </a:extLst>
          </p:cNvPr>
          <p:cNvSpPr>
            <a:spLocks noGrp="1" noChangeArrowheads="1"/>
          </p:cNvSpPr>
          <p:nvPr>
            <p:ph type="body" sz="half" idx="4294967295"/>
          </p:nvPr>
        </p:nvSpPr>
        <p:spPr>
          <a:xfrm>
            <a:off x="714375" y="1844675"/>
            <a:ext cx="8215313" cy="4508500"/>
          </a:xfrm>
        </p:spPr>
        <p:txBody>
          <a:bodyPr/>
          <a:lstStyle/>
          <a:p>
            <a:pPr marL="533400" indent="-533400">
              <a:lnSpc>
                <a:spcPct val="125000"/>
              </a:lnSpc>
              <a:defRPr/>
            </a:pPr>
            <a:r>
              <a:rPr lang="zh-CN" altLang="en-US" sz="2400">
                <a:effectLst>
                  <a:outerShdw blurRad="38100" dist="38100" dir="2700000" algn="tl">
                    <a:srgbClr val="C0C0C0"/>
                  </a:outerShdw>
                </a:effectLst>
                <a:latin typeface="仿宋_GB2312" pitchFamily="49" charset="-122"/>
                <a:ea typeface="仿宋_GB2312" pitchFamily="49" charset="-122"/>
              </a:rPr>
              <a:t>理论研究： </a:t>
            </a:r>
          </a:p>
          <a:p>
            <a:pPr marL="914400" lvl="1" indent="-457200">
              <a:lnSpc>
                <a:spcPct val="125000"/>
              </a:lnSpc>
              <a:defRPr/>
            </a:pPr>
            <a:r>
              <a:rPr lang="zh-CN" altLang="en-US" sz="2000">
                <a:effectLst>
                  <a:outerShdw blurRad="38100" dist="38100" dir="2700000" algn="tl">
                    <a:srgbClr val="C0C0C0"/>
                  </a:outerShdw>
                </a:effectLst>
                <a:latin typeface="仿宋_GB2312" pitchFamily="49" charset="-122"/>
                <a:ea typeface="仿宋_GB2312" pitchFamily="49" charset="-122"/>
              </a:rPr>
              <a:t>利用神经生物学与认知科学研究人类思维以及智能机理。 </a:t>
            </a:r>
          </a:p>
          <a:p>
            <a:pPr marL="914400" lvl="1" indent="-457200">
              <a:lnSpc>
                <a:spcPct val="125000"/>
              </a:lnSpc>
              <a:defRPr/>
            </a:pPr>
            <a:r>
              <a:rPr lang="zh-CN" altLang="en-US" sz="2000">
                <a:effectLst>
                  <a:outerShdw blurRad="38100" dist="38100" dir="2700000" algn="tl">
                    <a:srgbClr val="C0C0C0"/>
                  </a:outerShdw>
                </a:effectLst>
                <a:latin typeface="仿宋_GB2312" pitchFamily="49" charset="-122"/>
                <a:ea typeface="仿宋_GB2312" pitchFamily="49" charset="-122"/>
              </a:rPr>
              <a:t>利用神经基础理论的研究成果，用数理方法探索功能更完善、性能更优越的</a:t>
            </a:r>
            <a:r>
              <a:rPr lang="zh-CN" altLang="en-US" sz="2000" u="sng">
                <a:solidFill>
                  <a:schemeClr val="tx2"/>
                </a:solidFill>
                <a:effectLst>
                  <a:outerShdw blurRad="38100" dist="38100" dir="2700000" algn="tl">
                    <a:srgbClr val="C0C0C0"/>
                  </a:outerShdw>
                </a:effectLst>
                <a:latin typeface="仿宋_GB2312" pitchFamily="49" charset="-122"/>
                <a:ea typeface="仿宋_GB2312" pitchFamily="49" charset="-122"/>
              </a:rPr>
              <a:t>神经网络模型</a:t>
            </a:r>
            <a:r>
              <a:rPr lang="zh-CN" altLang="en-US" sz="2000">
                <a:effectLst>
                  <a:outerShdw blurRad="38100" dist="38100" dir="2700000" algn="tl">
                    <a:srgbClr val="C0C0C0"/>
                  </a:outerShdw>
                </a:effectLst>
                <a:latin typeface="仿宋_GB2312" pitchFamily="49" charset="-122"/>
                <a:ea typeface="仿宋_GB2312" pitchFamily="49" charset="-122"/>
              </a:rPr>
              <a:t>，深入研究</a:t>
            </a:r>
            <a:r>
              <a:rPr lang="zh-CN" altLang="en-US" sz="2000" u="sng">
                <a:solidFill>
                  <a:schemeClr val="tx2"/>
                </a:solidFill>
                <a:effectLst>
                  <a:outerShdw blurRad="38100" dist="38100" dir="2700000" algn="tl">
                    <a:srgbClr val="C0C0C0"/>
                  </a:outerShdw>
                </a:effectLst>
                <a:latin typeface="仿宋_GB2312" pitchFamily="49" charset="-122"/>
                <a:ea typeface="仿宋_GB2312" pitchFamily="49" charset="-122"/>
              </a:rPr>
              <a:t>算法和性能</a:t>
            </a:r>
            <a:r>
              <a:rPr lang="en-US" altLang="zh-CN" sz="2000">
                <a:effectLst>
                  <a:outerShdw blurRad="38100" dist="38100" dir="2700000" algn="tl">
                    <a:srgbClr val="C0C0C0"/>
                  </a:outerShdw>
                </a:effectLst>
                <a:latin typeface="仿宋_GB2312" pitchFamily="49" charset="-122"/>
                <a:ea typeface="仿宋_GB2312" pitchFamily="49" charset="-122"/>
              </a:rPr>
              <a:t>(</a:t>
            </a:r>
            <a:r>
              <a:rPr lang="zh-CN" altLang="en-US" sz="2000">
                <a:effectLst>
                  <a:outerShdw blurRad="38100" dist="38100" dir="2700000" algn="tl">
                    <a:srgbClr val="C0C0C0"/>
                  </a:outerShdw>
                </a:effectLst>
                <a:latin typeface="仿宋_GB2312" pitchFamily="49" charset="-122"/>
                <a:ea typeface="仿宋_GB2312" pitchFamily="49" charset="-122"/>
              </a:rPr>
              <a:t>稳定性、收敛性、容错性、鲁棒性等</a:t>
            </a:r>
            <a:r>
              <a:rPr lang="en-US" altLang="zh-CN" sz="2000">
                <a:effectLst>
                  <a:outerShdw blurRad="38100" dist="38100" dir="2700000" algn="tl">
                    <a:srgbClr val="C0C0C0"/>
                  </a:outerShdw>
                </a:effectLst>
                <a:latin typeface="仿宋_GB2312" pitchFamily="49" charset="-122"/>
                <a:ea typeface="仿宋_GB2312" pitchFamily="49" charset="-122"/>
              </a:rPr>
              <a:t>)</a:t>
            </a:r>
            <a:r>
              <a:rPr lang="zh-CN" altLang="en-US" sz="2000">
                <a:effectLst>
                  <a:outerShdw blurRad="38100" dist="38100" dir="2700000" algn="tl">
                    <a:srgbClr val="C0C0C0"/>
                  </a:outerShdw>
                </a:effectLst>
                <a:latin typeface="仿宋_GB2312" pitchFamily="49" charset="-122"/>
                <a:ea typeface="仿宋_GB2312" pitchFamily="49" charset="-122"/>
              </a:rPr>
              <a:t>；开发新的</a:t>
            </a:r>
            <a:r>
              <a:rPr lang="zh-CN" altLang="en-US" sz="2000" u="sng">
                <a:solidFill>
                  <a:schemeClr val="tx2"/>
                </a:solidFill>
                <a:effectLst>
                  <a:outerShdw blurRad="38100" dist="38100" dir="2700000" algn="tl">
                    <a:srgbClr val="C0C0C0"/>
                  </a:outerShdw>
                </a:effectLst>
                <a:latin typeface="仿宋_GB2312" pitchFamily="49" charset="-122"/>
                <a:ea typeface="仿宋_GB2312" pitchFamily="49" charset="-122"/>
              </a:rPr>
              <a:t>网络数理理论</a:t>
            </a:r>
            <a:r>
              <a:rPr lang="en-US" altLang="zh-CN" sz="2000">
                <a:effectLst>
                  <a:outerShdw blurRad="38100" dist="38100" dir="2700000" algn="tl">
                    <a:srgbClr val="C0C0C0"/>
                  </a:outerShdw>
                </a:effectLst>
                <a:latin typeface="仿宋_GB2312" pitchFamily="49" charset="-122"/>
                <a:ea typeface="仿宋_GB2312" pitchFamily="49" charset="-122"/>
              </a:rPr>
              <a:t>(</a:t>
            </a:r>
            <a:r>
              <a:rPr lang="zh-CN" altLang="en-US" sz="2000">
                <a:effectLst>
                  <a:outerShdw blurRad="38100" dist="38100" dir="2700000" algn="tl">
                    <a:srgbClr val="C0C0C0"/>
                  </a:outerShdw>
                </a:effectLst>
                <a:latin typeface="仿宋_GB2312" pitchFamily="49" charset="-122"/>
                <a:ea typeface="仿宋_GB2312" pitchFamily="49" charset="-122"/>
              </a:rPr>
              <a:t>如神经网络动力学、非线性神经场等）。</a:t>
            </a:r>
          </a:p>
          <a:p>
            <a:pPr marL="533400" indent="-533400">
              <a:lnSpc>
                <a:spcPct val="125000"/>
              </a:lnSpc>
              <a:defRPr/>
            </a:pPr>
            <a:r>
              <a:rPr lang="zh-CN" altLang="en-US" sz="2400">
                <a:effectLst>
                  <a:outerShdw blurRad="38100" dist="38100" dir="2700000" algn="tl">
                    <a:srgbClr val="C0C0C0"/>
                  </a:outerShdw>
                </a:effectLst>
                <a:latin typeface="仿宋_GB2312" pitchFamily="49" charset="-122"/>
                <a:ea typeface="仿宋_GB2312" pitchFamily="49" charset="-122"/>
              </a:rPr>
              <a:t>应用研究： </a:t>
            </a:r>
          </a:p>
          <a:p>
            <a:pPr marL="914400" lvl="1" indent="-457200">
              <a:lnSpc>
                <a:spcPct val="125000"/>
              </a:lnSpc>
              <a:defRPr/>
            </a:pPr>
            <a:r>
              <a:rPr lang="zh-CN" altLang="en-US" sz="2000">
                <a:effectLst>
                  <a:outerShdw blurRad="38100" dist="38100" dir="2700000" algn="tl">
                    <a:srgbClr val="C0C0C0"/>
                  </a:outerShdw>
                </a:effectLst>
                <a:latin typeface="仿宋_GB2312" pitchFamily="49" charset="-122"/>
                <a:ea typeface="仿宋_GB2312" pitchFamily="49" charset="-122"/>
              </a:rPr>
              <a:t>神经网络的软件模拟和硬件实现的研究。 </a:t>
            </a:r>
          </a:p>
          <a:p>
            <a:pPr marL="914400" lvl="1" indent="-457200">
              <a:lnSpc>
                <a:spcPct val="125000"/>
              </a:lnSpc>
              <a:defRPr/>
            </a:pPr>
            <a:r>
              <a:rPr lang="zh-CN" altLang="en-US" sz="2000">
                <a:effectLst>
                  <a:outerShdw blurRad="38100" dist="38100" dir="2700000" algn="tl">
                    <a:srgbClr val="C0C0C0"/>
                  </a:outerShdw>
                </a:effectLst>
                <a:latin typeface="仿宋_GB2312" pitchFamily="49" charset="-122"/>
                <a:ea typeface="仿宋_GB2312" pitchFamily="49" charset="-122"/>
              </a:rPr>
              <a:t>神经网络在各个领域中的应用研究：模式识别、信号处理、知识工程、专家系统、优化组合、机器人控制等。</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4FDC2DA-4F3A-451C-91F2-5C26278890CC}" type="slidenum">
              <a:rPr lang="en-US" altLang="zh-CN" sz="1400" b="0" smtClean="0"/>
              <a:pPr>
                <a:spcBef>
                  <a:spcPct val="0"/>
                </a:spcBef>
                <a:buClrTx/>
                <a:buSzTx/>
                <a:buFontTx/>
                <a:buNone/>
              </a:pPr>
              <a:t>105</a:t>
            </a:fld>
            <a:endParaRPr lang="en-US" altLang="zh-CN" sz="1400" b="0" smtClean="0"/>
          </a:p>
        </p:txBody>
      </p:sp>
      <p:sp>
        <p:nvSpPr>
          <p:cNvPr id="103427"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02D1A5E8-64AF-4AD3-BAD6-5DE0C08CCE8C}" type="slidenum">
              <a:rPr lang="en-US" altLang="zh-CN" sz="1400" b="0"/>
              <a:pPr algn="r" eaLnBrk="1" hangingPunct="1">
                <a:spcBef>
                  <a:spcPct val="0"/>
                </a:spcBef>
                <a:buClrTx/>
                <a:buSzTx/>
                <a:buFontTx/>
                <a:buNone/>
              </a:pPr>
              <a:t>105</a:t>
            </a:fld>
            <a:endParaRPr lang="en-US" altLang="zh-CN" sz="1400" b="0"/>
          </a:p>
        </p:txBody>
      </p:sp>
      <p:pic>
        <p:nvPicPr>
          <p:cNvPr id="1034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205038"/>
            <a:ext cx="6948487" cy="434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Rectangle 3">
            <a:extLst>
              <a:ext uri="{FF2B5EF4-FFF2-40B4-BE49-F238E27FC236}">
                <a16:creationId xmlns:a16="http://schemas.microsoft.com/office/drawing/2014/main" id="{BAAC1F5A-305D-434A-850D-747B4B28350E}"/>
              </a:ext>
            </a:extLst>
          </p:cNvPr>
          <p:cNvSpPr>
            <a:spLocks noGrp="1" noChangeArrowheads="1"/>
          </p:cNvSpPr>
          <p:nvPr>
            <p:ph type="title" idx="4294967295"/>
          </p:nvPr>
        </p:nvSpPr>
        <p:spPr/>
        <p:txBody>
          <a:bodyPr/>
          <a:lstStyle/>
          <a:p>
            <a:pPr algn="ctr">
              <a:defRPr/>
            </a:pPr>
            <a:r>
              <a:rPr lang="zh-CN" altLang="en-US"/>
              <a:t>神经网络产品</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9E4073-EE70-4CEB-9D60-20C870D5E7BF}" type="slidenum">
              <a:rPr lang="en-US" altLang="zh-CN" sz="1400" b="0" smtClean="0"/>
              <a:pPr>
                <a:spcBef>
                  <a:spcPct val="0"/>
                </a:spcBef>
                <a:buClrTx/>
                <a:buSzTx/>
                <a:buFontTx/>
                <a:buNone/>
              </a:pPr>
              <a:t>106</a:t>
            </a:fld>
            <a:endParaRPr lang="en-US" altLang="zh-CN" sz="1400" b="0" smtClean="0"/>
          </a:p>
        </p:txBody>
      </p:sp>
      <p:sp>
        <p:nvSpPr>
          <p:cNvPr id="104451"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8043FC13-0E3F-4139-9807-E6FAB639141F}" type="slidenum">
              <a:rPr lang="en-US" altLang="zh-CN" sz="1400" b="0"/>
              <a:pPr algn="r" eaLnBrk="1" hangingPunct="1">
                <a:spcBef>
                  <a:spcPct val="0"/>
                </a:spcBef>
                <a:buClrTx/>
                <a:buSzTx/>
                <a:buFontTx/>
                <a:buNone/>
              </a:pPr>
              <a:t>106</a:t>
            </a:fld>
            <a:endParaRPr lang="en-US" altLang="zh-CN" sz="1400" b="0"/>
          </a:p>
        </p:txBody>
      </p:sp>
      <p:pic>
        <p:nvPicPr>
          <p:cNvPr id="104452" name="Picture 2" descr="asamples">
            <a:hlinkClick r:id="rId2" action="ppaction://hlinkfil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66950"/>
            <a:ext cx="5943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Rectangle 3">
            <a:extLst>
              <a:ext uri="{FF2B5EF4-FFF2-40B4-BE49-F238E27FC236}">
                <a16:creationId xmlns:a16="http://schemas.microsoft.com/office/drawing/2014/main" id="{FFEDD0FE-5F4A-4CD3-838B-C475BC8DC54D}"/>
              </a:ext>
            </a:extLst>
          </p:cNvPr>
          <p:cNvSpPr>
            <a:spLocks noGrp="1" noChangeArrowheads="1"/>
          </p:cNvSpPr>
          <p:nvPr>
            <p:ph type="title"/>
          </p:nvPr>
        </p:nvSpPr>
        <p:spPr/>
        <p:txBody>
          <a:bodyPr/>
          <a:lstStyle/>
          <a:p>
            <a:pPr algn="ctr">
              <a:defRPr/>
            </a:pPr>
            <a:r>
              <a:rPr lang="zh-CN" altLang="en-US"/>
              <a:t>手写体识别</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A64C4A7-34A0-4AC7-A7C3-01098417966A}" type="slidenum">
              <a:rPr lang="en-US" altLang="zh-CN" sz="1400" b="0" smtClean="0"/>
              <a:pPr>
                <a:spcBef>
                  <a:spcPct val="0"/>
                </a:spcBef>
                <a:buClrTx/>
                <a:buSzTx/>
                <a:buFontTx/>
                <a:buNone/>
              </a:pPr>
              <a:t>107</a:t>
            </a:fld>
            <a:endParaRPr lang="en-US" altLang="zh-CN" sz="1400" b="0" smtClean="0"/>
          </a:p>
        </p:txBody>
      </p:sp>
      <p:sp>
        <p:nvSpPr>
          <p:cNvPr id="105475"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B5413FAB-89F6-4793-979B-8415708793D5}" type="slidenum">
              <a:rPr lang="en-US" altLang="zh-CN" sz="1400" b="0"/>
              <a:pPr algn="r" eaLnBrk="1" hangingPunct="1">
                <a:spcBef>
                  <a:spcPct val="0"/>
                </a:spcBef>
                <a:buClrTx/>
                <a:buSzTx/>
                <a:buFontTx/>
                <a:buNone/>
              </a:pPr>
              <a:t>107</a:t>
            </a:fld>
            <a:endParaRPr lang="en-US" altLang="zh-CN" sz="1400" b="0"/>
          </a:p>
        </p:txBody>
      </p:sp>
      <p:pic>
        <p:nvPicPr>
          <p:cNvPr id="105476" name="Picture 2" descr="a31">
            <a:hlinkClick r:id="rId2" action="ppaction://hlinkfile"/>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a:xfrm>
            <a:off x="1695450" y="2243138"/>
            <a:ext cx="5381625" cy="3636962"/>
          </a:xfrm>
        </p:spPr>
      </p:pic>
      <p:sp>
        <p:nvSpPr>
          <p:cNvPr id="138243" name="Rectangle 3">
            <a:extLst>
              <a:ext uri="{FF2B5EF4-FFF2-40B4-BE49-F238E27FC236}">
                <a16:creationId xmlns:a16="http://schemas.microsoft.com/office/drawing/2014/main" id="{9BD109A3-7756-4C92-A8CC-CF6DD0AD37B4}"/>
              </a:ext>
            </a:extLst>
          </p:cNvPr>
          <p:cNvSpPr>
            <a:spLocks noGrp="1" noChangeArrowheads="1"/>
          </p:cNvSpPr>
          <p:nvPr>
            <p:ph type="title"/>
          </p:nvPr>
        </p:nvSpPr>
        <p:spPr/>
        <p:txBody>
          <a:bodyPr/>
          <a:lstStyle/>
          <a:p>
            <a:pPr algn="ctr">
              <a:defRPr/>
            </a:pPr>
            <a:r>
              <a:rPr lang="zh-CN" altLang="en-US"/>
              <a:t>手写体识别</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1E1ECFA-0275-4F28-B4ED-BE257F592816}" type="slidenum">
              <a:rPr lang="en-US" altLang="zh-CN" sz="1400" b="0" smtClean="0"/>
              <a:pPr>
                <a:spcBef>
                  <a:spcPct val="0"/>
                </a:spcBef>
                <a:buClrTx/>
                <a:buSzTx/>
                <a:buFontTx/>
                <a:buNone/>
              </a:pPr>
              <a:t>108</a:t>
            </a:fld>
            <a:endParaRPr lang="en-US" altLang="zh-CN" sz="1400" b="0" smtClean="0"/>
          </a:p>
        </p:txBody>
      </p:sp>
      <p:sp>
        <p:nvSpPr>
          <p:cNvPr id="106499" name="灯片编号占位符 8"/>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164A130C-1978-4570-88E4-2D62E787ED90}" type="slidenum">
              <a:rPr lang="en-US" altLang="zh-CN" sz="1400" b="0"/>
              <a:pPr algn="r" eaLnBrk="1" hangingPunct="1">
                <a:spcBef>
                  <a:spcPct val="0"/>
                </a:spcBef>
                <a:buClrTx/>
                <a:buSzTx/>
                <a:buFontTx/>
                <a:buNone/>
              </a:pPr>
              <a:t>108</a:t>
            </a:fld>
            <a:endParaRPr lang="en-US" altLang="zh-CN" sz="1400" b="0"/>
          </a:p>
        </p:txBody>
      </p:sp>
      <p:sp>
        <p:nvSpPr>
          <p:cNvPr id="106500" name="Rectangle 2"/>
          <p:cNvSpPr>
            <a:spLocks noChangeArrowheads="1"/>
          </p:cNvSpPr>
          <p:nvPr/>
        </p:nvSpPr>
        <p:spPr bwMode="auto">
          <a:xfrm>
            <a:off x="1116013" y="2460625"/>
            <a:ext cx="3600450" cy="3200400"/>
          </a:xfrm>
          <a:prstGeom prst="rect">
            <a:avLst/>
          </a:prstGeom>
          <a:solidFill>
            <a:srgbClr val="FFFFFF"/>
          </a:solidFill>
          <a:ln w="9525" algn="ctr">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139267" name="Rectangle 3">
            <a:extLst>
              <a:ext uri="{FF2B5EF4-FFF2-40B4-BE49-F238E27FC236}">
                <a16:creationId xmlns:a16="http://schemas.microsoft.com/office/drawing/2014/main" id="{9078ED2B-3D4C-4F2B-95F6-0760E4E96B00}"/>
              </a:ext>
            </a:extLst>
          </p:cNvPr>
          <p:cNvSpPr>
            <a:spLocks noGrp="1" noChangeArrowheads="1"/>
          </p:cNvSpPr>
          <p:nvPr>
            <p:ph type="title" sz="quarter"/>
          </p:nvPr>
        </p:nvSpPr>
        <p:spPr/>
        <p:txBody>
          <a:bodyPr/>
          <a:lstStyle/>
          <a:p>
            <a:pPr algn="ctr">
              <a:defRPr/>
            </a:pPr>
            <a:r>
              <a:rPr lang="zh-CN" altLang="en-US"/>
              <a:t>语音分离</a:t>
            </a:r>
          </a:p>
        </p:txBody>
      </p:sp>
      <p:pic>
        <p:nvPicPr>
          <p:cNvPr id="106502" name="Picture 4" descr="source1">
            <a:hlinkClick r:id="rId2" action="ppaction://hlinkfile"/>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438275" y="2841625"/>
            <a:ext cx="1174750" cy="1270000"/>
          </a:xfrm>
        </p:spPr>
      </p:pic>
      <p:pic>
        <p:nvPicPr>
          <p:cNvPr id="106503" name="Picture 5" descr="source2">
            <a:hlinkClick r:id="rId4" action="ppaction://hlinkfile"/>
          </p:cNvPr>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3109913" y="2806700"/>
            <a:ext cx="1174750" cy="1271588"/>
          </a:xfrm>
        </p:spPr>
      </p:pic>
      <p:pic>
        <p:nvPicPr>
          <p:cNvPr id="106504" name="Picture 6" descr="source7">
            <a:hlinkClick r:id="rId6" action="ppaction://hlinkfile"/>
          </p:cNvPr>
          <p:cNvPicPr>
            <a:picLocks noGrp="1" noChangeAspect="1" noChangeArrowheads="1"/>
          </p:cNvPicPr>
          <p:nvPr>
            <p:ph sz="quarter" idx="3"/>
          </p:nvPr>
        </p:nvPicPr>
        <p:blipFill>
          <a:blip r:embed="rId7">
            <a:extLst>
              <a:ext uri="{28A0092B-C50C-407E-A947-70E740481C1C}">
                <a14:useLocalDpi xmlns:a14="http://schemas.microsoft.com/office/drawing/2010/main" val="0"/>
              </a:ext>
            </a:extLst>
          </a:blip>
          <a:srcRect/>
          <a:stretch>
            <a:fillRect/>
          </a:stretch>
        </p:blipFill>
        <p:spPr>
          <a:xfrm>
            <a:off x="1438275" y="4111625"/>
            <a:ext cx="1174750" cy="1270000"/>
          </a:xfrm>
        </p:spPr>
      </p:pic>
      <p:pic>
        <p:nvPicPr>
          <p:cNvPr id="106505" name="Picture 7" descr="source8">
            <a:hlinkClick r:id="rId8" action="ppaction://hlinkfile"/>
          </p:cNvPr>
          <p:cNvPicPr>
            <a:picLocks noGrp="1" noChangeAspect="1" noChangeArrowheads="1"/>
          </p:cNvPicPr>
          <p:nvPr>
            <p:ph sz="quarter" idx="4"/>
          </p:nvPr>
        </p:nvPicPr>
        <p:blipFill>
          <a:blip r:embed="rId9">
            <a:extLst>
              <a:ext uri="{28A0092B-C50C-407E-A947-70E740481C1C}">
                <a14:useLocalDpi xmlns:a14="http://schemas.microsoft.com/office/drawing/2010/main" val="0"/>
              </a:ext>
            </a:extLst>
          </a:blip>
          <a:srcRect/>
          <a:stretch>
            <a:fillRect/>
          </a:stretch>
        </p:blipFill>
        <p:spPr>
          <a:xfrm>
            <a:off x="2981325" y="4181475"/>
            <a:ext cx="1174750" cy="1270000"/>
          </a:xfrm>
        </p:spPr>
      </p:pic>
      <p:pic>
        <p:nvPicPr>
          <p:cNvPr id="106506" name="Picture 8" descr="mix">
            <a:hlinkClick r:id="rId10" action="ppaction://hlinkfile"/>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6325" y="322580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7" name="Line 9"/>
          <p:cNvSpPr>
            <a:spLocks noChangeShapeType="1"/>
          </p:cNvSpPr>
          <p:nvPr/>
        </p:nvSpPr>
        <p:spPr bwMode="auto">
          <a:xfrm>
            <a:off x="4876800" y="4013200"/>
            <a:ext cx="1676400" cy="0"/>
          </a:xfrm>
          <a:prstGeom prst="line">
            <a:avLst/>
          </a:prstGeom>
          <a:noFill/>
          <a:ln w="76200" cmpd="tri">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CDC0638-7EC5-4225-B262-271A03680053}" type="slidenum">
              <a:rPr lang="en-US" altLang="zh-CN" sz="1400" b="0" smtClean="0"/>
              <a:pPr>
                <a:spcBef>
                  <a:spcPct val="0"/>
                </a:spcBef>
                <a:buClrTx/>
                <a:buSzTx/>
                <a:buFontTx/>
                <a:buNone/>
              </a:pPr>
              <a:t>109</a:t>
            </a:fld>
            <a:endParaRPr lang="en-US" altLang="zh-CN" sz="1400" b="0" smtClean="0"/>
          </a:p>
        </p:txBody>
      </p:sp>
      <p:sp>
        <p:nvSpPr>
          <p:cNvPr id="107523" name="灯片编号占位符 8"/>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368D077F-33ED-41FF-8033-E6EBE4278A8C}" type="slidenum">
              <a:rPr lang="en-US" altLang="zh-CN" sz="1400" b="0"/>
              <a:pPr algn="r" eaLnBrk="1" hangingPunct="1">
                <a:spcBef>
                  <a:spcPct val="0"/>
                </a:spcBef>
                <a:buClrTx/>
                <a:buSzTx/>
                <a:buFontTx/>
                <a:buNone/>
              </a:pPr>
              <a:t>109</a:t>
            </a:fld>
            <a:endParaRPr lang="en-US" altLang="zh-CN" sz="1400" b="0"/>
          </a:p>
        </p:txBody>
      </p:sp>
      <p:sp>
        <p:nvSpPr>
          <p:cNvPr id="107524" name="Rectangle 2"/>
          <p:cNvSpPr>
            <a:spLocks noChangeArrowheads="1"/>
          </p:cNvSpPr>
          <p:nvPr/>
        </p:nvSpPr>
        <p:spPr bwMode="auto">
          <a:xfrm>
            <a:off x="533400" y="1905000"/>
            <a:ext cx="2971800" cy="3200400"/>
          </a:xfrm>
          <a:prstGeom prst="rect">
            <a:avLst/>
          </a:prstGeom>
          <a:solidFill>
            <a:srgbClr val="FFFFFF"/>
          </a:solidFill>
          <a:ln w="9525" algn="ctr">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140291" name="Rectangle 3">
            <a:extLst>
              <a:ext uri="{FF2B5EF4-FFF2-40B4-BE49-F238E27FC236}">
                <a16:creationId xmlns:a16="http://schemas.microsoft.com/office/drawing/2014/main" id="{12BE7BEB-4D38-40A0-BA81-0FA4140C20E2}"/>
              </a:ext>
            </a:extLst>
          </p:cNvPr>
          <p:cNvSpPr>
            <a:spLocks noGrp="1" noChangeArrowheads="1"/>
          </p:cNvSpPr>
          <p:nvPr>
            <p:ph type="title" sz="quarter"/>
          </p:nvPr>
        </p:nvSpPr>
        <p:spPr/>
        <p:txBody>
          <a:bodyPr/>
          <a:lstStyle/>
          <a:p>
            <a:pPr algn="ctr">
              <a:defRPr/>
            </a:pPr>
            <a:r>
              <a:rPr lang="zh-CN" altLang="en-US"/>
              <a:t>语音分离</a:t>
            </a:r>
          </a:p>
        </p:txBody>
      </p:sp>
      <p:pic>
        <p:nvPicPr>
          <p:cNvPr id="107526" name="Picture 4" descr="source1">
            <a:hlinkClick r:id="rId2" action="ppaction://hlinkfile"/>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922338" y="2239963"/>
            <a:ext cx="1319212" cy="1270000"/>
          </a:xfrm>
        </p:spPr>
      </p:pic>
      <p:pic>
        <p:nvPicPr>
          <p:cNvPr id="107527" name="Picture 5" descr="source2">
            <a:hlinkClick r:id="rId4" action="ppaction://hlinkfile"/>
          </p:cNvPr>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976438" y="2205038"/>
            <a:ext cx="1174750" cy="1271587"/>
          </a:xfrm>
        </p:spPr>
      </p:pic>
      <p:pic>
        <p:nvPicPr>
          <p:cNvPr id="107528" name="Picture 6" descr="source7">
            <a:hlinkClick r:id="rId6" action="ppaction://hlinkfile"/>
          </p:cNvPr>
          <p:cNvPicPr>
            <a:picLocks noGrp="1" noChangeAspect="1" noChangeArrowheads="1"/>
          </p:cNvPicPr>
          <p:nvPr>
            <p:ph sz="quarter" idx="3"/>
          </p:nvPr>
        </p:nvPicPr>
        <p:blipFill>
          <a:blip r:embed="rId7">
            <a:extLst>
              <a:ext uri="{28A0092B-C50C-407E-A947-70E740481C1C}">
                <a14:useLocalDpi xmlns:a14="http://schemas.microsoft.com/office/drawing/2010/main" val="0"/>
              </a:ext>
            </a:extLst>
          </a:blip>
          <a:srcRect/>
          <a:stretch>
            <a:fillRect/>
          </a:stretch>
        </p:blipFill>
        <p:spPr>
          <a:xfrm>
            <a:off x="755650" y="3509963"/>
            <a:ext cx="1319213" cy="1270000"/>
          </a:xfrm>
        </p:spPr>
      </p:pic>
      <p:pic>
        <p:nvPicPr>
          <p:cNvPr id="107529" name="Picture 7" descr="source8">
            <a:hlinkClick r:id="rId8" action="ppaction://hlinkfile"/>
          </p:cNvPr>
          <p:cNvPicPr>
            <a:picLocks noGrp="1" noChangeAspect="1" noChangeArrowheads="1"/>
          </p:cNvPicPr>
          <p:nvPr>
            <p:ph sz="quarter" idx="4"/>
          </p:nvPr>
        </p:nvPicPr>
        <p:blipFill>
          <a:blip r:embed="rId9">
            <a:extLst>
              <a:ext uri="{28A0092B-C50C-407E-A947-70E740481C1C}">
                <a14:useLocalDpi xmlns:a14="http://schemas.microsoft.com/office/drawing/2010/main" val="0"/>
              </a:ext>
            </a:extLst>
          </a:blip>
          <a:srcRect/>
          <a:stretch>
            <a:fillRect/>
          </a:stretch>
        </p:blipFill>
        <p:spPr>
          <a:xfrm>
            <a:off x="1911350" y="3579813"/>
            <a:ext cx="1174750" cy="1270000"/>
          </a:xfrm>
        </p:spPr>
      </p:pic>
      <p:pic>
        <p:nvPicPr>
          <p:cNvPr id="107530" name="Picture 8" descr="mix">
            <a:hlinkClick r:id="rId10" action="ppaction://hlinkfile"/>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279400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1" name="Picture 9" descr="est">
            <a:hlinkClick r:id="rId12" action="ppaction://hlinkfile"/>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6400" y="91440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2" name="Picture 10" descr="est">
            <a:hlinkClick r:id="rId14" action="ppaction://hlinkfile"/>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5600" y="480060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3" name="Picture 11" descr="est">
            <a:hlinkClick r:id="rId15" action="ppaction://hlinkfile"/>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5600" y="350520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4" name="Picture 12" descr="est">
            <a:hlinkClick r:id="rId16" action="ppaction://hlinkfile"/>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6400" y="220980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5" name="Line 13"/>
          <p:cNvSpPr>
            <a:spLocks noChangeShapeType="1"/>
          </p:cNvSpPr>
          <p:nvPr/>
        </p:nvSpPr>
        <p:spPr bwMode="auto">
          <a:xfrm>
            <a:off x="3733800" y="3505200"/>
            <a:ext cx="533400" cy="0"/>
          </a:xfrm>
          <a:prstGeom prst="line">
            <a:avLst/>
          </a:prstGeom>
          <a:noFill/>
          <a:ln w="76200" cmpd="tri">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36" name="Rectangle 14"/>
          <p:cNvSpPr>
            <a:spLocks noChangeArrowheads="1"/>
          </p:cNvSpPr>
          <p:nvPr/>
        </p:nvSpPr>
        <p:spPr bwMode="auto">
          <a:xfrm>
            <a:off x="5257800" y="3200400"/>
            <a:ext cx="914400" cy="685800"/>
          </a:xfrm>
          <a:prstGeom prst="rect">
            <a:avLst/>
          </a:prstGeom>
          <a:solidFill>
            <a:srgbClr val="FFFFFF"/>
          </a:solidFill>
          <a:ln w="9525" algn="ctr">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b="0">
                <a:latin typeface="Times New Roman" panose="02020603050405020304" pitchFamily="18" charset="0"/>
              </a:rPr>
              <a:t>分离</a:t>
            </a:r>
          </a:p>
        </p:txBody>
      </p:sp>
      <p:sp>
        <p:nvSpPr>
          <p:cNvPr id="107537" name="Line 15"/>
          <p:cNvSpPr>
            <a:spLocks noChangeShapeType="1"/>
          </p:cNvSpPr>
          <p:nvPr/>
        </p:nvSpPr>
        <p:spPr bwMode="auto">
          <a:xfrm>
            <a:off x="4572000" y="3505200"/>
            <a:ext cx="533400" cy="0"/>
          </a:xfrm>
          <a:prstGeom prst="line">
            <a:avLst/>
          </a:prstGeom>
          <a:noFill/>
          <a:ln w="76200" cmpd="tri">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38" name="Line 16"/>
          <p:cNvSpPr>
            <a:spLocks noChangeShapeType="1"/>
          </p:cNvSpPr>
          <p:nvPr/>
        </p:nvSpPr>
        <p:spPr bwMode="auto">
          <a:xfrm>
            <a:off x="6172200" y="3505200"/>
            <a:ext cx="914400" cy="1752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39" name="Line 17"/>
          <p:cNvSpPr>
            <a:spLocks noChangeShapeType="1"/>
          </p:cNvSpPr>
          <p:nvPr/>
        </p:nvSpPr>
        <p:spPr bwMode="auto">
          <a:xfrm>
            <a:off x="6172200" y="3505200"/>
            <a:ext cx="838200" cy="5334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0" name="Line 18"/>
          <p:cNvSpPr>
            <a:spLocks noChangeShapeType="1"/>
          </p:cNvSpPr>
          <p:nvPr/>
        </p:nvSpPr>
        <p:spPr bwMode="auto">
          <a:xfrm flipV="1">
            <a:off x="6172200" y="2895600"/>
            <a:ext cx="914400" cy="609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541" name="Line 19"/>
          <p:cNvSpPr>
            <a:spLocks noChangeShapeType="1"/>
          </p:cNvSpPr>
          <p:nvPr/>
        </p:nvSpPr>
        <p:spPr bwMode="auto">
          <a:xfrm flipV="1">
            <a:off x="6172200" y="1676400"/>
            <a:ext cx="990600" cy="18288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160F391-133B-410C-9423-08E82999A94F}" type="slidenum">
              <a:rPr lang="en-US" altLang="zh-CN" sz="1400" b="0" smtClean="0"/>
              <a:pPr>
                <a:spcBef>
                  <a:spcPct val="0"/>
                </a:spcBef>
                <a:buClrTx/>
                <a:buSzTx/>
                <a:buFontTx/>
                <a:buNone/>
              </a:pPr>
              <a:t>11</a:t>
            </a:fld>
            <a:endParaRPr lang="en-US" altLang="zh-CN" sz="1400" b="0" smtClean="0"/>
          </a:p>
        </p:txBody>
      </p:sp>
      <p:sp>
        <p:nvSpPr>
          <p:cNvPr id="9218" name="Rectangle 2">
            <a:extLst>
              <a:ext uri="{FF2B5EF4-FFF2-40B4-BE49-F238E27FC236}">
                <a16:creationId xmlns:a16="http://schemas.microsoft.com/office/drawing/2014/main" id="{FB05DF44-6C28-45B6-A50C-369D25EE0E54}"/>
              </a:ext>
            </a:extLst>
          </p:cNvPr>
          <p:cNvSpPr>
            <a:spLocks noGrp="1" noChangeArrowheads="1"/>
          </p:cNvSpPr>
          <p:nvPr>
            <p:ph type="title"/>
          </p:nvPr>
        </p:nvSpPr>
        <p:spPr>
          <a:xfrm>
            <a:off x="1150938" y="214313"/>
            <a:ext cx="6589712" cy="1462087"/>
          </a:xfrm>
        </p:spPr>
        <p:txBody>
          <a:bodyPr/>
          <a:lstStyle/>
          <a:p>
            <a:pPr algn="ctr" eaLnBrk="1" hangingPunct="1">
              <a:defRPr/>
            </a:pPr>
            <a:r>
              <a:rPr lang="zh-CN" altLang="en-US" dirty="0"/>
              <a:t>人工智能学派</a:t>
            </a:r>
          </a:p>
        </p:txBody>
      </p:sp>
      <p:sp>
        <p:nvSpPr>
          <p:cNvPr id="55299" name="Rectangle 3">
            <a:extLst>
              <a:ext uri="{FF2B5EF4-FFF2-40B4-BE49-F238E27FC236}">
                <a16:creationId xmlns:a16="http://schemas.microsoft.com/office/drawing/2014/main" id="{56B910FE-9319-4447-81E0-8B7114FE6134}"/>
              </a:ext>
            </a:extLst>
          </p:cNvPr>
          <p:cNvSpPr>
            <a:spLocks noGrp="1" noChangeArrowheads="1"/>
          </p:cNvSpPr>
          <p:nvPr>
            <p:ph type="body" sz="half" idx="1"/>
          </p:nvPr>
        </p:nvSpPr>
        <p:spPr>
          <a:xfrm>
            <a:off x="179388" y="1844675"/>
            <a:ext cx="3852862" cy="5013325"/>
          </a:xfrm>
        </p:spPr>
        <p:txBody>
          <a:bodyPr/>
          <a:lstStyle/>
          <a:p>
            <a:pPr marL="533400" indent="-533400" eaLnBrk="1" hangingPunct="1">
              <a:defRPr/>
            </a:pPr>
            <a:r>
              <a:rPr lang="zh-CN" altLang="en-US" sz="2800" dirty="0">
                <a:effectLst>
                  <a:outerShdw blurRad="38100" dist="38100" dir="2700000" algn="tl">
                    <a:srgbClr val="C0C0C0"/>
                  </a:outerShdw>
                </a:effectLst>
                <a:ea typeface="仿宋_GB2312" pitchFamily="49" charset="-122"/>
              </a:rPr>
              <a:t>符号主义学派</a:t>
            </a:r>
          </a:p>
          <a:p>
            <a:pPr marL="914400" lvl="1" indent="-457200" eaLnBrk="1" hangingPunct="1">
              <a:defRPr/>
            </a:pPr>
            <a:r>
              <a:rPr lang="zh-CN" altLang="en-US" sz="2400" dirty="0">
                <a:effectLst>
                  <a:outerShdw blurRad="38100" dist="38100" dir="2700000" algn="tl">
                    <a:srgbClr val="C0C0C0"/>
                  </a:outerShdw>
                </a:effectLst>
                <a:latin typeface="仿宋_GB2312" pitchFamily="49" charset="-122"/>
                <a:ea typeface="仿宋_GB2312" pitchFamily="49" charset="-122"/>
              </a:rPr>
              <a:t>源于</a:t>
            </a:r>
            <a:r>
              <a:rPr lang="en-US" altLang="zh-CN" sz="2400" dirty="0">
                <a:effectLst>
                  <a:outerShdw blurRad="38100" dist="38100" dir="2700000" algn="tl">
                    <a:srgbClr val="C0C0C0"/>
                  </a:outerShdw>
                </a:effectLst>
                <a:latin typeface="仿宋_GB2312" pitchFamily="49" charset="-122"/>
                <a:ea typeface="仿宋_GB2312" pitchFamily="49" charset="-122"/>
              </a:rPr>
              <a:t>: </a:t>
            </a:r>
            <a:r>
              <a:rPr lang="zh-CN" altLang="en-US" sz="2400" dirty="0">
                <a:effectLst>
                  <a:outerShdw blurRad="38100" dist="38100" dir="2700000" algn="tl">
                    <a:srgbClr val="C0C0C0"/>
                  </a:outerShdw>
                </a:effectLst>
                <a:latin typeface="仿宋_GB2312" pitchFamily="49" charset="-122"/>
                <a:ea typeface="仿宋_GB2312" pitchFamily="49" charset="-122"/>
              </a:rPr>
              <a:t>数理逻辑</a:t>
            </a:r>
          </a:p>
          <a:p>
            <a:pPr marL="914400" lvl="1" indent="-457200" eaLnBrk="1" hangingPunct="1">
              <a:defRPr/>
            </a:pPr>
            <a:r>
              <a:rPr lang="zh-CN" altLang="en-US" sz="2400" dirty="0">
                <a:effectLst>
                  <a:outerShdw blurRad="38100" dist="38100" dir="2700000" algn="tl">
                    <a:srgbClr val="C0C0C0"/>
                  </a:outerShdw>
                </a:effectLst>
                <a:latin typeface="仿宋_GB2312" pitchFamily="49" charset="-122"/>
                <a:ea typeface="仿宋_GB2312" pitchFamily="49" charset="-122"/>
              </a:rPr>
              <a:t>基础</a:t>
            </a:r>
            <a:r>
              <a:rPr lang="en-US" altLang="zh-CN" sz="2400" dirty="0">
                <a:effectLst>
                  <a:outerShdw blurRad="38100" dist="38100" dir="2700000" algn="tl">
                    <a:srgbClr val="C0C0C0"/>
                  </a:outerShdw>
                </a:effectLst>
                <a:latin typeface="仿宋_GB2312" pitchFamily="49" charset="-122"/>
                <a:ea typeface="仿宋_GB2312" pitchFamily="49" charset="-122"/>
              </a:rPr>
              <a:t>: </a:t>
            </a:r>
            <a:r>
              <a:rPr lang="zh-CN" altLang="en-US" sz="2400" dirty="0">
                <a:effectLst>
                  <a:outerShdw blurRad="38100" dist="38100" dir="2700000" algn="tl">
                    <a:srgbClr val="C0C0C0"/>
                  </a:outerShdw>
                </a:effectLst>
                <a:latin typeface="仿宋_GB2312" pitchFamily="49" charset="-122"/>
                <a:ea typeface="仿宋_GB2312" pitchFamily="49" charset="-122"/>
              </a:rPr>
              <a:t>知识</a:t>
            </a:r>
          </a:p>
          <a:p>
            <a:pPr marL="914400" lvl="1" indent="-457200" eaLnBrk="1" hangingPunct="1">
              <a:defRPr/>
            </a:pPr>
            <a:r>
              <a:rPr lang="zh-CN" altLang="en-US" sz="2400" dirty="0">
                <a:effectLst>
                  <a:outerShdw blurRad="38100" dist="38100" dir="2700000" algn="tl">
                    <a:srgbClr val="C0C0C0"/>
                  </a:outerShdw>
                </a:effectLst>
                <a:latin typeface="仿宋_GB2312" pitchFamily="49" charset="-122"/>
                <a:ea typeface="仿宋_GB2312" pitchFamily="49" charset="-122"/>
              </a:rPr>
              <a:t>方法</a:t>
            </a:r>
            <a:r>
              <a:rPr lang="en-US" altLang="zh-CN" sz="2400" dirty="0">
                <a:effectLst>
                  <a:outerShdw blurRad="38100" dist="38100" dir="2700000" algn="tl">
                    <a:srgbClr val="C0C0C0"/>
                  </a:outerShdw>
                </a:effectLst>
                <a:latin typeface="仿宋_GB2312" pitchFamily="49" charset="-122"/>
                <a:ea typeface="仿宋_GB2312" pitchFamily="49" charset="-122"/>
              </a:rPr>
              <a:t>: </a:t>
            </a:r>
            <a:r>
              <a:rPr lang="zh-CN" altLang="en-US" sz="2400" dirty="0">
                <a:effectLst>
                  <a:outerShdw blurRad="38100" dist="38100" dir="2700000" algn="tl">
                    <a:srgbClr val="C0C0C0"/>
                  </a:outerShdw>
                </a:effectLst>
                <a:latin typeface="仿宋_GB2312" pitchFamily="49" charset="-122"/>
                <a:ea typeface="仿宋_GB2312" pitchFamily="49" charset="-122"/>
              </a:rPr>
              <a:t>推理</a:t>
            </a:r>
          </a:p>
          <a:p>
            <a:pPr marL="533400" indent="-533400" eaLnBrk="1" hangingPunct="1">
              <a:defRPr/>
            </a:pPr>
            <a:r>
              <a:rPr lang="zh-CN" altLang="en-US" sz="2800" dirty="0">
                <a:effectLst>
                  <a:outerShdw blurRad="38100" dist="38100" dir="2700000" algn="tl">
                    <a:srgbClr val="C0C0C0"/>
                  </a:outerShdw>
                </a:effectLst>
                <a:ea typeface="仿宋_GB2312" pitchFamily="49" charset="-122"/>
              </a:rPr>
              <a:t>连接主义学派</a:t>
            </a:r>
          </a:p>
          <a:p>
            <a:pPr marL="914400" lvl="1" indent="-457200" eaLnBrk="1" hangingPunct="1">
              <a:defRPr/>
            </a:pPr>
            <a:r>
              <a:rPr lang="zh-CN" altLang="en-US" sz="2400" dirty="0">
                <a:effectLst>
                  <a:outerShdw blurRad="38100" dist="38100" dir="2700000" algn="tl">
                    <a:srgbClr val="C0C0C0"/>
                  </a:outerShdw>
                </a:effectLst>
                <a:latin typeface="仿宋_GB2312" pitchFamily="49" charset="-122"/>
                <a:ea typeface="仿宋_GB2312" pitchFamily="49" charset="-122"/>
              </a:rPr>
              <a:t>源于</a:t>
            </a:r>
            <a:r>
              <a:rPr lang="en-US" altLang="zh-CN" sz="2400" dirty="0">
                <a:effectLst>
                  <a:outerShdw blurRad="38100" dist="38100" dir="2700000" algn="tl">
                    <a:srgbClr val="C0C0C0"/>
                  </a:outerShdw>
                </a:effectLst>
                <a:latin typeface="仿宋_GB2312" pitchFamily="49" charset="-122"/>
                <a:ea typeface="仿宋_GB2312" pitchFamily="49" charset="-122"/>
              </a:rPr>
              <a:t>: </a:t>
            </a:r>
            <a:r>
              <a:rPr lang="zh-CN" altLang="en-US" sz="2400" dirty="0">
                <a:effectLst>
                  <a:outerShdw blurRad="38100" dist="38100" dir="2700000" algn="tl">
                    <a:srgbClr val="C0C0C0"/>
                  </a:outerShdw>
                </a:effectLst>
                <a:latin typeface="仿宋_GB2312" pitchFamily="49" charset="-122"/>
                <a:ea typeface="仿宋_GB2312" pitchFamily="49" charset="-122"/>
              </a:rPr>
              <a:t>仿生学</a:t>
            </a:r>
          </a:p>
          <a:p>
            <a:pPr marL="914400" lvl="1" indent="-457200" eaLnBrk="1" hangingPunct="1">
              <a:defRPr/>
            </a:pPr>
            <a:r>
              <a:rPr lang="zh-CN" altLang="en-US" sz="2400" dirty="0">
                <a:effectLst>
                  <a:outerShdw blurRad="38100" dist="38100" dir="2700000" algn="tl">
                    <a:srgbClr val="C0C0C0"/>
                  </a:outerShdw>
                </a:effectLst>
                <a:latin typeface="仿宋_GB2312" pitchFamily="49" charset="-122"/>
                <a:ea typeface="仿宋_GB2312" pitchFamily="49" charset="-122"/>
              </a:rPr>
              <a:t>基础</a:t>
            </a:r>
            <a:r>
              <a:rPr lang="en-US" altLang="zh-CN" sz="2400" dirty="0">
                <a:effectLst>
                  <a:outerShdw blurRad="38100" dist="38100" dir="2700000" algn="tl">
                    <a:srgbClr val="C0C0C0"/>
                  </a:outerShdw>
                </a:effectLst>
                <a:latin typeface="仿宋_GB2312" pitchFamily="49" charset="-122"/>
                <a:ea typeface="仿宋_GB2312" pitchFamily="49" charset="-122"/>
              </a:rPr>
              <a:t>: </a:t>
            </a:r>
            <a:r>
              <a:rPr lang="zh-CN" altLang="en-US" sz="2400" dirty="0">
                <a:effectLst>
                  <a:outerShdw blurRad="38100" dist="38100" dir="2700000" algn="tl">
                    <a:srgbClr val="C0C0C0"/>
                  </a:outerShdw>
                </a:effectLst>
                <a:latin typeface="仿宋_GB2312" pitchFamily="49" charset="-122"/>
                <a:ea typeface="仿宋_GB2312" pitchFamily="49" charset="-122"/>
              </a:rPr>
              <a:t>数据</a:t>
            </a:r>
          </a:p>
          <a:p>
            <a:pPr marL="914400" lvl="1" indent="-457200" eaLnBrk="1" hangingPunct="1">
              <a:defRPr/>
            </a:pPr>
            <a:r>
              <a:rPr lang="zh-CN" altLang="en-US" sz="2400" dirty="0">
                <a:effectLst>
                  <a:outerShdw blurRad="38100" dist="38100" dir="2700000" algn="tl">
                    <a:srgbClr val="C0C0C0"/>
                  </a:outerShdw>
                </a:effectLst>
                <a:latin typeface="仿宋_GB2312" pitchFamily="49" charset="-122"/>
                <a:ea typeface="仿宋_GB2312" pitchFamily="49" charset="-122"/>
              </a:rPr>
              <a:t>方法</a:t>
            </a:r>
            <a:r>
              <a:rPr lang="en-US" altLang="zh-CN" sz="2400" dirty="0">
                <a:effectLst>
                  <a:outerShdw blurRad="38100" dist="38100" dir="2700000" algn="tl">
                    <a:srgbClr val="C0C0C0"/>
                  </a:outerShdw>
                </a:effectLst>
                <a:latin typeface="仿宋_GB2312" pitchFamily="49" charset="-122"/>
                <a:ea typeface="仿宋_GB2312" pitchFamily="49" charset="-122"/>
              </a:rPr>
              <a:t>: </a:t>
            </a:r>
            <a:r>
              <a:rPr lang="zh-CN" altLang="en-US" sz="2400" dirty="0">
                <a:effectLst>
                  <a:outerShdw blurRad="38100" dist="38100" dir="2700000" algn="tl">
                    <a:srgbClr val="C0C0C0"/>
                  </a:outerShdw>
                </a:effectLst>
                <a:latin typeface="仿宋_GB2312" pitchFamily="49" charset="-122"/>
                <a:ea typeface="仿宋_GB2312" pitchFamily="49" charset="-122"/>
              </a:rPr>
              <a:t>模型计算</a:t>
            </a:r>
            <a:endParaRPr lang="en-US" altLang="zh-CN" sz="2400" dirty="0">
              <a:effectLst>
                <a:outerShdw blurRad="38100" dist="38100" dir="2700000" algn="tl">
                  <a:srgbClr val="C0C0C0"/>
                </a:outerShdw>
              </a:effectLst>
              <a:latin typeface="仿宋_GB2312" pitchFamily="49" charset="-122"/>
              <a:ea typeface="仿宋_GB2312" pitchFamily="49" charset="-122"/>
            </a:endParaRPr>
          </a:p>
          <a:p>
            <a:pPr marL="511790" indent="-455920">
              <a:defRPr/>
            </a:pPr>
            <a:r>
              <a:rPr lang="zh-CN" altLang="en-US" sz="2800" dirty="0">
                <a:effectLst>
                  <a:outerShdw blurRad="38100" dist="38100" dir="2700000" algn="tl">
                    <a:srgbClr val="C0C0C0"/>
                  </a:outerShdw>
                </a:effectLst>
                <a:ea typeface="仿宋_GB2312" pitchFamily="49" charset="-122"/>
              </a:rPr>
              <a:t>行为主义学派</a:t>
            </a:r>
            <a:endParaRPr lang="en-US" altLang="zh-CN" sz="2800" dirty="0">
              <a:effectLst>
                <a:outerShdw blurRad="38100" dist="38100" dir="2700000" algn="tl">
                  <a:srgbClr val="C0C0C0"/>
                </a:outerShdw>
              </a:effectLst>
              <a:ea typeface="仿宋_GB2312" pitchFamily="49" charset="-122"/>
            </a:endParaRPr>
          </a:p>
          <a:p>
            <a:pPr marL="911840" lvl="1" indent="-455920">
              <a:defRPr/>
            </a:pPr>
            <a:r>
              <a:rPr lang="zh-CN" altLang="en-US" sz="2400" dirty="0">
                <a:effectLst>
                  <a:outerShdw blurRad="38100" dist="38100" dir="2700000" algn="tl">
                    <a:srgbClr val="C0C0C0"/>
                  </a:outerShdw>
                </a:effectLst>
                <a:ea typeface="仿宋_GB2312" pitchFamily="49" charset="-122"/>
              </a:rPr>
              <a:t>控制论</a:t>
            </a:r>
            <a:endParaRPr lang="en-US" altLang="zh-CN" sz="2400" dirty="0">
              <a:effectLst>
                <a:outerShdw blurRad="38100" dist="38100" dir="2700000" algn="tl">
                  <a:srgbClr val="C0C0C0"/>
                </a:outerShdw>
              </a:effectLst>
              <a:ea typeface="仿宋_GB2312" pitchFamily="49" charset="-122"/>
            </a:endParaRPr>
          </a:p>
          <a:p>
            <a:pPr marL="911840" lvl="1" indent="-455920">
              <a:defRPr/>
            </a:pPr>
            <a:r>
              <a:rPr lang="zh-CN" altLang="en-US" sz="2400" dirty="0">
                <a:effectLst>
                  <a:outerShdw blurRad="38100" dist="38100" dir="2700000" algn="tl">
                    <a:srgbClr val="C0C0C0"/>
                  </a:outerShdw>
                </a:effectLst>
                <a:ea typeface="仿宋_GB2312" pitchFamily="49" charset="-122"/>
              </a:rPr>
              <a:t>智能机器人系统</a:t>
            </a:r>
            <a:endParaRPr lang="en-US" altLang="zh-CN" sz="2400" dirty="0">
              <a:effectLst>
                <a:outerShdw blurRad="38100" dist="38100" dir="2700000" algn="tl">
                  <a:srgbClr val="C0C0C0"/>
                </a:outerShdw>
              </a:effectLst>
              <a:ea typeface="仿宋_GB2312" pitchFamily="49" charset="-122"/>
            </a:endParaRPr>
          </a:p>
          <a:p>
            <a:pPr marL="914400" lvl="1" indent="-457200" eaLnBrk="1" hangingPunct="1">
              <a:defRPr/>
            </a:pPr>
            <a:endParaRPr lang="zh-CN" altLang="en-US" sz="2400" dirty="0">
              <a:effectLst>
                <a:outerShdw blurRad="38100" dist="38100" dir="2700000" algn="tl">
                  <a:srgbClr val="C0C0C0"/>
                </a:outerShdw>
              </a:effectLst>
              <a:latin typeface="仿宋_GB2312" pitchFamily="49" charset="-122"/>
              <a:ea typeface="仿宋_GB2312" pitchFamily="49" charset="-122"/>
            </a:endParaRPr>
          </a:p>
        </p:txBody>
      </p:sp>
      <p:pic>
        <p:nvPicPr>
          <p:cNvPr id="19461" name="Picture 3" descr="http://www.readingeagle.com/blog/tullio/archives/neurons.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145088" y="2646363"/>
            <a:ext cx="3810000" cy="2857500"/>
          </a:xfrm>
          <a:noFill/>
        </p:spPr>
      </p:pic>
      <p:sp>
        <p:nvSpPr>
          <p:cNvPr id="19462"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9D1B344F-7052-4FFC-9260-0D50665C82A7}" type="slidenum">
              <a:rPr lang="en-US" altLang="zh-CN" sz="1400" b="0"/>
              <a:pPr algn="r" eaLnBrk="1" hangingPunct="1">
                <a:spcBef>
                  <a:spcPct val="0"/>
                </a:spcBef>
                <a:buClrTx/>
                <a:buSzTx/>
                <a:buFontTx/>
                <a:buNone/>
              </a:pPr>
              <a:t>11</a:t>
            </a:fld>
            <a:endParaRPr lang="en-US" altLang="zh-CN" sz="1400" b="0"/>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E3FB9A6-5D00-4F02-A781-E2C4984D6E0A}" type="slidenum">
              <a:rPr lang="en-US" altLang="zh-CN" sz="1400" b="0" smtClean="0"/>
              <a:pPr>
                <a:spcBef>
                  <a:spcPct val="0"/>
                </a:spcBef>
                <a:buClrTx/>
                <a:buSzTx/>
                <a:buFontTx/>
                <a:buNone/>
              </a:pPr>
              <a:t>110</a:t>
            </a:fld>
            <a:endParaRPr lang="en-US" altLang="zh-CN" sz="1400" b="0" smtClean="0"/>
          </a:p>
        </p:txBody>
      </p:sp>
      <p:sp>
        <p:nvSpPr>
          <p:cNvPr id="108547"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FE475E43-57DA-46E8-8BF0-6BAA3EFDDECB}" type="slidenum">
              <a:rPr lang="en-US" altLang="zh-CN" sz="1400" b="0"/>
              <a:pPr algn="r" eaLnBrk="1" hangingPunct="1">
                <a:spcBef>
                  <a:spcPct val="0"/>
                </a:spcBef>
                <a:buClrTx/>
                <a:buSzTx/>
                <a:buFontTx/>
                <a:buNone/>
              </a:pPr>
              <a:t>110</a:t>
            </a:fld>
            <a:endParaRPr lang="en-US" altLang="zh-CN" sz="1400" b="0"/>
          </a:p>
        </p:txBody>
      </p:sp>
      <p:sp>
        <p:nvSpPr>
          <p:cNvPr id="141314" name="Rectangle 2">
            <a:extLst>
              <a:ext uri="{FF2B5EF4-FFF2-40B4-BE49-F238E27FC236}">
                <a16:creationId xmlns:a16="http://schemas.microsoft.com/office/drawing/2014/main" id="{19A1253D-68FC-4013-862C-C6BC9BEAE5F5}"/>
              </a:ext>
            </a:extLst>
          </p:cNvPr>
          <p:cNvSpPr>
            <a:spLocks noGrp="1" noChangeArrowheads="1"/>
          </p:cNvSpPr>
          <p:nvPr>
            <p:ph type="title"/>
          </p:nvPr>
        </p:nvSpPr>
        <p:spPr/>
        <p:txBody>
          <a:bodyPr/>
          <a:lstStyle/>
          <a:p>
            <a:pPr algn="ctr">
              <a:defRPr/>
            </a:pPr>
            <a:r>
              <a:rPr lang="zh-CN" altLang="en-US"/>
              <a:t>智能印章识别系统</a:t>
            </a:r>
          </a:p>
        </p:txBody>
      </p:sp>
      <p:pic>
        <p:nvPicPr>
          <p:cNvPr id="108549" name="Picture 3" descr="识别仪"/>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205038"/>
            <a:ext cx="6048375"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ABCD6B4-DEDB-4A0A-AF23-FF931473497D}" type="slidenum">
              <a:rPr lang="en-US" altLang="zh-CN" sz="1400" b="0" smtClean="0"/>
              <a:pPr>
                <a:spcBef>
                  <a:spcPct val="0"/>
                </a:spcBef>
                <a:buClrTx/>
                <a:buSzTx/>
                <a:buFontTx/>
                <a:buNone/>
              </a:pPr>
              <a:t>111</a:t>
            </a:fld>
            <a:endParaRPr lang="en-US" altLang="zh-CN" sz="1400" b="0" smtClean="0"/>
          </a:p>
        </p:txBody>
      </p:sp>
      <p:sp>
        <p:nvSpPr>
          <p:cNvPr id="152578" name="Rectangle 2">
            <a:extLst>
              <a:ext uri="{FF2B5EF4-FFF2-40B4-BE49-F238E27FC236}">
                <a16:creationId xmlns:a16="http://schemas.microsoft.com/office/drawing/2014/main" id="{6F62C927-4591-4EF5-AE1A-EB31433100AC}"/>
              </a:ext>
            </a:extLst>
          </p:cNvPr>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defRPr/>
            </a:pPr>
            <a:r>
              <a:rPr lang="zh-CN" altLang="en-US"/>
              <a:t>虚拟头像生成系统</a:t>
            </a:r>
            <a:endParaRPr lang="zh-CN" altLang="en-US" sz="2000"/>
          </a:p>
        </p:txBody>
      </p:sp>
      <p:pic>
        <p:nvPicPr>
          <p:cNvPr id="109572" name="Picture 3" descr="未命名"/>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1187450" y="2349500"/>
            <a:ext cx="3389313" cy="22352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2581" name="qq1.wmv">
            <a:hlinkClick r:id="" action="ppaction://media"/>
          </p:cNvPr>
          <p:cNvPicPr>
            <a:picLocks noGrp="1" noRot="1" noChangeAspect="1" noChangeArrowheads="1"/>
          </p:cNvPicPr>
          <p:nvPr>
            <p:ph sz="quarter" idx="3"/>
            <a:videoFile r:link="rId1"/>
          </p:nvPr>
        </p:nvPicPr>
        <p:blipFill>
          <a:blip r:embed="rId4">
            <a:extLst>
              <a:ext uri="{28A0092B-C50C-407E-A947-70E740481C1C}">
                <a14:useLocalDpi xmlns:a14="http://schemas.microsoft.com/office/drawing/2010/main" val="0"/>
              </a:ext>
            </a:extLst>
          </a:blip>
          <a:srcRect/>
          <a:stretch>
            <a:fillRect/>
          </a:stretch>
        </p:blipFill>
        <p:spPr>
          <a:xfrm>
            <a:off x="4500563" y="4076700"/>
            <a:ext cx="3095625" cy="2430463"/>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2581"/>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52581"/>
                                        </p:tgtEl>
                                      </p:cBhvr>
                                    </p:cmd>
                                  </p:childTnLst>
                                </p:cTn>
                              </p:par>
                            </p:childTnLst>
                          </p:cTn>
                        </p:par>
                      </p:childTnLst>
                    </p:cTn>
                  </p:par>
                </p:childTnLst>
              </p:cTn>
              <p:nextCondLst>
                <p:cond evt="onClick" delay="0">
                  <p:tgtEl>
                    <p:spTgt spid="152581"/>
                  </p:tgtEl>
                </p:cond>
              </p:nextCondLst>
            </p:seq>
            <p:video>
              <p:cMediaNode>
                <p:cTn id="7" fill="hold" display="0">
                  <p:stCondLst>
                    <p:cond delay="indefinite"/>
                  </p:stCondLst>
                  <p:endCondLst>
                    <p:cond evt="onNext" delay="0">
                      <p:tgtEl>
                        <p:sldTgt/>
                      </p:tgtEl>
                    </p:cond>
                    <p:cond evt="onPrev" delay="0">
                      <p:tgtEl>
                        <p:sldTgt/>
                      </p:tgtEl>
                    </p:cond>
                  </p:endCondLst>
                </p:cTn>
                <p:tgtEl>
                  <p:spTgt spid="152581"/>
                </p:tgtEl>
              </p:cMediaNode>
            </p:video>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A5D08A-1F55-4A9B-9719-BA5C79601A55}" type="slidenum">
              <a:rPr lang="en-US" altLang="zh-CN" sz="1400" b="0" smtClean="0"/>
              <a:pPr>
                <a:spcBef>
                  <a:spcPct val="0"/>
                </a:spcBef>
                <a:buClrTx/>
                <a:buSzTx/>
                <a:buFontTx/>
                <a:buNone/>
              </a:pPr>
              <a:t>112</a:t>
            </a:fld>
            <a:endParaRPr lang="en-US" altLang="zh-CN" sz="1400" b="0" smtClean="0"/>
          </a:p>
        </p:txBody>
      </p:sp>
      <p:sp>
        <p:nvSpPr>
          <p:cNvPr id="89090" name="Rectangle 2">
            <a:extLst>
              <a:ext uri="{FF2B5EF4-FFF2-40B4-BE49-F238E27FC236}">
                <a16:creationId xmlns:a16="http://schemas.microsoft.com/office/drawing/2014/main" id="{D832469E-6498-44A3-8455-48E95B88209A}"/>
              </a:ext>
            </a:extLst>
          </p:cNvPr>
          <p:cNvSpPr>
            <a:spLocks noGrp="1" noChangeArrowheads="1"/>
          </p:cNvSpPr>
          <p:nvPr>
            <p:ph type="title"/>
          </p:nvPr>
        </p:nvSpPr>
        <p:spPr>
          <a:xfrm>
            <a:off x="755650" y="214313"/>
            <a:ext cx="7793038" cy="1462087"/>
          </a:xfrm>
        </p:spPr>
        <p:txBody>
          <a:bodyPr/>
          <a:lstStyle/>
          <a:p>
            <a:pPr algn="ctr">
              <a:defRPr/>
            </a:pPr>
            <a:r>
              <a:rPr lang="zh-CN" altLang="en-US" sz="4800" dirty="0"/>
              <a:t/>
            </a:r>
            <a:br>
              <a:rPr lang="zh-CN" altLang="en-US" sz="4800" dirty="0"/>
            </a:br>
            <a:r>
              <a:rPr lang="en-US" altLang="zh-CN" sz="2800" dirty="0">
                <a:latin typeface="Times New Roman" pitchFamily="18" charset="0"/>
              </a:rPr>
              <a:t>Soft Biometric System</a:t>
            </a:r>
          </a:p>
        </p:txBody>
      </p:sp>
      <p:pic>
        <p:nvPicPr>
          <p:cNvPr id="110596" name="Picture 3"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3573463"/>
            <a:ext cx="4160838"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Picture 4"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844675"/>
            <a:ext cx="3960813"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8" name="灯片编号占位符 4"/>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95C6A6BF-5B33-4948-868F-A7315625E73C}" type="slidenum">
              <a:rPr lang="en-US" altLang="zh-CN" sz="1400" b="0"/>
              <a:pPr algn="r" eaLnBrk="1" hangingPunct="1">
                <a:spcBef>
                  <a:spcPct val="0"/>
                </a:spcBef>
                <a:buClrTx/>
                <a:buSzTx/>
                <a:buFontTx/>
                <a:buNone/>
              </a:pPr>
              <a:t>112</a:t>
            </a:fld>
            <a:endParaRPr lang="en-US" altLang="zh-CN" sz="1400" b="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4E5875E-3ECC-410D-81A5-C1EA8C0469BF}" type="slidenum">
              <a:rPr lang="en-US" altLang="zh-CN" sz="1400" b="0" smtClean="0"/>
              <a:pPr>
                <a:spcBef>
                  <a:spcPct val="0"/>
                </a:spcBef>
                <a:buClrTx/>
                <a:buSzTx/>
                <a:buFontTx/>
                <a:buNone/>
              </a:pPr>
              <a:t>113</a:t>
            </a:fld>
            <a:endParaRPr lang="en-US" altLang="zh-CN" sz="1400" b="0" smtClean="0"/>
          </a:p>
        </p:txBody>
      </p:sp>
      <p:sp>
        <p:nvSpPr>
          <p:cNvPr id="90114" name="Rectangle 2">
            <a:extLst>
              <a:ext uri="{FF2B5EF4-FFF2-40B4-BE49-F238E27FC236}">
                <a16:creationId xmlns:a16="http://schemas.microsoft.com/office/drawing/2014/main" id="{307DB25E-9F01-4C7C-8A8D-EF2A462C00D5}"/>
              </a:ext>
            </a:extLst>
          </p:cNvPr>
          <p:cNvSpPr>
            <a:spLocks noGrp="1" noChangeArrowheads="1"/>
          </p:cNvSpPr>
          <p:nvPr>
            <p:ph type="title"/>
          </p:nvPr>
        </p:nvSpPr>
        <p:spPr>
          <a:xfrm>
            <a:off x="755650" y="214313"/>
            <a:ext cx="7793038" cy="1462087"/>
          </a:xfrm>
        </p:spPr>
        <p:txBody>
          <a:bodyPr/>
          <a:lstStyle/>
          <a:p>
            <a:pPr algn="ctr">
              <a:defRPr/>
            </a:pPr>
            <a:r>
              <a:rPr lang="en-US" altLang="zh-CN" sz="3600" dirty="0">
                <a:latin typeface="Times New Roman" pitchFamily="18" charset="0"/>
              </a:rPr>
              <a:t>Affective Computing</a:t>
            </a:r>
          </a:p>
        </p:txBody>
      </p:sp>
      <p:pic>
        <p:nvPicPr>
          <p:cNvPr id="111620" name="Picture 3" descr="a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60588"/>
            <a:ext cx="5135563"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灯片编号占位符 3"/>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AD65F0F0-ECCB-4694-8B01-E5D3928DC21C}" type="slidenum">
              <a:rPr lang="en-US" altLang="zh-CN" sz="1400" b="0"/>
              <a:pPr algn="r" eaLnBrk="1" hangingPunct="1">
                <a:spcBef>
                  <a:spcPct val="0"/>
                </a:spcBef>
                <a:buClrTx/>
                <a:buSzTx/>
                <a:buFontTx/>
                <a:buNone/>
              </a:pPr>
              <a:t>113</a:t>
            </a:fld>
            <a:endParaRPr lang="en-US" altLang="zh-CN" sz="1400" b="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0E85DA-C903-49E5-A57A-D6734BA6D2FC}" type="slidenum">
              <a:rPr lang="en-US" altLang="zh-CN" sz="1400" b="0" smtClean="0"/>
              <a:pPr>
                <a:spcBef>
                  <a:spcPct val="0"/>
                </a:spcBef>
                <a:buClrTx/>
                <a:buSzTx/>
                <a:buFontTx/>
                <a:buNone/>
              </a:pPr>
              <a:t>114</a:t>
            </a:fld>
            <a:endParaRPr lang="en-US" altLang="zh-CN" sz="1400" b="0" smtClean="0"/>
          </a:p>
        </p:txBody>
      </p:sp>
      <p:sp>
        <p:nvSpPr>
          <p:cNvPr id="112643"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8DC48F53-BD1F-401B-88F3-0E9169B411B4}" type="slidenum">
              <a:rPr lang="en-US" altLang="zh-CN" sz="1400" b="0"/>
              <a:pPr algn="r" eaLnBrk="1" hangingPunct="1">
                <a:spcBef>
                  <a:spcPct val="0"/>
                </a:spcBef>
                <a:buClrTx/>
                <a:buSzTx/>
                <a:buFontTx/>
                <a:buNone/>
              </a:pPr>
              <a:t>114</a:t>
            </a:fld>
            <a:endParaRPr lang="en-US" altLang="zh-CN" sz="1400" b="0"/>
          </a:p>
        </p:txBody>
      </p:sp>
      <p:sp>
        <p:nvSpPr>
          <p:cNvPr id="146434" name="Rectangle 2">
            <a:extLst>
              <a:ext uri="{FF2B5EF4-FFF2-40B4-BE49-F238E27FC236}">
                <a16:creationId xmlns:a16="http://schemas.microsoft.com/office/drawing/2014/main" id="{43F1EBCF-EBF5-45E6-A5FA-357C84DD4D7C}"/>
              </a:ext>
            </a:extLst>
          </p:cNvPr>
          <p:cNvSpPr>
            <a:spLocks noGrp="1" noChangeArrowheads="1"/>
          </p:cNvSpPr>
          <p:nvPr>
            <p:ph type="title"/>
          </p:nvPr>
        </p:nvSpPr>
        <p:spPr>
          <a:xfrm>
            <a:off x="1676400" y="1600200"/>
            <a:ext cx="5867400" cy="3886200"/>
          </a:xfrm>
        </p:spPr>
        <p:txBody>
          <a:bodyPr/>
          <a:lstStyle/>
          <a:p>
            <a:pPr marL="838200" indent="-838200">
              <a:defRPr/>
            </a:pPr>
            <a:r>
              <a:rPr lang="zh-CN" altLang="en-US"/>
              <a:t>神经网络的研究现状</a:t>
            </a:r>
            <a:br>
              <a:rPr lang="zh-CN" altLang="en-US"/>
            </a:br>
            <a:r>
              <a:rPr lang="en-US" altLang="zh-CN"/>
              <a:t>----</a:t>
            </a:r>
            <a:r>
              <a:rPr lang="zh-CN" altLang="en-US"/>
              <a:t>科学价值评价</a:t>
            </a:r>
            <a:br>
              <a:rPr lang="zh-CN" altLang="en-US"/>
            </a:br>
            <a:r>
              <a:rPr lang="zh-CN" altLang="en-US"/>
              <a:t/>
            </a:r>
            <a:br>
              <a:rPr lang="zh-CN" altLang="en-US"/>
            </a:br>
            <a:r>
              <a:rPr lang="zh-CN" altLang="en-US" sz="2400"/>
              <a:t>理论上有很高的科学价值</a:t>
            </a:r>
            <a:br>
              <a:rPr lang="zh-CN" altLang="en-US" sz="2400"/>
            </a:br>
            <a:r>
              <a:rPr lang="zh-CN" altLang="en-US" sz="2400"/>
              <a:t>应用上有强烈的工程应用背景</a:t>
            </a: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551D424-073B-442A-99C9-3C575551FECF}" type="slidenum">
              <a:rPr lang="en-US" altLang="zh-CN" sz="1400" b="0" smtClean="0"/>
              <a:pPr>
                <a:spcBef>
                  <a:spcPct val="0"/>
                </a:spcBef>
                <a:buClrTx/>
                <a:buSzTx/>
                <a:buFontTx/>
                <a:buNone/>
              </a:pPr>
              <a:t>115</a:t>
            </a:fld>
            <a:endParaRPr lang="en-US" altLang="zh-CN" sz="1400" b="0" smtClean="0"/>
          </a:p>
        </p:txBody>
      </p:sp>
      <p:sp>
        <p:nvSpPr>
          <p:cNvPr id="113667"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F7E52BFD-3AED-49A8-8FAD-CB94F4086873}" type="slidenum">
              <a:rPr lang="en-US" altLang="zh-CN" sz="1400" b="0"/>
              <a:pPr algn="r" eaLnBrk="1" hangingPunct="1">
                <a:spcBef>
                  <a:spcPct val="0"/>
                </a:spcBef>
                <a:buClrTx/>
                <a:buSzTx/>
                <a:buFontTx/>
                <a:buNone/>
              </a:pPr>
              <a:t>115</a:t>
            </a:fld>
            <a:endParaRPr lang="en-US" altLang="zh-CN" sz="1400" b="0"/>
          </a:p>
        </p:txBody>
      </p:sp>
      <p:sp>
        <p:nvSpPr>
          <p:cNvPr id="147458" name="Rectangle 2">
            <a:extLst>
              <a:ext uri="{FF2B5EF4-FFF2-40B4-BE49-F238E27FC236}">
                <a16:creationId xmlns:a16="http://schemas.microsoft.com/office/drawing/2014/main" id="{2850AA08-DC50-4337-A70C-E206034741A3}"/>
              </a:ext>
            </a:extLst>
          </p:cNvPr>
          <p:cNvSpPr>
            <a:spLocks noGrp="1" noChangeArrowheads="1"/>
          </p:cNvSpPr>
          <p:nvPr>
            <p:ph type="title"/>
          </p:nvPr>
        </p:nvSpPr>
        <p:spPr/>
        <p:txBody>
          <a:bodyPr/>
          <a:lstStyle/>
          <a:p>
            <a:pPr>
              <a:defRPr/>
            </a:pPr>
            <a:r>
              <a:rPr lang="en-US" altLang="zh-CN"/>
              <a:t>《Nature》</a:t>
            </a:r>
            <a:r>
              <a:rPr lang="zh-CN" altLang="en-US"/>
              <a:t>与神经网络 </a:t>
            </a:r>
          </a:p>
        </p:txBody>
      </p:sp>
      <p:graphicFrame>
        <p:nvGraphicFramePr>
          <p:cNvPr id="113669" name="Object 3"/>
          <p:cNvGraphicFramePr>
            <a:graphicFrameLocks noGrp="1" noChangeAspect="1"/>
          </p:cNvGraphicFramePr>
          <p:nvPr>
            <p:ph idx="1"/>
          </p:nvPr>
        </p:nvGraphicFramePr>
        <p:xfrm>
          <a:off x="1566863" y="2155825"/>
          <a:ext cx="2946400" cy="3949700"/>
        </p:xfrm>
        <a:graphic>
          <a:graphicData uri="http://schemas.openxmlformats.org/presentationml/2006/ole">
            <mc:AlternateContent xmlns:mc="http://schemas.openxmlformats.org/markup-compatibility/2006">
              <mc:Choice xmlns:v="urn:schemas-microsoft-com:vml" Requires="v">
                <p:oleObj spid="_x0000_s113679" name="位图图像" r:id="rId3" imgW="1419048" imgH="1886213" progId="Paint.Picture">
                  <p:embed/>
                </p:oleObj>
              </mc:Choice>
              <mc:Fallback>
                <p:oleObj name="位图图像" r:id="rId3" imgW="1419048" imgH="1886213"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863" y="2155825"/>
                        <a:ext cx="2946400"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460" name="Text Box 4">
            <a:extLst>
              <a:ext uri="{FF2B5EF4-FFF2-40B4-BE49-F238E27FC236}">
                <a16:creationId xmlns:a16="http://schemas.microsoft.com/office/drawing/2014/main" id="{9EF5A1B3-D756-43C7-81F4-84E644A0EB64}"/>
              </a:ext>
            </a:extLst>
          </p:cNvPr>
          <p:cNvSpPr txBox="1">
            <a:spLocks noChangeArrowheads="1"/>
          </p:cNvSpPr>
          <p:nvPr/>
        </p:nvSpPr>
        <p:spPr bwMode="auto">
          <a:xfrm>
            <a:off x="4859338" y="3203575"/>
            <a:ext cx="4056062" cy="946150"/>
          </a:xfrm>
          <a:prstGeom prst="rect">
            <a:avLst/>
          </a:prstGeom>
          <a:noFill/>
          <a:ln w="9525" algn="ctr">
            <a:noFill/>
            <a:miter lim="800000"/>
            <a:headEnd/>
            <a:tailEnd/>
          </a:ln>
          <a:effectLst/>
        </p:spPr>
        <p:txBody>
          <a:bodyPr>
            <a:spAutoFit/>
          </a:bodyPr>
          <a:lstStyle/>
          <a:p>
            <a:pPr>
              <a:buFontTx/>
              <a:buChar char="•"/>
              <a:defRPr/>
            </a:pPr>
            <a:r>
              <a:rPr lang="zh-CN" altLang="en-US" sz="2800" b="1">
                <a:effectLst>
                  <a:outerShdw blurRad="38100" dist="38100" dir="2700000" algn="tl">
                    <a:srgbClr val="C0C0C0"/>
                  </a:outerShdw>
                </a:effectLst>
                <a:ea typeface="宋体" pitchFamily="2" charset="-122"/>
              </a:rPr>
              <a:t>神经网络的学术论文经常在</a:t>
            </a:r>
            <a:r>
              <a:rPr lang="en-US" altLang="zh-CN" sz="2800" b="1">
                <a:effectLst>
                  <a:outerShdw blurRad="38100" dist="38100" dir="2700000" algn="tl">
                    <a:srgbClr val="C0C0C0"/>
                  </a:outerShdw>
                </a:effectLst>
                <a:ea typeface="宋体" pitchFamily="2" charset="-122"/>
              </a:rPr>
              <a:t>《Nature》</a:t>
            </a:r>
            <a:r>
              <a:rPr lang="zh-CN" altLang="en-US" sz="2800" b="1">
                <a:effectLst>
                  <a:outerShdw blurRad="38100" dist="38100" dir="2700000" algn="tl">
                    <a:srgbClr val="C0C0C0"/>
                  </a:outerShdw>
                </a:effectLst>
                <a:ea typeface="宋体" pitchFamily="2" charset="-122"/>
              </a:rPr>
              <a:t>上发表</a:t>
            </a: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67A07AE-9C90-46F4-AB64-F46E019A9BA1}" type="slidenum">
              <a:rPr lang="en-US" altLang="zh-CN" sz="1400" b="0" smtClean="0"/>
              <a:pPr>
                <a:spcBef>
                  <a:spcPct val="0"/>
                </a:spcBef>
                <a:buClrTx/>
                <a:buSzTx/>
                <a:buFontTx/>
                <a:buNone/>
              </a:pPr>
              <a:t>116</a:t>
            </a:fld>
            <a:endParaRPr lang="en-US" altLang="zh-CN" sz="1400" b="0" smtClean="0"/>
          </a:p>
        </p:txBody>
      </p:sp>
      <p:sp>
        <p:nvSpPr>
          <p:cNvPr id="114691"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7F47E0AF-AA99-4A11-96FA-3BB92FE2610B}" type="slidenum">
              <a:rPr lang="en-US" altLang="zh-CN" sz="1400" b="0"/>
              <a:pPr algn="r" eaLnBrk="1" hangingPunct="1">
                <a:spcBef>
                  <a:spcPct val="0"/>
                </a:spcBef>
                <a:buClrTx/>
                <a:buSzTx/>
                <a:buFontTx/>
                <a:buNone/>
              </a:pPr>
              <a:t>116</a:t>
            </a:fld>
            <a:endParaRPr lang="en-US" altLang="zh-CN" sz="1400" b="0"/>
          </a:p>
        </p:txBody>
      </p:sp>
      <p:sp>
        <p:nvSpPr>
          <p:cNvPr id="148482" name="Rectangle 2">
            <a:extLst>
              <a:ext uri="{FF2B5EF4-FFF2-40B4-BE49-F238E27FC236}">
                <a16:creationId xmlns:a16="http://schemas.microsoft.com/office/drawing/2014/main" id="{2A6B56B7-546A-4636-9B8E-1B370D590CC7}"/>
              </a:ext>
            </a:extLst>
          </p:cNvPr>
          <p:cNvSpPr>
            <a:spLocks noGrp="1" noChangeArrowheads="1"/>
          </p:cNvSpPr>
          <p:nvPr>
            <p:ph type="title"/>
          </p:nvPr>
        </p:nvSpPr>
        <p:spPr/>
        <p:txBody>
          <a:bodyPr/>
          <a:lstStyle/>
          <a:p>
            <a:pPr>
              <a:defRPr/>
            </a:pPr>
            <a:r>
              <a:rPr lang="en-US" altLang="zh-CN"/>
              <a:t>《Science》</a:t>
            </a:r>
            <a:r>
              <a:rPr lang="zh-CN" altLang="en-US"/>
              <a:t>与神经网络</a:t>
            </a:r>
          </a:p>
        </p:txBody>
      </p:sp>
      <p:graphicFrame>
        <p:nvGraphicFramePr>
          <p:cNvPr id="114693" name="Object 3"/>
          <p:cNvGraphicFramePr>
            <a:graphicFrameLocks noGrp="1" noChangeAspect="1"/>
          </p:cNvGraphicFramePr>
          <p:nvPr>
            <p:ph idx="1"/>
          </p:nvPr>
        </p:nvGraphicFramePr>
        <p:xfrm>
          <a:off x="668338" y="2239963"/>
          <a:ext cx="3903662" cy="3997325"/>
        </p:xfrm>
        <a:graphic>
          <a:graphicData uri="http://schemas.openxmlformats.org/presentationml/2006/ole">
            <mc:AlternateContent xmlns:mc="http://schemas.openxmlformats.org/markup-compatibility/2006">
              <mc:Choice xmlns:v="urn:schemas-microsoft-com:vml" Requires="v">
                <p:oleObj spid="_x0000_s114703" name="位图图像" r:id="rId3" imgW="5695238" imgH="4761905" progId="Paint.Picture">
                  <p:embed/>
                </p:oleObj>
              </mc:Choice>
              <mc:Fallback>
                <p:oleObj name="位图图像" r:id="rId3" imgW="5695238" imgH="4761905"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38" y="2239963"/>
                        <a:ext cx="3903662" cy="399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694" name="Text Box 4"/>
          <p:cNvSpPr txBox="1">
            <a:spLocks noChangeArrowheads="1"/>
          </p:cNvSpPr>
          <p:nvPr/>
        </p:nvSpPr>
        <p:spPr bwMode="auto">
          <a:xfrm>
            <a:off x="4787900" y="3429000"/>
            <a:ext cx="3810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Char char="•"/>
            </a:pPr>
            <a:r>
              <a:rPr lang="zh-CN" altLang="en-US" sz="2400">
                <a:latin typeface="Times New Roman" panose="02020603050405020304" pitchFamily="18" charset="0"/>
              </a:rPr>
              <a:t>神经网络的学术论文经常在</a:t>
            </a:r>
            <a:r>
              <a:rPr lang="en-US" altLang="zh-CN" sz="2400">
                <a:latin typeface="Times New Roman" panose="02020603050405020304" pitchFamily="18" charset="0"/>
              </a:rPr>
              <a:t>《Science》</a:t>
            </a:r>
            <a:r>
              <a:rPr lang="zh-CN" altLang="en-US" sz="2400">
                <a:latin typeface="Times New Roman" panose="02020603050405020304" pitchFamily="18" charset="0"/>
              </a:rPr>
              <a:t>上发表</a:t>
            </a: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4436A6D-EFE2-427D-89D2-3514E19365C9}" type="slidenum">
              <a:rPr lang="en-US" altLang="zh-CN" sz="1400" b="0" smtClean="0"/>
              <a:pPr>
                <a:spcBef>
                  <a:spcPct val="0"/>
                </a:spcBef>
                <a:buClrTx/>
                <a:buSzTx/>
                <a:buFontTx/>
                <a:buNone/>
              </a:pPr>
              <a:t>117</a:t>
            </a:fld>
            <a:endParaRPr lang="en-US" altLang="zh-CN" sz="1400" b="0" smtClean="0"/>
          </a:p>
        </p:txBody>
      </p:sp>
      <p:sp>
        <p:nvSpPr>
          <p:cNvPr id="115715"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24BC4BD5-DAF1-433E-B000-5153DA9023A6}" type="slidenum">
              <a:rPr lang="en-US" altLang="zh-CN" sz="1400" b="0"/>
              <a:pPr algn="r" eaLnBrk="1" hangingPunct="1">
                <a:spcBef>
                  <a:spcPct val="0"/>
                </a:spcBef>
                <a:buClrTx/>
                <a:buSzTx/>
                <a:buFontTx/>
                <a:buNone/>
              </a:pPr>
              <a:t>117</a:t>
            </a:fld>
            <a:endParaRPr lang="en-US" altLang="zh-CN" sz="1400" b="0"/>
          </a:p>
        </p:txBody>
      </p:sp>
      <p:sp>
        <p:nvSpPr>
          <p:cNvPr id="149506" name="Rectangle 2">
            <a:extLst>
              <a:ext uri="{FF2B5EF4-FFF2-40B4-BE49-F238E27FC236}">
                <a16:creationId xmlns:a16="http://schemas.microsoft.com/office/drawing/2014/main" id="{FD66CB5E-F38F-4306-93E1-3ADEAE60D4D9}"/>
              </a:ext>
            </a:extLst>
          </p:cNvPr>
          <p:cNvSpPr>
            <a:spLocks noGrp="1" noChangeArrowheads="1"/>
          </p:cNvSpPr>
          <p:nvPr>
            <p:ph type="title"/>
          </p:nvPr>
        </p:nvSpPr>
        <p:spPr/>
        <p:txBody>
          <a:bodyPr/>
          <a:lstStyle/>
          <a:p>
            <a:pPr algn="ctr">
              <a:defRPr/>
            </a:pPr>
            <a:r>
              <a:rPr lang="en-US" altLang="zh-CN"/>
              <a:t>Neural Computation</a:t>
            </a:r>
          </a:p>
        </p:txBody>
      </p:sp>
      <p:graphicFrame>
        <p:nvGraphicFramePr>
          <p:cNvPr id="115717" name="Object 3"/>
          <p:cNvGraphicFramePr>
            <a:graphicFrameLocks noGrp="1" noChangeAspect="1"/>
          </p:cNvGraphicFramePr>
          <p:nvPr>
            <p:ph idx="1"/>
          </p:nvPr>
        </p:nvGraphicFramePr>
        <p:xfrm>
          <a:off x="1219200" y="2109788"/>
          <a:ext cx="6553200" cy="4343400"/>
        </p:xfrm>
        <a:graphic>
          <a:graphicData uri="http://schemas.openxmlformats.org/presentationml/2006/ole">
            <mc:AlternateContent xmlns:mc="http://schemas.openxmlformats.org/markup-compatibility/2006">
              <mc:Choice xmlns:v="urn:schemas-microsoft-com:vml" Requires="v">
                <p:oleObj spid="_x0000_s115726" name="位图图像" r:id="rId3" imgW="5485714" imgH="3467584" progId="Paint.Picture">
                  <p:embed/>
                </p:oleObj>
              </mc:Choice>
              <mc:Fallback>
                <p:oleObj name="位图图像" r:id="rId3" imgW="5485714" imgH="3467584"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109788"/>
                        <a:ext cx="6553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3A19451-51B8-4B4F-A656-332ABA984FFF}" type="slidenum">
              <a:rPr lang="en-US" altLang="zh-CN" sz="1400" b="0" smtClean="0"/>
              <a:pPr>
                <a:spcBef>
                  <a:spcPct val="0"/>
                </a:spcBef>
                <a:buClrTx/>
                <a:buSzTx/>
                <a:buFontTx/>
                <a:buNone/>
              </a:pPr>
              <a:t>118</a:t>
            </a:fld>
            <a:endParaRPr lang="en-US" altLang="zh-CN" sz="1400" b="0" smtClean="0"/>
          </a:p>
        </p:txBody>
      </p:sp>
      <p:sp>
        <p:nvSpPr>
          <p:cNvPr id="116739" name="Rectangle 12"/>
          <p:cNvSpPr>
            <a:spLocks noGrp="1" noChangeArrowheads="1"/>
          </p:cNvSpPr>
          <p:nvPr>
            <p:ph type="ftr" sz="quarter" idx="4294967295"/>
          </p:nvPr>
        </p:nvSpPr>
        <p:spPr bwMode="auto">
          <a:xfrm>
            <a:off x="3657600" y="6243638"/>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0"/>
              <a:t>total 88 pages</a:t>
            </a:r>
          </a:p>
        </p:txBody>
      </p:sp>
      <p:sp>
        <p:nvSpPr>
          <p:cNvPr id="116740"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5CC6C0EB-3DA5-41A0-B6BC-2E49AA55BF4A}" type="slidenum">
              <a:rPr lang="en-US" altLang="zh-CN" sz="1400" b="0"/>
              <a:pPr algn="r" eaLnBrk="1" hangingPunct="1">
                <a:spcBef>
                  <a:spcPct val="0"/>
                </a:spcBef>
                <a:buClrTx/>
                <a:buSzTx/>
                <a:buFontTx/>
                <a:buNone/>
              </a:pPr>
              <a:t>118</a:t>
            </a:fld>
            <a:endParaRPr lang="en-US" altLang="zh-CN" sz="1400" b="0"/>
          </a:p>
        </p:txBody>
      </p:sp>
      <p:sp>
        <p:nvSpPr>
          <p:cNvPr id="150530" name="Rectangle 2">
            <a:extLst>
              <a:ext uri="{FF2B5EF4-FFF2-40B4-BE49-F238E27FC236}">
                <a16:creationId xmlns:a16="http://schemas.microsoft.com/office/drawing/2014/main" id="{6162926D-7799-447B-8AB6-C56FB76DACB6}"/>
              </a:ext>
            </a:extLst>
          </p:cNvPr>
          <p:cNvSpPr>
            <a:spLocks noGrp="1" noChangeArrowheads="1"/>
          </p:cNvSpPr>
          <p:nvPr>
            <p:ph type="title"/>
          </p:nvPr>
        </p:nvSpPr>
        <p:spPr/>
        <p:txBody>
          <a:bodyPr/>
          <a:lstStyle/>
          <a:p>
            <a:pPr algn="ctr">
              <a:defRPr/>
            </a:pPr>
            <a:r>
              <a:rPr lang="en-US" altLang="zh-CN"/>
              <a:t>IEEE Trans. Neural Networks</a:t>
            </a:r>
          </a:p>
        </p:txBody>
      </p:sp>
      <p:graphicFrame>
        <p:nvGraphicFramePr>
          <p:cNvPr id="116742" name="Object 3"/>
          <p:cNvGraphicFramePr>
            <a:graphicFrameLocks noGrp="1" noChangeAspect="1"/>
          </p:cNvGraphicFramePr>
          <p:nvPr>
            <p:ph idx="1"/>
          </p:nvPr>
        </p:nvGraphicFramePr>
        <p:xfrm>
          <a:off x="1143000" y="2071688"/>
          <a:ext cx="6818313" cy="4525962"/>
        </p:xfrm>
        <a:graphic>
          <a:graphicData uri="http://schemas.openxmlformats.org/presentationml/2006/ole">
            <mc:AlternateContent xmlns:mc="http://schemas.openxmlformats.org/markup-compatibility/2006">
              <mc:Choice xmlns:v="urn:schemas-microsoft-com:vml" Requires="v">
                <p:oleObj spid="_x0000_s116751" name="位图图像" r:id="rId3" imgW="7059010" imgH="4686954" progId="Paint.Picture">
                  <p:embed/>
                </p:oleObj>
              </mc:Choice>
              <mc:Fallback>
                <p:oleObj name="位图图像" r:id="rId3" imgW="7059010" imgH="4686954"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071688"/>
                        <a:ext cx="6818313"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8423947-50F6-419E-BAEC-B948B6DF3ADF}" type="slidenum">
              <a:rPr lang="en-US" altLang="zh-CN" sz="1400" b="0" smtClean="0"/>
              <a:pPr>
                <a:spcBef>
                  <a:spcPct val="0"/>
                </a:spcBef>
                <a:buClrTx/>
                <a:buSzTx/>
                <a:buFontTx/>
                <a:buNone/>
              </a:pPr>
              <a:t>119</a:t>
            </a:fld>
            <a:endParaRPr lang="en-US" altLang="zh-CN" sz="1400" b="0" smtClean="0"/>
          </a:p>
        </p:txBody>
      </p:sp>
      <p:sp>
        <p:nvSpPr>
          <p:cNvPr id="117763"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DC6DFB85-3EE6-4216-B4F0-2B82CE9F6F55}" type="slidenum">
              <a:rPr lang="en-US" altLang="zh-CN" sz="1400" b="0"/>
              <a:pPr algn="r" eaLnBrk="1" hangingPunct="1">
                <a:spcBef>
                  <a:spcPct val="0"/>
                </a:spcBef>
                <a:buClrTx/>
                <a:buSzTx/>
                <a:buFontTx/>
                <a:buNone/>
              </a:pPr>
              <a:t>119</a:t>
            </a:fld>
            <a:endParaRPr lang="en-US" altLang="zh-CN" sz="1400" b="0"/>
          </a:p>
        </p:txBody>
      </p:sp>
      <p:sp>
        <p:nvSpPr>
          <p:cNvPr id="151554" name="Rectangle 2">
            <a:extLst>
              <a:ext uri="{FF2B5EF4-FFF2-40B4-BE49-F238E27FC236}">
                <a16:creationId xmlns:a16="http://schemas.microsoft.com/office/drawing/2014/main" id="{5E2B2AE9-5835-43A9-93F7-789B9F1C07B3}"/>
              </a:ext>
            </a:extLst>
          </p:cNvPr>
          <p:cNvSpPr>
            <a:spLocks noGrp="1" noChangeArrowheads="1"/>
          </p:cNvSpPr>
          <p:nvPr>
            <p:ph type="title"/>
          </p:nvPr>
        </p:nvSpPr>
        <p:spPr/>
        <p:txBody>
          <a:bodyPr/>
          <a:lstStyle/>
          <a:p>
            <a:pPr algn="ctr">
              <a:defRPr/>
            </a:pPr>
            <a:r>
              <a:rPr lang="zh-CN" altLang="en-US"/>
              <a:t>神经网络在</a:t>
            </a:r>
            <a:r>
              <a:rPr lang="en-US" altLang="zh-CN"/>
              <a:t>MIT</a:t>
            </a:r>
          </a:p>
        </p:txBody>
      </p:sp>
      <p:graphicFrame>
        <p:nvGraphicFramePr>
          <p:cNvPr id="117765" name="Object 3"/>
          <p:cNvGraphicFramePr>
            <a:graphicFrameLocks noGrp="1" noChangeAspect="1"/>
          </p:cNvGraphicFramePr>
          <p:nvPr>
            <p:ph idx="1"/>
          </p:nvPr>
        </p:nvGraphicFramePr>
        <p:xfrm>
          <a:off x="1182688" y="2087563"/>
          <a:ext cx="6918325" cy="3768725"/>
        </p:xfrm>
        <a:graphic>
          <a:graphicData uri="http://schemas.openxmlformats.org/presentationml/2006/ole">
            <mc:AlternateContent xmlns:mc="http://schemas.openxmlformats.org/markup-compatibility/2006">
              <mc:Choice xmlns:v="urn:schemas-microsoft-com:vml" Requires="v">
                <p:oleObj spid="_x0000_s117774" name="位图图像" r:id="rId3" imgW="8961905" imgH="4514286" progId="Paint.Picture">
                  <p:embed/>
                </p:oleObj>
              </mc:Choice>
              <mc:Fallback>
                <p:oleObj name="位图图像" r:id="rId3" imgW="8961905" imgH="4514286"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688" y="2087563"/>
                        <a:ext cx="6918325" cy="376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A9F3791-3F5E-4FBC-A1F8-E3E03C126BA4}" type="slidenum">
              <a:rPr lang="en-US" altLang="zh-CN" sz="1400" b="0" smtClean="0"/>
              <a:pPr>
                <a:spcBef>
                  <a:spcPct val="0"/>
                </a:spcBef>
                <a:buClrTx/>
                <a:buSzTx/>
                <a:buFontTx/>
                <a:buNone/>
              </a:pPr>
              <a:t>12</a:t>
            </a:fld>
            <a:endParaRPr lang="en-US" altLang="zh-CN" sz="1400" b="0" smtClean="0"/>
          </a:p>
        </p:txBody>
      </p:sp>
      <p:sp>
        <p:nvSpPr>
          <p:cNvPr id="12291" name="Rectangle 4">
            <a:extLst>
              <a:ext uri="{FF2B5EF4-FFF2-40B4-BE49-F238E27FC236}">
                <a16:creationId xmlns:a16="http://schemas.microsoft.com/office/drawing/2014/main" id="{251D9A75-6A7A-4D7F-814C-E5FDBF770484}"/>
              </a:ext>
            </a:extLst>
          </p:cNvPr>
          <p:cNvSpPr>
            <a:spLocks noGrp="1" noChangeArrowheads="1"/>
          </p:cNvSpPr>
          <p:nvPr>
            <p:ph type="title"/>
          </p:nvPr>
        </p:nvSpPr>
        <p:spPr/>
        <p:txBody>
          <a:bodyPr/>
          <a:lstStyle/>
          <a:p>
            <a:pPr algn="ctr" eaLnBrk="1" hangingPunct="1">
              <a:defRPr/>
            </a:pPr>
            <a:r>
              <a:rPr lang="zh-CN" altLang="en-US" dirty="0"/>
              <a:t>智能产生</a:t>
            </a:r>
          </a:p>
        </p:txBody>
      </p:sp>
      <p:sp>
        <p:nvSpPr>
          <p:cNvPr id="20484" name="Rectangle 3"/>
          <p:cNvSpPr>
            <a:spLocks noGrp="1" noChangeArrowheads="1"/>
          </p:cNvSpPr>
          <p:nvPr>
            <p:ph idx="1"/>
          </p:nvPr>
        </p:nvSpPr>
        <p:spPr>
          <a:xfrm>
            <a:off x="900113" y="1928813"/>
            <a:ext cx="7340600" cy="4500562"/>
          </a:xfrm>
        </p:spPr>
        <p:txBody>
          <a:bodyPr/>
          <a:lstStyle/>
          <a:p>
            <a:pPr marL="609600" indent="-609600" eaLnBrk="1" hangingPunct="1">
              <a:lnSpc>
                <a:spcPct val="130000"/>
              </a:lnSpc>
            </a:pPr>
            <a:r>
              <a:rPr lang="zh-CN" altLang="en-US" sz="3000" smtClean="0"/>
              <a:t>生物体的智能产生</a:t>
            </a:r>
            <a:r>
              <a:rPr lang="zh-CN" altLang="en-US" sz="1900" smtClean="0"/>
              <a:t>（当代神经科学的观点）</a:t>
            </a:r>
          </a:p>
          <a:p>
            <a:pPr marL="990600" lvl="1" indent="-533400" eaLnBrk="1" hangingPunct="1">
              <a:lnSpc>
                <a:spcPct val="130000"/>
              </a:lnSpc>
            </a:pPr>
            <a:r>
              <a:rPr lang="zh-CN" altLang="en-US" sz="2200" smtClean="0"/>
              <a:t>智能产生于生物体的神经网络</a:t>
            </a:r>
          </a:p>
          <a:p>
            <a:pPr marL="990600" lvl="1" indent="-533400" eaLnBrk="1" hangingPunct="1">
              <a:lnSpc>
                <a:spcPct val="130000"/>
              </a:lnSpc>
            </a:pPr>
            <a:r>
              <a:rPr lang="zh-CN" altLang="en-US" sz="2200" smtClean="0"/>
              <a:t>所有生物的神经功能，包括记忆、学习、感知、识别等，都是</a:t>
            </a:r>
            <a:r>
              <a:rPr lang="zh-CN" altLang="en-US" sz="2200" i="1" smtClean="0">
                <a:solidFill>
                  <a:schemeClr val="folHlink"/>
                </a:solidFill>
              </a:rPr>
              <a:t>存储在</a:t>
            </a:r>
            <a:r>
              <a:rPr lang="zh-CN" altLang="en-US" sz="2200" smtClean="0"/>
              <a:t>神经元之间的</a:t>
            </a:r>
            <a:r>
              <a:rPr lang="zh-CN" altLang="en-US" sz="2200" i="1" smtClean="0">
                <a:solidFill>
                  <a:schemeClr val="folHlink"/>
                </a:solidFill>
              </a:rPr>
              <a:t>连接上</a:t>
            </a:r>
          </a:p>
          <a:p>
            <a:pPr marL="990600" lvl="1" indent="-533400" eaLnBrk="1" hangingPunct="1">
              <a:lnSpc>
                <a:spcPct val="130000"/>
              </a:lnSpc>
            </a:pPr>
            <a:r>
              <a:rPr lang="zh-CN" altLang="en-US" sz="2200" smtClean="0"/>
              <a:t>智能是神经元活动的结果</a:t>
            </a:r>
            <a:endParaRPr lang="en-US" altLang="zh-CN" sz="2200" smtClean="0"/>
          </a:p>
          <a:p>
            <a:pPr marL="609600" indent="-609600" eaLnBrk="1" hangingPunct="1">
              <a:lnSpc>
                <a:spcPct val="130000"/>
              </a:lnSpc>
            </a:pPr>
            <a:r>
              <a:rPr lang="zh-CN" altLang="en-US" sz="3000" smtClean="0"/>
              <a:t>与智能产生相关的两个重要构件</a:t>
            </a:r>
          </a:p>
          <a:p>
            <a:pPr marL="990600" lvl="1" indent="-533400" eaLnBrk="1" hangingPunct="1">
              <a:lnSpc>
                <a:spcPct val="130000"/>
              </a:lnSpc>
            </a:pPr>
            <a:r>
              <a:rPr lang="zh-CN" altLang="en-US" sz="2200" smtClean="0"/>
              <a:t>神经元</a:t>
            </a:r>
          </a:p>
          <a:p>
            <a:pPr marL="990600" lvl="1" indent="-533400" eaLnBrk="1" hangingPunct="1">
              <a:lnSpc>
                <a:spcPct val="130000"/>
              </a:lnSpc>
            </a:pPr>
            <a:r>
              <a:rPr lang="zh-CN" altLang="en-US" sz="2200" smtClean="0"/>
              <a:t>连接</a:t>
            </a:r>
          </a:p>
        </p:txBody>
      </p:sp>
      <p:sp>
        <p:nvSpPr>
          <p:cNvPr id="20485"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A4D9E5A8-E03E-4A37-A89D-1F566890A3E4}" type="slidenum">
              <a:rPr lang="en-US" altLang="zh-CN" sz="1400" b="0"/>
              <a:pPr algn="r" eaLnBrk="1" hangingPunct="1">
                <a:spcBef>
                  <a:spcPct val="0"/>
                </a:spcBef>
                <a:buClrTx/>
                <a:buSzTx/>
                <a:buFontTx/>
                <a:buNone/>
              </a:pPr>
              <a:t>12</a:t>
            </a:fld>
            <a:endParaRPr lang="en-US" altLang="zh-CN" sz="1400" b="0"/>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262861C-E2F0-484D-8237-608E504F05EE}" type="slidenum">
              <a:rPr lang="en-US" altLang="zh-CN" sz="1400" b="0" smtClean="0"/>
              <a:pPr>
                <a:spcBef>
                  <a:spcPct val="0"/>
                </a:spcBef>
                <a:buClrTx/>
                <a:buSzTx/>
                <a:buFontTx/>
                <a:buNone/>
              </a:pPr>
              <a:t>120</a:t>
            </a:fld>
            <a:endParaRPr lang="en-US" altLang="zh-CN" sz="1400" b="0" smtClean="0"/>
          </a:p>
        </p:txBody>
      </p:sp>
      <p:sp>
        <p:nvSpPr>
          <p:cNvPr id="118787"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C3FDCB17-6B12-41E1-A204-B21E62C7F3F3}" type="slidenum">
              <a:rPr lang="en-US" altLang="zh-CN" sz="1400" b="0"/>
              <a:pPr algn="r" eaLnBrk="1" hangingPunct="1">
                <a:spcBef>
                  <a:spcPct val="0"/>
                </a:spcBef>
                <a:buClrTx/>
                <a:buSzTx/>
                <a:buFontTx/>
                <a:buNone/>
              </a:pPr>
              <a:t>120</a:t>
            </a:fld>
            <a:endParaRPr lang="en-US" altLang="zh-CN" sz="1400" b="0"/>
          </a:p>
        </p:txBody>
      </p:sp>
      <p:sp>
        <p:nvSpPr>
          <p:cNvPr id="152578" name="Rectangle 2">
            <a:extLst>
              <a:ext uri="{FF2B5EF4-FFF2-40B4-BE49-F238E27FC236}">
                <a16:creationId xmlns:a16="http://schemas.microsoft.com/office/drawing/2014/main" id="{FAD06D09-32BF-41EE-9D5D-AB82651065DA}"/>
              </a:ext>
            </a:extLst>
          </p:cNvPr>
          <p:cNvSpPr>
            <a:spLocks noGrp="1" noChangeArrowheads="1"/>
          </p:cNvSpPr>
          <p:nvPr>
            <p:ph type="title"/>
          </p:nvPr>
        </p:nvSpPr>
        <p:spPr/>
        <p:txBody>
          <a:bodyPr/>
          <a:lstStyle/>
          <a:p>
            <a:pPr algn="ctr">
              <a:defRPr/>
            </a:pPr>
            <a:r>
              <a:rPr lang="en-US" altLang="zh-CN"/>
              <a:t>MIT</a:t>
            </a:r>
            <a:r>
              <a:rPr lang="zh-CN" altLang="en-US"/>
              <a:t>神经网络实验室</a:t>
            </a:r>
          </a:p>
        </p:txBody>
      </p:sp>
      <p:graphicFrame>
        <p:nvGraphicFramePr>
          <p:cNvPr id="118789" name="Object 3"/>
          <p:cNvGraphicFramePr>
            <a:graphicFrameLocks noGrp="1" noChangeAspect="1"/>
          </p:cNvGraphicFramePr>
          <p:nvPr>
            <p:ph idx="1"/>
          </p:nvPr>
        </p:nvGraphicFramePr>
        <p:xfrm>
          <a:off x="1311275" y="2155825"/>
          <a:ext cx="6342063" cy="3857625"/>
        </p:xfrm>
        <a:graphic>
          <a:graphicData uri="http://schemas.openxmlformats.org/presentationml/2006/ole">
            <mc:AlternateContent xmlns:mc="http://schemas.openxmlformats.org/markup-compatibility/2006">
              <mc:Choice xmlns:v="urn:schemas-microsoft-com:vml" Requires="v">
                <p:oleObj spid="_x0000_s118798" name="位图图像" r:id="rId3" imgW="6961905" imgH="3914286" progId="Paint.Picture">
                  <p:embed/>
                </p:oleObj>
              </mc:Choice>
              <mc:Fallback>
                <p:oleObj name="位图图像" r:id="rId3" imgW="6961905" imgH="3914286"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275" y="2155825"/>
                        <a:ext cx="6342063"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73382A7-730F-4130-87C3-B0771BD9649D}" type="slidenum">
              <a:rPr lang="en-US" altLang="zh-CN" sz="1400" b="0" smtClean="0"/>
              <a:pPr>
                <a:spcBef>
                  <a:spcPct val="0"/>
                </a:spcBef>
                <a:buClrTx/>
                <a:buSzTx/>
                <a:buFontTx/>
                <a:buNone/>
              </a:pPr>
              <a:t>121</a:t>
            </a:fld>
            <a:endParaRPr lang="en-US" altLang="zh-CN" sz="1400" b="0" smtClean="0"/>
          </a:p>
        </p:txBody>
      </p:sp>
      <p:sp>
        <p:nvSpPr>
          <p:cNvPr id="119811"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2AC23476-9D35-4992-9F97-32449C6B382C}" type="slidenum">
              <a:rPr lang="en-US" altLang="zh-CN" sz="1400" b="0"/>
              <a:pPr algn="r" eaLnBrk="1" hangingPunct="1">
                <a:spcBef>
                  <a:spcPct val="0"/>
                </a:spcBef>
                <a:buClrTx/>
                <a:buSzTx/>
                <a:buFontTx/>
                <a:buNone/>
              </a:pPr>
              <a:t>121</a:t>
            </a:fld>
            <a:endParaRPr lang="en-US" altLang="zh-CN" sz="1400" b="0"/>
          </a:p>
        </p:txBody>
      </p:sp>
      <p:graphicFrame>
        <p:nvGraphicFramePr>
          <p:cNvPr id="119812" name="Object 2"/>
          <p:cNvGraphicFramePr>
            <a:graphicFrameLocks noGrp="1" noChangeAspect="1"/>
          </p:cNvGraphicFramePr>
          <p:nvPr>
            <p:ph sz="half" idx="1"/>
          </p:nvPr>
        </p:nvGraphicFramePr>
        <p:xfrm>
          <a:off x="2765425" y="4781550"/>
          <a:ext cx="2743200" cy="1743075"/>
        </p:xfrm>
        <a:graphic>
          <a:graphicData uri="http://schemas.openxmlformats.org/presentationml/2006/ole">
            <mc:AlternateContent xmlns:mc="http://schemas.openxmlformats.org/markup-compatibility/2006">
              <mc:Choice xmlns:v="urn:schemas-microsoft-com:vml" Requires="v">
                <p:oleObj spid="_x0000_s119831" name="位图图像" r:id="rId3" imgW="2742857" imgH="1743318" progId="Paint.Picture">
                  <p:embed/>
                </p:oleObj>
              </mc:Choice>
              <mc:Fallback>
                <p:oleObj name="位图图像" r:id="rId3" imgW="2742857" imgH="1743318" progId="Paint.Picture">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4781550"/>
                        <a:ext cx="27432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813" name="Object 3"/>
          <p:cNvGraphicFramePr>
            <a:graphicFrameLocks noGrp="1" noChangeAspect="1"/>
          </p:cNvGraphicFramePr>
          <p:nvPr>
            <p:ph sz="half" idx="2"/>
          </p:nvPr>
        </p:nvGraphicFramePr>
        <p:xfrm>
          <a:off x="1042988" y="1916113"/>
          <a:ext cx="7267575" cy="2562225"/>
        </p:xfrm>
        <a:graphic>
          <a:graphicData uri="http://schemas.openxmlformats.org/presentationml/2006/ole">
            <mc:AlternateContent xmlns:mc="http://schemas.openxmlformats.org/markup-compatibility/2006">
              <mc:Choice xmlns:v="urn:schemas-microsoft-com:vml" Requires="v">
                <p:oleObj spid="_x0000_s119832" name="位图图像" r:id="rId5" imgW="9171429" imgH="1714739" progId="Paint.Picture">
                  <p:embed/>
                </p:oleObj>
              </mc:Choice>
              <mc:Fallback>
                <p:oleObj name="位图图像" r:id="rId5" imgW="9171429" imgH="1714739" progId="Paint.Picture">
                  <p:embed/>
                  <p:pic>
                    <p:nvPicPr>
                      <p:cNvPr id="0"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1916113"/>
                        <a:ext cx="72675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04" name="Rectangle 4">
            <a:extLst>
              <a:ext uri="{FF2B5EF4-FFF2-40B4-BE49-F238E27FC236}">
                <a16:creationId xmlns:a16="http://schemas.microsoft.com/office/drawing/2014/main" id="{983F0752-AAC6-418E-9A0C-AD17E771021F}"/>
              </a:ext>
            </a:extLst>
          </p:cNvPr>
          <p:cNvSpPr>
            <a:spLocks noGrp="1" noChangeArrowheads="1"/>
          </p:cNvSpPr>
          <p:nvPr>
            <p:ph type="title"/>
          </p:nvPr>
        </p:nvSpPr>
        <p:spPr/>
        <p:txBody>
          <a:bodyPr/>
          <a:lstStyle/>
          <a:p>
            <a:pPr algn="ctr">
              <a:defRPr/>
            </a:pPr>
            <a:r>
              <a:rPr lang="zh-CN" altLang="en-US"/>
              <a:t>神经网络在</a:t>
            </a:r>
            <a:r>
              <a:rPr lang="en-US" altLang="zh-CN"/>
              <a:t>Harvard</a:t>
            </a: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DCB24E9-5566-491E-A230-CA96AD55BA37}" type="slidenum">
              <a:rPr lang="en-US" altLang="zh-CN" sz="1400" b="0" smtClean="0"/>
              <a:pPr>
                <a:spcBef>
                  <a:spcPct val="0"/>
                </a:spcBef>
                <a:buClrTx/>
                <a:buSzTx/>
                <a:buFontTx/>
                <a:buNone/>
              </a:pPr>
              <a:t>122</a:t>
            </a:fld>
            <a:endParaRPr lang="en-US" altLang="zh-CN" sz="1400" b="0" smtClean="0"/>
          </a:p>
        </p:txBody>
      </p:sp>
      <p:sp>
        <p:nvSpPr>
          <p:cNvPr id="120835" name="Rectangle 12"/>
          <p:cNvSpPr>
            <a:spLocks noGrp="1" noChangeArrowheads="1"/>
          </p:cNvSpPr>
          <p:nvPr>
            <p:ph type="ftr" sz="quarter" idx="4294967295"/>
          </p:nvPr>
        </p:nvSpPr>
        <p:spPr bwMode="auto">
          <a:xfrm>
            <a:off x="3657600" y="6243638"/>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0"/>
              <a:t>total 88 pages</a:t>
            </a:r>
          </a:p>
        </p:txBody>
      </p:sp>
      <p:sp>
        <p:nvSpPr>
          <p:cNvPr id="120836"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32559278-B235-4435-849D-7B67050D3AFD}" type="slidenum">
              <a:rPr lang="en-US" altLang="zh-CN" sz="1400" b="0"/>
              <a:pPr algn="r" eaLnBrk="1" hangingPunct="1">
                <a:spcBef>
                  <a:spcPct val="0"/>
                </a:spcBef>
                <a:buClrTx/>
                <a:buSzTx/>
                <a:buFontTx/>
                <a:buNone/>
              </a:pPr>
              <a:t>122</a:t>
            </a:fld>
            <a:endParaRPr lang="en-US" altLang="zh-CN" sz="1400" b="0"/>
          </a:p>
        </p:txBody>
      </p:sp>
      <p:sp>
        <p:nvSpPr>
          <p:cNvPr id="154626" name="Rectangle 2">
            <a:extLst>
              <a:ext uri="{FF2B5EF4-FFF2-40B4-BE49-F238E27FC236}">
                <a16:creationId xmlns:a16="http://schemas.microsoft.com/office/drawing/2014/main" id="{6F31C6DB-6C6D-4E9A-A817-BC5AC4790F33}"/>
              </a:ext>
            </a:extLst>
          </p:cNvPr>
          <p:cNvSpPr>
            <a:spLocks noGrp="1" noChangeArrowheads="1"/>
          </p:cNvSpPr>
          <p:nvPr>
            <p:ph type="title"/>
          </p:nvPr>
        </p:nvSpPr>
        <p:spPr/>
        <p:txBody>
          <a:bodyPr/>
          <a:lstStyle/>
          <a:p>
            <a:pPr algn="ctr">
              <a:defRPr/>
            </a:pPr>
            <a:r>
              <a:rPr lang="zh-CN" altLang="en-US"/>
              <a:t>神经网络在</a:t>
            </a:r>
            <a:r>
              <a:rPr lang="en-US" altLang="zh-CN"/>
              <a:t>Boston</a:t>
            </a:r>
          </a:p>
        </p:txBody>
      </p:sp>
      <p:graphicFrame>
        <p:nvGraphicFramePr>
          <p:cNvPr id="120838" name="Object 3"/>
          <p:cNvGraphicFramePr>
            <a:graphicFrameLocks noGrp="1" noChangeAspect="1"/>
          </p:cNvGraphicFramePr>
          <p:nvPr>
            <p:ph sz="half" idx="1"/>
          </p:nvPr>
        </p:nvGraphicFramePr>
        <p:xfrm>
          <a:off x="547688" y="3357563"/>
          <a:ext cx="7696200" cy="3384550"/>
        </p:xfrm>
        <a:graphic>
          <a:graphicData uri="http://schemas.openxmlformats.org/presentationml/2006/ole">
            <mc:AlternateContent xmlns:mc="http://schemas.openxmlformats.org/markup-compatibility/2006">
              <mc:Choice xmlns:v="urn:schemas-microsoft-com:vml" Requires="v">
                <p:oleObj spid="_x0000_s120856" name="位图图像" r:id="rId3" imgW="6542857" imgH="4638095" progId="Paint.Picture">
                  <p:embed/>
                </p:oleObj>
              </mc:Choice>
              <mc:Fallback>
                <p:oleObj name="位图图像" r:id="rId3" imgW="6542857" imgH="4638095"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8" y="3357563"/>
                        <a:ext cx="7696200"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839" name="Object 4"/>
          <p:cNvGraphicFramePr>
            <a:graphicFrameLocks noGrp="1" noChangeAspect="1"/>
          </p:cNvGraphicFramePr>
          <p:nvPr>
            <p:ph sz="half" idx="2"/>
          </p:nvPr>
        </p:nvGraphicFramePr>
        <p:xfrm>
          <a:off x="533400" y="1971675"/>
          <a:ext cx="7467600" cy="1457325"/>
        </p:xfrm>
        <a:graphic>
          <a:graphicData uri="http://schemas.openxmlformats.org/presentationml/2006/ole">
            <mc:AlternateContent xmlns:mc="http://schemas.openxmlformats.org/markup-compatibility/2006">
              <mc:Choice xmlns:v="urn:schemas-microsoft-com:vml" Requires="v">
                <p:oleObj spid="_x0000_s120857" name="位图图像" r:id="rId5" imgW="5676190" imgH="2048161" progId="Paint.Picture">
                  <p:embed/>
                </p:oleObj>
              </mc:Choice>
              <mc:Fallback>
                <p:oleObj name="位图图像" r:id="rId5" imgW="5676190" imgH="2048161" progId="Paint.Picture">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971675"/>
                        <a:ext cx="74676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422CB90-97C7-4DD3-8C5B-1E600AA5AB47}" type="slidenum">
              <a:rPr lang="en-US" altLang="zh-CN" sz="1400" b="0" smtClean="0"/>
              <a:pPr>
                <a:spcBef>
                  <a:spcPct val="0"/>
                </a:spcBef>
                <a:buClrTx/>
                <a:buSzTx/>
                <a:buFontTx/>
                <a:buNone/>
              </a:pPr>
              <a:t>123</a:t>
            </a:fld>
            <a:endParaRPr lang="en-US" altLang="zh-CN" sz="1400" b="0" smtClean="0"/>
          </a:p>
        </p:txBody>
      </p:sp>
      <p:sp>
        <p:nvSpPr>
          <p:cNvPr id="121859" name="Rectangle 12"/>
          <p:cNvSpPr>
            <a:spLocks noGrp="1" noChangeArrowheads="1"/>
          </p:cNvSpPr>
          <p:nvPr>
            <p:ph type="ftr" sz="quarter" idx="4294967295"/>
          </p:nvPr>
        </p:nvSpPr>
        <p:spPr bwMode="auto">
          <a:xfrm>
            <a:off x="3657600" y="6243638"/>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0"/>
              <a:t>total 88 pages</a:t>
            </a:r>
          </a:p>
        </p:txBody>
      </p:sp>
      <p:sp>
        <p:nvSpPr>
          <p:cNvPr id="121860"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72E9A924-E13B-482A-87F9-BC5E0ACD2131}" type="slidenum">
              <a:rPr lang="en-US" altLang="zh-CN" sz="1400" b="0"/>
              <a:pPr algn="r" eaLnBrk="1" hangingPunct="1">
                <a:spcBef>
                  <a:spcPct val="0"/>
                </a:spcBef>
                <a:buClrTx/>
                <a:buSzTx/>
                <a:buFontTx/>
                <a:buNone/>
              </a:pPr>
              <a:t>123</a:t>
            </a:fld>
            <a:endParaRPr lang="en-US" altLang="zh-CN" sz="1400" b="0"/>
          </a:p>
        </p:txBody>
      </p:sp>
      <p:sp>
        <p:nvSpPr>
          <p:cNvPr id="155650" name="Rectangle 2">
            <a:extLst>
              <a:ext uri="{FF2B5EF4-FFF2-40B4-BE49-F238E27FC236}">
                <a16:creationId xmlns:a16="http://schemas.microsoft.com/office/drawing/2014/main" id="{1AB9CE16-3740-4DD7-83DC-1D63442938B7}"/>
              </a:ext>
            </a:extLst>
          </p:cNvPr>
          <p:cNvSpPr>
            <a:spLocks noGrp="1" noChangeArrowheads="1"/>
          </p:cNvSpPr>
          <p:nvPr>
            <p:ph type="title"/>
          </p:nvPr>
        </p:nvSpPr>
        <p:spPr>
          <a:xfrm>
            <a:off x="1116013" y="692150"/>
            <a:ext cx="6696075" cy="1143000"/>
          </a:xfrm>
        </p:spPr>
        <p:txBody>
          <a:bodyPr lIns="90488" tIns="44450" rIns="90488" bIns="44450" anchor="ctr"/>
          <a:lstStyle/>
          <a:p>
            <a:pPr algn="ctr">
              <a:defRPr/>
            </a:pPr>
            <a:r>
              <a:rPr lang="en-US" altLang="zh-CN"/>
              <a:t>Boston University</a:t>
            </a:r>
          </a:p>
        </p:txBody>
      </p:sp>
      <p:pic>
        <p:nvPicPr>
          <p:cNvPr id="121862" name="Picture 3" descr="index_0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655888" y="4649788"/>
            <a:ext cx="3779837" cy="1316037"/>
          </a:xfrm>
        </p:spPr>
      </p:pic>
      <p:sp>
        <p:nvSpPr>
          <p:cNvPr id="121863" name="AutoShape 4" descr="sysarch">
            <a:hlinkClick r:id="rId3"/>
          </p:cNvPr>
          <p:cNvSpPr>
            <a:spLocks noChangeAspect="1" noChangeArrowheads="1"/>
          </p:cNvSpPr>
          <p:nvPr/>
        </p:nvSpPr>
        <p:spPr bwMode="auto">
          <a:xfrm>
            <a:off x="2586038" y="25828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pic>
        <p:nvPicPr>
          <p:cNvPr id="121864" name="Picture 6" descr="spring04aa-main"/>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655888" y="2155825"/>
            <a:ext cx="3651250" cy="2278063"/>
          </a:xfrm>
        </p:spPr>
      </p:pic>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2B414E6-DB36-4D9C-A568-E61C3A492AA9}" type="slidenum">
              <a:rPr lang="en-US" altLang="zh-CN" sz="1400" b="0" smtClean="0"/>
              <a:pPr>
                <a:spcBef>
                  <a:spcPct val="0"/>
                </a:spcBef>
                <a:buClrTx/>
                <a:buSzTx/>
                <a:buFontTx/>
                <a:buNone/>
              </a:pPr>
              <a:t>124</a:t>
            </a:fld>
            <a:endParaRPr lang="en-US" altLang="zh-CN" sz="1400" b="0" smtClean="0"/>
          </a:p>
        </p:txBody>
      </p:sp>
      <p:sp>
        <p:nvSpPr>
          <p:cNvPr id="122883" name="Rectangle 12"/>
          <p:cNvSpPr>
            <a:spLocks noGrp="1" noChangeArrowheads="1"/>
          </p:cNvSpPr>
          <p:nvPr>
            <p:ph type="ftr" sz="quarter" idx="4294967295"/>
          </p:nvPr>
        </p:nvSpPr>
        <p:spPr bwMode="auto">
          <a:xfrm>
            <a:off x="3657600" y="6243638"/>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0"/>
              <a:t>total 88 pages</a:t>
            </a:r>
          </a:p>
        </p:txBody>
      </p:sp>
      <p:sp>
        <p:nvSpPr>
          <p:cNvPr id="122884"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D358C9CA-EEA5-4426-A74E-E2511235564D}" type="slidenum">
              <a:rPr lang="en-US" altLang="zh-CN" sz="1400" b="0"/>
              <a:pPr algn="r" eaLnBrk="1" hangingPunct="1">
                <a:spcBef>
                  <a:spcPct val="0"/>
                </a:spcBef>
                <a:buClrTx/>
                <a:buSzTx/>
                <a:buFontTx/>
                <a:buNone/>
              </a:pPr>
              <a:t>124</a:t>
            </a:fld>
            <a:endParaRPr lang="en-US" altLang="zh-CN" sz="1400" b="0"/>
          </a:p>
        </p:txBody>
      </p:sp>
      <p:sp>
        <p:nvSpPr>
          <p:cNvPr id="156674" name="Rectangle 2">
            <a:extLst>
              <a:ext uri="{FF2B5EF4-FFF2-40B4-BE49-F238E27FC236}">
                <a16:creationId xmlns:a16="http://schemas.microsoft.com/office/drawing/2014/main" id="{E25FBF40-237D-459A-BC20-52C5AE40634E}"/>
              </a:ext>
            </a:extLst>
          </p:cNvPr>
          <p:cNvSpPr>
            <a:spLocks noGrp="1" noChangeArrowheads="1"/>
          </p:cNvSpPr>
          <p:nvPr>
            <p:ph type="title"/>
          </p:nvPr>
        </p:nvSpPr>
        <p:spPr/>
        <p:txBody>
          <a:bodyPr/>
          <a:lstStyle/>
          <a:p>
            <a:pPr>
              <a:defRPr/>
            </a:pPr>
            <a:r>
              <a:rPr lang="zh-CN" altLang="en-US"/>
              <a:t>神经网络在</a:t>
            </a:r>
            <a:r>
              <a:rPr lang="en-US" altLang="zh-CN"/>
              <a:t>Stanford</a:t>
            </a:r>
          </a:p>
        </p:txBody>
      </p:sp>
      <p:graphicFrame>
        <p:nvGraphicFramePr>
          <p:cNvPr id="122886" name="Object 3"/>
          <p:cNvGraphicFramePr>
            <a:graphicFrameLocks noGrp="1" noChangeAspect="1"/>
          </p:cNvGraphicFramePr>
          <p:nvPr>
            <p:ph sz="half" idx="1"/>
          </p:nvPr>
        </p:nvGraphicFramePr>
        <p:xfrm>
          <a:off x="1246188" y="2017713"/>
          <a:ext cx="6470650" cy="744537"/>
        </p:xfrm>
        <a:graphic>
          <a:graphicData uri="http://schemas.openxmlformats.org/presentationml/2006/ole">
            <mc:AlternateContent xmlns:mc="http://schemas.openxmlformats.org/markup-compatibility/2006">
              <mc:Choice xmlns:v="urn:schemas-microsoft-com:vml" Requires="v">
                <p:oleObj spid="_x0000_s122904" name="位图图像" r:id="rId3" imgW="9011908" imgH="1828571" progId="Paint.Picture">
                  <p:embed/>
                </p:oleObj>
              </mc:Choice>
              <mc:Fallback>
                <p:oleObj name="位图图像" r:id="rId3" imgW="9011908" imgH="1828571"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188" y="2017713"/>
                        <a:ext cx="6470650" cy="74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887" name="Object 4"/>
          <p:cNvGraphicFramePr>
            <a:graphicFrameLocks noGrp="1" noChangeAspect="1"/>
          </p:cNvGraphicFramePr>
          <p:nvPr>
            <p:ph sz="half" idx="2"/>
          </p:nvPr>
        </p:nvGraphicFramePr>
        <p:xfrm>
          <a:off x="457200" y="2438400"/>
          <a:ext cx="7772400" cy="4191000"/>
        </p:xfrm>
        <a:graphic>
          <a:graphicData uri="http://schemas.openxmlformats.org/presentationml/2006/ole">
            <mc:AlternateContent xmlns:mc="http://schemas.openxmlformats.org/markup-compatibility/2006">
              <mc:Choice xmlns:v="urn:schemas-microsoft-com:vml" Requires="v">
                <p:oleObj spid="_x0000_s122905" name="位图图像" r:id="rId5" imgW="7914286" imgH="4686954" progId="Paint.Picture">
                  <p:embed/>
                </p:oleObj>
              </mc:Choice>
              <mc:Fallback>
                <p:oleObj name="位图图像" r:id="rId5" imgW="7914286" imgH="4686954" progId="Paint.Picture">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438400"/>
                        <a:ext cx="77724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7DCC59B-5F07-4FE5-800D-9DC4BDE1BE8D}" type="slidenum">
              <a:rPr lang="en-US" altLang="zh-CN" sz="1400" b="0" smtClean="0"/>
              <a:pPr>
                <a:spcBef>
                  <a:spcPct val="0"/>
                </a:spcBef>
                <a:buClrTx/>
                <a:buSzTx/>
                <a:buFontTx/>
                <a:buNone/>
              </a:pPr>
              <a:t>125</a:t>
            </a:fld>
            <a:endParaRPr lang="en-US" altLang="zh-CN" sz="1400" b="0" smtClean="0"/>
          </a:p>
        </p:txBody>
      </p:sp>
      <p:sp>
        <p:nvSpPr>
          <p:cNvPr id="123907"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5F197DED-5218-4FE7-A2AC-A28F858A8026}" type="slidenum">
              <a:rPr lang="en-US" altLang="zh-CN" sz="1400" b="0"/>
              <a:pPr algn="r" eaLnBrk="1" hangingPunct="1">
                <a:spcBef>
                  <a:spcPct val="0"/>
                </a:spcBef>
                <a:buClrTx/>
                <a:buSzTx/>
                <a:buFontTx/>
                <a:buNone/>
              </a:pPr>
              <a:t>125</a:t>
            </a:fld>
            <a:endParaRPr lang="en-US" altLang="zh-CN" sz="1400" b="0"/>
          </a:p>
        </p:txBody>
      </p:sp>
      <p:sp>
        <p:nvSpPr>
          <p:cNvPr id="157698" name="Rectangle 2">
            <a:extLst>
              <a:ext uri="{FF2B5EF4-FFF2-40B4-BE49-F238E27FC236}">
                <a16:creationId xmlns:a16="http://schemas.microsoft.com/office/drawing/2014/main" id="{6471A6FF-2149-4953-B98E-38BA322A7BE3}"/>
              </a:ext>
            </a:extLst>
          </p:cNvPr>
          <p:cNvSpPr>
            <a:spLocks noGrp="1" noChangeArrowheads="1"/>
          </p:cNvSpPr>
          <p:nvPr>
            <p:ph type="title"/>
          </p:nvPr>
        </p:nvSpPr>
        <p:spPr>
          <a:xfrm>
            <a:off x="1150938" y="44450"/>
            <a:ext cx="6589712" cy="1462088"/>
          </a:xfrm>
        </p:spPr>
        <p:txBody>
          <a:bodyPr/>
          <a:lstStyle/>
          <a:p>
            <a:pPr>
              <a:defRPr/>
            </a:pPr>
            <a:r>
              <a:rPr lang="zh-CN" altLang="en-US"/>
              <a:t>神经网络在欧洲</a:t>
            </a:r>
          </a:p>
        </p:txBody>
      </p:sp>
      <p:graphicFrame>
        <p:nvGraphicFramePr>
          <p:cNvPr id="123909" name="Object 3"/>
          <p:cNvGraphicFramePr>
            <a:graphicFrameLocks noGrp="1" noChangeAspect="1"/>
          </p:cNvGraphicFramePr>
          <p:nvPr>
            <p:ph sz="half" idx="1"/>
          </p:nvPr>
        </p:nvGraphicFramePr>
        <p:xfrm>
          <a:off x="5105400" y="1524000"/>
          <a:ext cx="3200400" cy="2286000"/>
        </p:xfrm>
        <a:graphic>
          <a:graphicData uri="http://schemas.openxmlformats.org/presentationml/2006/ole">
            <mc:AlternateContent xmlns:mc="http://schemas.openxmlformats.org/markup-compatibility/2006">
              <mc:Choice xmlns:v="urn:schemas-microsoft-com:vml" Requires="v">
                <p:oleObj spid="_x0000_s123928" name="位图图像" r:id="rId3" imgW="6039693" imgH="4076190" progId="Paint.Picture">
                  <p:embed/>
                </p:oleObj>
              </mc:Choice>
              <mc:Fallback>
                <p:oleObj name="位图图像" r:id="rId3" imgW="6039693" imgH="4076190"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524000"/>
                        <a:ext cx="3200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910" name="Object 4"/>
          <p:cNvGraphicFramePr>
            <a:graphicFrameLocks noGrp="1" noChangeAspect="1"/>
          </p:cNvGraphicFramePr>
          <p:nvPr>
            <p:ph sz="half" idx="2"/>
          </p:nvPr>
        </p:nvGraphicFramePr>
        <p:xfrm>
          <a:off x="304800" y="1524000"/>
          <a:ext cx="4724400" cy="4953000"/>
        </p:xfrm>
        <a:graphic>
          <a:graphicData uri="http://schemas.openxmlformats.org/presentationml/2006/ole">
            <mc:AlternateContent xmlns:mc="http://schemas.openxmlformats.org/markup-compatibility/2006">
              <mc:Choice xmlns:v="urn:schemas-microsoft-com:vml" Requires="v">
                <p:oleObj spid="_x0000_s123929" name="位图图像" r:id="rId5" imgW="4839375" imgH="4667902" progId="Paint.Picture">
                  <p:embed/>
                </p:oleObj>
              </mc:Choice>
              <mc:Fallback>
                <p:oleObj name="位图图像" r:id="rId5" imgW="4839375" imgH="4667902" progId="Paint.Picture">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524000"/>
                        <a:ext cx="4724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11" name="Text Box 5"/>
          <p:cNvSpPr txBox="1">
            <a:spLocks noChangeArrowheads="1"/>
          </p:cNvSpPr>
          <p:nvPr/>
        </p:nvSpPr>
        <p:spPr bwMode="auto">
          <a:xfrm>
            <a:off x="5638800" y="3962400"/>
            <a:ext cx="2241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3600" b="0" i="1">
                <a:latin typeface="Times New Roman" panose="02020603050405020304" pitchFamily="18" charset="0"/>
              </a:rPr>
              <a:t>Oja</a:t>
            </a:r>
            <a:r>
              <a:rPr lang="zh-CN" altLang="en-US" sz="3600" b="0" i="1">
                <a:latin typeface="Times New Roman" panose="02020603050405020304" pitchFamily="18" charset="0"/>
              </a:rPr>
              <a:t>在中国</a:t>
            </a: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316FB77-0029-4252-A8CB-72636794AE52}" type="slidenum">
              <a:rPr lang="en-US" altLang="zh-CN" sz="1400" b="0" smtClean="0"/>
              <a:pPr>
                <a:spcBef>
                  <a:spcPct val="0"/>
                </a:spcBef>
                <a:buClrTx/>
                <a:buSzTx/>
                <a:buFontTx/>
                <a:buNone/>
              </a:pPr>
              <a:t>126</a:t>
            </a:fld>
            <a:endParaRPr lang="en-US" altLang="zh-CN" sz="1400" b="0" smtClean="0"/>
          </a:p>
        </p:txBody>
      </p:sp>
      <p:sp>
        <p:nvSpPr>
          <p:cNvPr id="124931"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6A76D4E4-C651-4DAC-AC33-6FABB434D11C}" type="slidenum">
              <a:rPr lang="en-US" altLang="zh-CN" sz="1400" b="0"/>
              <a:pPr algn="r" eaLnBrk="1" hangingPunct="1">
                <a:spcBef>
                  <a:spcPct val="0"/>
                </a:spcBef>
                <a:buClrTx/>
                <a:buSzTx/>
                <a:buFontTx/>
                <a:buNone/>
              </a:pPr>
              <a:t>126</a:t>
            </a:fld>
            <a:endParaRPr lang="en-US" altLang="zh-CN" sz="1400" b="0"/>
          </a:p>
        </p:txBody>
      </p:sp>
      <p:sp>
        <p:nvSpPr>
          <p:cNvPr id="158722" name="Rectangle 2">
            <a:extLst>
              <a:ext uri="{FF2B5EF4-FFF2-40B4-BE49-F238E27FC236}">
                <a16:creationId xmlns:a16="http://schemas.microsoft.com/office/drawing/2014/main" id="{930E2C92-E460-4228-BB71-9AB376FCFD8D}"/>
              </a:ext>
            </a:extLst>
          </p:cNvPr>
          <p:cNvSpPr>
            <a:spLocks noGrp="1" noChangeArrowheads="1"/>
          </p:cNvSpPr>
          <p:nvPr>
            <p:ph type="title"/>
          </p:nvPr>
        </p:nvSpPr>
        <p:spPr/>
        <p:txBody>
          <a:bodyPr/>
          <a:lstStyle/>
          <a:p>
            <a:pPr algn="ctr">
              <a:defRPr/>
            </a:pPr>
            <a:r>
              <a:rPr lang="zh-CN" altLang="en-US"/>
              <a:t>神经网络在日本</a:t>
            </a:r>
          </a:p>
        </p:txBody>
      </p:sp>
      <p:graphicFrame>
        <p:nvGraphicFramePr>
          <p:cNvPr id="124933" name="Object 3"/>
          <p:cNvGraphicFramePr>
            <a:graphicFrameLocks noGrp="1" noChangeAspect="1"/>
          </p:cNvGraphicFramePr>
          <p:nvPr>
            <p:ph sz="half" idx="1"/>
          </p:nvPr>
        </p:nvGraphicFramePr>
        <p:xfrm>
          <a:off x="1246188" y="2017713"/>
          <a:ext cx="6407150" cy="1524000"/>
        </p:xfrm>
        <a:graphic>
          <a:graphicData uri="http://schemas.openxmlformats.org/presentationml/2006/ole">
            <mc:AlternateContent xmlns:mc="http://schemas.openxmlformats.org/markup-compatibility/2006">
              <mc:Choice xmlns:v="urn:schemas-microsoft-com:vml" Requires="v">
                <p:oleObj spid="_x0000_s124951" name="位图图像" r:id="rId3" imgW="8802329" imgH="1200318" progId="Paint.Picture">
                  <p:embed/>
                </p:oleObj>
              </mc:Choice>
              <mc:Fallback>
                <p:oleObj name="位图图像" r:id="rId3" imgW="8802329" imgH="1200318"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188" y="2017713"/>
                        <a:ext cx="64071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934" name="Object 4"/>
          <p:cNvGraphicFramePr>
            <a:graphicFrameLocks noGrp="1" noChangeAspect="1"/>
          </p:cNvGraphicFramePr>
          <p:nvPr>
            <p:ph sz="half" idx="2"/>
          </p:nvPr>
        </p:nvGraphicFramePr>
        <p:xfrm>
          <a:off x="533400" y="3505200"/>
          <a:ext cx="3962400" cy="2895600"/>
        </p:xfrm>
        <a:graphic>
          <a:graphicData uri="http://schemas.openxmlformats.org/presentationml/2006/ole">
            <mc:AlternateContent xmlns:mc="http://schemas.openxmlformats.org/markup-compatibility/2006">
              <mc:Choice xmlns:v="urn:schemas-microsoft-com:vml" Requires="v">
                <p:oleObj spid="_x0000_s124952" name="位图图像" r:id="rId5" imgW="1800476" imgH="1286055" progId="Paint.Picture">
                  <p:embed/>
                </p:oleObj>
              </mc:Choice>
              <mc:Fallback>
                <p:oleObj name="位图图像" r:id="rId5" imgW="1800476" imgH="1286055" progId="Paint.Picture">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505200"/>
                        <a:ext cx="39624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0BF2B55-BA95-4CD2-9E47-6F6298F540EF}" type="slidenum">
              <a:rPr lang="en-US" altLang="zh-CN" sz="1400" b="0" smtClean="0"/>
              <a:pPr>
                <a:spcBef>
                  <a:spcPct val="0"/>
                </a:spcBef>
                <a:buClrTx/>
                <a:buSzTx/>
                <a:buFontTx/>
                <a:buNone/>
              </a:pPr>
              <a:t>127</a:t>
            </a:fld>
            <a:endParaRPr lang="en-US" altLang="zh-CN" sz="1400" b="0" smtClean="0"/>
          </a:p>
        </p:txBody>
      </p:sp>
      <p:sp>
        <p:nvSpPr>
          <p:cNvPr id="125955" name="Rectangle 12"/>
          <p:cNvSpPr>
            <a:spLocks noGrp="1" noChangeArrowheads="1"/>
          </p:cNvSpPr>
          <p:nvPr>
            <p:ph type="ftr" sz="quarter" idx="4294967295"/>
          </p:nvPr>
        </p:nvSpPr>
        <p:spPr bwMode="auto">
          <a:xfrm>
            <a:off x="3657600" y="6243638"/>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0"/>
              <a:t>total 88 pages</a:t>
            </a:r>
          </a:p>
        </p:txBody>
      </p:sp>
      <p:sp>
        <p:nvSpPr>
          <p:cNvPr id="125956"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595D0FD1-3353-43A0-88F8-DFA00D5EB901}" type="slidenum">
              <a:rPr lang="en-US" altLang="zh-CN" sz="1400" b="0"/>
              <a:pPr algn="r" eaLnBrk="1" hangingPunct="1">
                <a:spcBef>
                  <a:spcPct val="0"/>
                </a:spcBef>
                <a:buClrTx/>
                <a:buSzTx/>
                <a:buFontTx/>
                <a:buNone/>
              </a:pPr>
              <a:t>127</a:t>
            </a:fld>
            <a:endParaRPr lang="en-US" altLang="zh-CN" sz="1400" b="0"/>
          </a:p>
        </p:txBody>
      </p:sp>
      <p:sp>
        <p:nvSpPr>
          <p:cNvPr id="159746" name="Rectangle 2">
            <a:extLst>
              <a:ext uri="{FF2B5EF4-FFF2-40B4-BE49-F238E27FC236}">
                <a16:creationId xmlns:a16="http://schemas.microsoft.com/office/drawing/2014/main" id="{204456FA-5CB3-449D-82CB-0111B2E1BE06}"/>
              </a:ext>
            </a:extLst>
          </p:cNvPr>
          <p:cNvSpPr>
            <a:spLocks noGrp="1" noChangeArrowheads="1"/>
          </p:cNvSpPr>
          <p:nvPr>
            <p:ph type="title"/>
          </p:nvPr>
        </p:nvSpPr>
        <p:spPr>
          <a:xfrm>
            <a:off x="1150938" y="44450"/>
            <a:ext cx="6589712" cy="1462088"/>
          </a:xfrm>
        </p:spPr>
        <p:txBody>
          <a:bodyPr/>
          <a:lstStyle/>
          <a:p>
            <a:pPr algn="ctr">
              <a:defRPr/>
            </a:pPr>
            <a:r>
              <a:rPr lang="zh-CN" altLang="en-US"/>
              <a:t>神经网络在韩国</a:t>
            </a:r>
          </a:p>
        </p:txBody>
      </p:sp>
      <p:graphicFrame>
        <p:nvGraphicFramePr>
          <p:cNvPr id="125958" name="Object 3"/>
          <p:cNvGraphicFramePr>
            <a:graphicFrameLocks noGrp="1" noChangeAspect="1"/>
          </p:cNvGraphicFramePr>
          <p:nvPr>
            <p:ph idx="1"/>
          </p:nvPr>
        </p:nvGraphicFramePr>
        <p:xfrm>
          <a:off x="762000" y="1524000"/>
          <a:ext cx="7391400" cy="5334000"/>
        </p:xfrm>
        <a:graphic>
          <a:graphicData uri="http://schemas.openxmlformats.org/presentationml/2006/ole">
            <mc:AlternateContent xmlns:mc="http://schemas.openxmlformats.org/markup-compatibility/2006">
              <mc:Choice xmlns:v="urn:schemas-microsoft-com:vml" Requires="v">
                <p:oleObj spid="_x0000_s125967" name="位图图像" r:id="rId3" imgW="5334745" imgH="5544324" progId="Paint.Picture">
                  <p:embed/>
                </p:oleObj>
              </mc:Choice>
              <mc:Fallback>
                <p:oleObj name="位图图像" r:id="rId3" imgW="5334745" imgH="5544324"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4000"/>
                        <a:ext cx="7391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440D594-2471-400F-A540-84B9A5E0B6F0}" type="slidenum">
              <a:rPr lang="en-US" altLang="zh-CN" sz="1400" b="0" smtClean="0"/>
              <a:pPr>
                <a:spcBef>
                  <a:spcPct val="0"/>
                </a:spcBef>
                <a:buClrTx/>
                <a:buSzTx/>
                <a:buFontTx/>
                <a:buNone/>
              </a:pPr>
              <a:t>128</a:t>
            </a:fld>
            <a:endParaRPr lang="en-US" altLang="zh-CN" sz="1400" b="0" smtClean="0"/>
          </a:p>
        </p:txBody>
      </p:sp>
      <p:sp>
        <p:nvSpPr>
          <p:cNvPr id="126979" name="Rectangle 12"/>
          <p:cNvSpPr>
            <a:spLocks noGrp="1" noChangeArrowheads="1"/>
          </p:cNvSpPr>
          <p:nvPr>
            <p:ph type="ftr" sz="quarter" idx="4294967295"/>
          </p:nvPr>
        </p:nvSpPr>
        <p:spPr bwMode="auto">
          <a:xfrm>
            <a:off x="3657600" y="6243638"/>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0"/>
              <a:t>total 88 pages</a:t>
            </a:r>
          </a:p>
        </p:txBody>
      </p:sp>
      <p:sp>
        <p:nvSpPr>
          <p:cNvPr id="160770" name="Rectangle 2">
            <a:extLst>
              <a:ext uri="{FF2B5EF4-FFF2-40B4-BE49-F238E27FC236}">
                <a16:creationId xmlns:a16="http://schemas.microsoft.com/office/drawing/2014/main" id="{ECCEA516-221E-4CD6-8764-4595ACFF8D73}"/>
              </a:ext>
            </a:extLst>
          </p:cNvPr>
          <p:cNvSpPr>
            <a:spLocks noGrp="1" noChangeArrowheads="1"/>
          </p:cNvSpPr>
          <p:nvPr>
            <p:ph type="title"/>
          </p:nvPr>
        </p:nvSpPr>
        <p:spPr>
          <a:xfrm>
            <a:off x="1150938" y="44450"/>
            <a:ext cx="6589712" cy="1462088"/>
          </a:xfrm>
        </p:spPr>
        <p:txBody>
          <a:bodyPr/>
          <a:lstStyle/>
          <a:p>
            <a:pPr algn="ctr">
              <a:defRPr/>
            </a:pPr>
            <a:r>
              <a:rPr lang="zh-CN" altLang="en-US"/>
              <a:t>神经网络在香港</a:t>
            </a:r>
          </a:p>
        </p:txBody>
      </p:sp>
      <p:graphicFrame>
        <p:nvGraphicFramePr>
          <p:cNvPr id="126981" name="Object 3"/>
          <p:cNvGraphicFramePr>
            <a:graphicFrameLocks noGrp="1" noChangeAspect="1"/>
          </p:cNvGraphicFramePr>
          <p:nvPr>
            <p:ph idx="1"/>
          </p:nvPr>
        </p:nvGraphicFramePr>
        <p:xfrm>
          <a:off x="228600" y="1524000"/>
          <a:ext cx="8382000" cy="5181600"/>
        </p:xfrm>
        <a:graphic>
          <a:graphicData uri="http://schemas.openxmlformats.org/presentationml/2006/ole">
            <mc:AlternateContent xmlns:mc="http://schemas.openxmlformats.org/markup-compatibility/2006">
              <mc:Choice xmlns:v="urn:schemas-microsoft-com:vml" Requires="v">
                <p:oleObj spid="_x0000_s126990" name="位图图像" r:id="rId3" imgW="6752381" imgH="4695238" progId="Paint.Picture">
                  <p:embed/>
                </p:oleObj>
              </mc:Choice>
              <mc:Fallback>
                <p:oleObj name="位图图像" r:id="rId3" imgW="6752381" imgH="4695238"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24000"/>
                        <a:ext cx="8382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2B7ED02-567D-4325-A66A-9C2E10B990C8}" type="slidenum">
              <a:rPr lang="en-US" altLang="zh-CN" sz="1400" b="0" smtClean="0"/>
              <a:pPr>
                <a:spcBef>
                  <a:spcPct val="0"/>
                </a:spcBef>
                <a:buClrTx/>
                <a:buSzTx/>
                <a:buFontTx/>
                <a:buNone/>
              </a:pPr>
              <a:t>129</a:t>
            </a:fld>
            <a:endParaRPr lang="en-US" altLang="zh-CN" sz="1400" b="0" smtClean="0"/>
          </a:p>
        </p:txBody>
      </p:sp>
      <p:sp>
        <p:nvSpPr>
          <p:cNvPr id="128003"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088AB267-C3A8-48EC-B284-F0C64C7EAA7A}" type="slidenum">
              <a:rPr lang="en-US" altLang="zh-CN" sz="1400" b="0"/>
              <a:pPr algn="r" eaLnBrk="1" hangingPunct="1">
                <a:spcBef>
                  <a:spcPct val="0"/>
                </a:spcBef>
                <a:buClrTx/>
                <a:buSzTx/>
                <a:buFontTx/>
                <a:buNone/>
              </a:pPr>
              <a:t>129</a:t>
            </a:fld>
            <a:endParaRPr lang="en-US" altLang="zh-CN" sz="1400" b="0"/>
          </a:p>
        </p:txBody>
      </p:sp>
      <p:sp>
        <p:nvSpPr>
          <p:cNvPr id="161794" name="Rectangle 2">
            <a:extLst>
              <a:ext uri="{FF2B5EF4-FFF2-40B4-BE49-F238E27FC236}">
                <a16:creationId xmlns:a16="http://schemas.microsoft.com/office/drawing/2014/main" id="{5F77FB03-E5F1-49BA-A24B-86DA7C5CCDE3}"/>
              </a:ext>
            </a:extLst>
          </p:cNvPr>
          <p:cNvSpPr>
            <a:spLocks noGrp="1" noChangeArrowheads="1"/>
          </p:cNvSpPr>
          <p:nvPr>
            <p:ph type="title"/>
          </p:nvPr>
        </p:nvSpPr>
        <p:spPr>
          <a:xfrm>
            <a:off x="395288" y="3286125"/>
            <a:ext cx="8353425" cy="1462088"/>
          </a:xfrm>
        </p:spPr>
        <p:txBody>
          <a:bodyPr/>
          <a:lstStyle/>
          <a:p>
            <a:pPr>
              <a:defRPr/>
            </a:pPr>
            <a:r>
              <a:rPr lang="zh-CN" altLang="en-US"/>
              <a:t>神经网络在中国</a:t>
            </a:r>
            <a:r>
              <a:rPr lang="en-US" altLang="zh-CN" sz="7200" i="1"/>
              <a:t>ing 	?</a:t>
            </a:r>
            <a:endParaRPr lang="zh-CN" altLang="en-US" sz="7200" i="1"/>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399A5D2-2ED6-4EF5-B539-0DF2F5406EE1}" type="slidenum">
              <a:rPr lang="en-US" altLang="zh-CN" sz="1400" b="0" smtClean="0"/>
              <a:pPr>
                <a:spcBef>
                  <a:spcPct val="0"/>
                </a:spcBef>
                <a:buClrTx/>
                <a:buSzTx/>
                <a:buFontTx/>
                <a:buNone/>
              </a:pPr>
              <a:t>13</a:t>
            </a:fld>
            <a:endParaRPr lang="en-US" altLang="zh-CN" sz="1400" b="0" smtClean="0"/>
          </a:p>
        </p:txBody>
      </p:sp>
      <p:sp>
        <p:nvSpPr>
          <p:cNvPr id="13315" name="Rectangle 4">
            <a:extLst>
              <a:ext uri="{FF2B5EF4-FFF2-40B4-BE49-F238E27FC236}">
                <a16:creationId xmlns:a16="http://schemas.microsoft.com/office/drawing/2014/main" id="{4B8DA442-EDBB-43A9-96B3-87127F8E7452}"/>
              </a:ext>
            </a:extLst>
          </p:cNvPr>
          <p:cNvSpPr>
            <a:spLocks noGrp="1" noChangeArrowheads="1"/>
          </p:cNvSpPr>
          <p:nvPr>
            <p:ph type="title"/>
          </p:nvPr>
        </p:nvSpPr>
        <p:spPr/>
        <p:txBody>
          <a:bodyPr/>
          <a:lstStyle/>
          <a:p>
            <a:pPr algn="ctr" eaLnBrk="1" hangingPunct="1">
              <a:defRPr/>
            </a:pPr>
            <a:r>
              <a:rPr lang="zh-CN" altLang="en-US" dirty="0"/>
              <a:t>生物神经网络</a:t>
            </a:r>
          </a:p>
        </p:txBody>
      </p:sp>
      <p:sp>
        <p:nvSpPr>
          <p:cNvPr id="21508" name="Rectangle 3"/>
          <p:cNvSpPr>
            <a:spLocks noGrp="1" noChangeArrowheads="1"/>
          </p:cNvSpPr>
          <p:nvPr>
            <p:ph idx="1"/>
          </p:nvPr>
        </p:nvSpPr>
        <p:spPr>
          <a:xfrm>
            <a:off x="1347788" y="2016125"/>
            <a:ext cx="6281737" cy="1800225"/>
          </a:xfrm>
        </p:spPr>
        <p:txBody>
          <a:bodyPr/>
          <a:lstStyle/>
          <a:p>
            <a:pPr lvl="1" eaLnBrk="1" hangingPunct="1">
              <a:lnSpc>
                <a:spcPct val="90000"/>
              </a:lnSpc>
            </a:pPr>
            <a:r>
              <a:rPr lang="zh-CN" altLang="en-US" smtClean="0"/>
              <a:t>基本单元</a:t>
            </a:r>
            <a:r>
              <a:rPr lang="en-US" altLang="zh-CN" smtClean="0"/>
              <a:t>=</a:t>
            </a:r>
            <a:r>
              <a:rPr lang="zh-CN" altLang="en-US" smtClean="0"/>
              <a:t>神经元</a:t>
            </a:r>
          </a:p>
          <a:p>
            <a:pPr lvl="1" eaLnBrk="1" hangingPunct="1">
              <a:lnSpc>
                <a:spcPct val="90000"/>
              </a:lnSpc>
            </a:pPr>
            <a:r>
              <a:rPr lang="zh-CN" altLang="en-US" smtClean="0"/>
              <a:t>神经网络＝神经元＋连接</a:t>
            </a:r>
          </a:p>
        </p:txBody>
      </p:sp>
      <p:sp>
        <p:nvSpPr>
          <p:cNvPr id="21509"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8EEAB2D6-B549-43BB-AD12-00B7F75C8809}" type="slidenum">
              <a:rPr lang="en-US" altLang="zh-CN" sz="1400" b="0"/>
              <a:pPr algn="r" eaLnBrk="1" hangingPunct="1">
                <a:spcBef>
                  <a:spcPct val="0"/>
                </a:spcBef>
                <a:buClrTx/>
                <a:buSzTx/>
                <a:buFontTx/>
                <a:buNone/>
              </a:pPr>
              <a:t>13</a:t>
            </a:fld>
            <a:endParaRPr lang="en-US" altLang="zh-CN" sz="1400" b="0"/>
          </a:p>
        </p:txBody>
      </p:sp>
      <p:pic>
        <p:nvPicPr>
          <p:cNvPr id="21510" name="Picture 3" descr="http://www.nia.nih.gov/NR/rdonlyres/4E12F6CF-2436-47DB-8CC5-607E82B2B8E4/2372/neurons_b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1663"/>
            <a:ext cx="4214813"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3" descr="http://www.deancare.com/dhs/images/neur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0" y="3789363"/>
            <a:ext cx="2514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098C24F-6D8F-4816-8EF3-EA781E0D140C}" type="slidenum">
              <a:rPr lang="en-US" altLang="zh-CN" sz="1400" b="0" smtClean="0"/>
              <a:pPr>
                <a:spcBef>
                  <a:spcPct val="0"/>
                </a:spcBef>
                <a:buClrTx/>
                <a:buSzTx/>
                <a:buFontTx/>
                <a:buNone/>
              </a:pPr>
              <a:t>14</a:t>
            </a:fld>
            <a:endParaRPr lang="en-US" altLang="zh-CN" sz="1400" b="0" smtClean="0"/>
          </a:p>
        </p:txBody>
      </p:sp>
      <p:sp>
        <p:nvSpPr>
          <p:cNvPr id="22531" name="Rectangle 12"/>
          <p:cNvSpPr>
            <a:spLocks noGrp="1" noChangeArrowheads="1"/>
          </p:cNvSpPr>
          <p:nvPr>
            <p:ph type="ftr" sz="quarter" idx="4294967295"/>
          </p:nvPr>
        </p:nvSpPr>
        <p:spPr bwMode="auto">
          <a:xfrm>
            <a:off x="3657600" y="6243638"/>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0"/>
              <a:t>total 88 pages</a:t>
            </a:r>
          </a:p>
        </p:txBody>
      </p:sp>
      <p:sp>
        <p:nvSpPr>
          <p:cNvPr id="22532"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70070020-6131-4351-B3F7-58DB90C40A53}" type="slidenum">
              <a:rPr lang="en-US" altLang="zh-CN" sz="1400" b="0"/>
              <a:pPr algn="r" eaLnBrk="1" hangingPunct="1">
                <a:spcBef>
                  <a:spcPct val="0"/>
                </a:spcBef>
                <a:buClrTx/>
                <a:buSzTx/>
                <a:buFontTx/>
                <a:buNone/>
              </a:pPr>
              <a:t>14</a:t>
            </a:fld>
            <a:endParaRPr lang="en-US" altLang="zh-CN" sz="1400" b="0"/>
          </a:p>
        </p:txBody>
      </p:sp>
      <p:pic>
        <p:nvPicPr>
          <p:cNvPr id="22533" name="Picture 2" descr="Neuro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844675"/>
            <a:ext cx="4176712"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3"/>
          <p:cNvSpPr txBox="1">
            <a:spLocks noChangeArrowheads="1"/>
          </p:cNvSpPr>
          <p:nvPr/>
        </p:nvSpPr>
        <p:spPr bwMode="auto">
          <a:xfrm>
            <a:off x="5795963" y="1916113"/>
            <a:ext cx="2919412"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Arial" panose="020B0604020202020204" pitchFamily="34" charset="0"/>
              <a:buChar char="•"/>
            </a:pPr>
            <a:r>
              <a:rPr lang="en-GB" altLang="zh-CN" sz="2400">
                <a:latin typeface="Times New Roman" panose="02020603050405020304" pitchFamily="18" charset="0"/>
              </a:rPr>
              <a:t> Soma: </a:t>
            </a:r>
            <a:r>
              <a:rPr lang="zh-CN" altLang="en-US" sz="1400">
                <a:solidFill>
                  <a:schemeClr val="folHlink"/>
                </a:solidFill>
                <a:latin typeface="Times New Roman" panose="02020603050405020304" pitchFamily="18" charset="0"/>
              </a:rPr>
              <a:t> </a:t>
            </a:r>
            <a:r>
              <a:rPr lang="zh-CN" altLang="en-GB" sz="1400">
                <a:solidFill>
                  <a:schemeClr val="folHlink"/>
                </a:solidFill>
                <a:latin typeface="Times New Roman" panose="02020603050405020304" pitchFamily="18" charset="0"/>
              </a:rPr>
              <a:t>胞体</a:t>
            </a:r>
            <a:endParaRPr lang="en-GB" altLang="zh-CN" sz="1400">
              <a:solidFill>
                <a:schemeClr val="folHlink"/>
              </a:solidFill>
              <a:latin typeface="Times New Roman" panose="02020603050405020304" pitchFamily="18" charset="0"/>
            </a:endParaRPr>
          </a:p>
          <a:p>
            <a:pPr>
              <a:spcBef>
                <a:spcPct val="50000"/>
              </a:spcBef>
              <a:buClrTx/>
              <a:buSzTx/>
              <a:buFontTx/>
              <a:buChar char="•"/>
            </a:pPr>
            <a:r>
              <a:rPr lang="en-GB" altLang="zh-CN" sz="2400">
                <a:latin typeface="Times New Roman" panose="02020603050405020304" pitchFamily="18" charset="0"/>
              </a:rPr>
              <a:t> dendrite: </a:t>
            </a:r>
            <a:r>
              <a:rPr lang="zh-CN" altLang="en-GB" sz="1400">
                <a:solidFill>
                  <a:schemeClr val="folHlink"/>
                </a:solidFill>
                <a:latin typeface="Times New Roman" panose="02020603050405020304" pitchFamily="18" charset="0"/>
              </a:rPr>
              <a:t>树突</a:t>
            </a:r>
          </a:p>
          <a:p>
            <a:pPr>
              <a:spcBef>
                <a:spcPct val="50000"/>
              </a:spcBef>
              <a:buClrTx/>
              <a:buSzTx/>
              <a:buFontTx/>
              <a:buChar char="•"/>
            </a:pPr>
            <a:r>
              <a:rPr lang="en-GB" altLang="zh-CN" sz="2400">
                <a:latin typeface="Times New Roman" panose="02020603050405020304" pitchFamily="18" charset="0"/>
              </a:rPr>
              <a:t> axon</a:t>
            </a:r>
            <a:r>
              <a:rPr lang="en-US" altLang="zh-CN" sz="1400">
                <a:solidFill>
                  <a:schemeClr val="folHlink"/>
                </a:solidFill>
                <a:latin typeface="Times New Roman" panose="02020603050405020304" pitchFamily="18" charset="0"/>
              </a:rPr>
              <a:t>: </a:t>
            </a:r>
            <a:r>
              <a:rPr lang="zh-CN" altLang="en-GB" sz="1400">
                <a:solidFill>
                  <a:schemeClr val="folHlink"/>
                </a:solidFill>
                <a:latin typeface="Times New Roman" panose="02020603050405020304" pitchFamily="18" charset="0"/>
              </a:rPr>
              <a:t>轴突</a:t>
            </a:r>
          </a:p>
          <a:p>
            <a:pPr>
              <a:spcBef>
                <a:spcPct val="50000"/>
              </a:spcBef>
              <a:buClrTx/>
              <a:buSzTx/>
              <a:buFontTx/>
              <a:buChar char="•"/>
            </a:pPr>
            <a:r>
              <a:rPr lang="en-GB" altLang="zh-CN" sz="2400">
                <a:latin typeface="Times New Roman" panose="02020603050405020304" pitchFamily="18" charset="0"/>
              </a:rPr>
              <a:t> synapse</a:t>
            </a:r>
            <a:r>
              <a:rPr lang="en-US" altLang="zh-CN" sz="1400">
                <a:solidFill>
                  <a:schemeClr val="folHlink"/>
                </a:solidFill>
                <a:latin typeface="Times New Roman" panose="02020603050405020304" pitchFamily="18" charset="0"/>
              </a:rPr>
              <a:t>: </a:t>
            </a:r>
            <a:r>
              <a:rPr lang="zh-CN" altLang="en-GB" sz="1400">
                <a:solidFill>
                  <a:schemeClr val="folHlink"/>
                </a:solidFill>
                <a:latin typeface="Times New Roman" panose="02020603050405020304" pitchFamily="18" charset="0"/>
              </a:rPr>
              <a:t>突触</a:t>
            </a:r>
          </a:p>
          <a:p>
            <a:pPr>
              <a:spcBef>
                <a:spcPct val="50000"/>
              </a:spcBef>
              <a:buClrTx/>
              <a:buSzTx/>
              <a:buFontTx/>
              <a:buChar char="•"/>
            </a:pPr>
            <a:r>
              <a:rPr lang="en-GB" altLang="zh-CN" sz="2400">
                <a:latin typeface="Times New Roman" panose="02020603050405020304" pitchFamily="18" charset="0"/>
              </a:rPr>
              <a:t> action potentials: </a:t>
            </a:r>
            <a:r>
              <a:rPr lang="zh-CN" altLang="en-GB" sz="1400">
                <a:solidFill>
                  <a:schemeClr val="folHlink"/>
                </a:solidFill>
                <a:latin typeface="Times New Roman" panose="02020603050405020304" pitchFamily="18" charset="0"/>
              </a:rPr>
              <a:t>动作电位</a:t>
            </a:r>
            <a:r>
              <a:rPr lang="en-GB" altLang="zh-CN" sz="1400">
                <a:solidFill>
                  <a:schemeClr val="folHlink"/>
                </a:solidFill>
                <a:latin typeface="Times New Roman" panose="02020603050405020304" pitchFamily="18" charset="0"/>
              </a:rPr>
              <a:t>=</a:t>
            </a:r>
            <a:r>
              <a:rPr lang="zh-CN" altLang="en-GB" sz="1400">
                <a:solidFill>
                  <a:schemeClr val="folHlink"/>
                </a:solidFill>
                <a:latin typeface="Times New Roman" panose="02020603050405020304" pitchFamily="18" charset="0"/>
              </a:rPr>
              <a:t>神经冲动，传导不衰减</a:t>
            </a:r>
          </a:p>
        </p:txBody>
      </p:sp>
      <p:sp>
        <p:nvSpPr>
          <p:cNvPr id="63494" name="Rectangle 5">
            <a:extLst>
              <a:ext uri="{FF2B5EF4-FFF2-40B4-BE49-F238E27FC236}">
                <a16:creationId xmlns:a16="http://schemas.microsoft.com/office/drawing/2014/main" id="{A158D02B-0B99-4643-BC35-F7CC6986D4BF}"/>
              </a:ext>
            </a:extLst>
          </p:cNvPr>
          <p:cNvSpPr>
            <a:spLocks noChangeArrowheads="1"/>
          </p:cNvSpPr>
          <p:nvPr/>
        </p:nvSpPr>
        <p:spPr bwMode="auto">
          <a:xfrm>
            <a:off x="785813" y="0"/>
            <a:ext cx="7793037" cy="1462088"/>
          </a:xfrm>
          <a:prstGeom prst="rect">
            <a:avLst/>
          </a:prstGeom>
          <a:noFill/>
          <a:ln w="9525">
            <a:noFill/>
            <a:miter lim="800000"/>
            <a:headEnd/>
            <a:tailEnd/>
          </a:ln>
        </p:spPr>
        <p:txBody>
          <a:bodyPr anchor="b"/>
          <a:lstStyle/>
          <a:p>
            <a:pPr algn="ctr" eaLnBrk="1" hangingPunct="1">
              <a:defRPr/>
            </a:pPr>
            <a:r>
              <a:rPr lang="zh-CN" altLang="en-US" sz="4400" b="1" dirty="0">
                <a:solidFill>
                  <a:schemeClr val="tx2"/>
                </a:solidFill>
                <a:effectLst>
                  <a:outerShdw blurRad="38100" dist="38100" dir="2700000" algn="tl">
                    <a:srgbClr val="000000">
                      <a:alpha val="43137"/>
                    </a:srgbClr>
                  </a:outerShdw>
                </a:effectLst>
                <a:latin typeface="Tahoma" pitchFamily="34" charset="0"/>
                <a:ea typeface="宋体" pitchFamily="2" charset="-122"/>
              </a:rPr>
              <a:t>神经元</a:t>
            </a:r>
            <a:r>
              <a:rPr lang="en-US" altLang="zh-CN" sz="4400" b="1" dirty="0">
                <a:solidFill>
                  <a:schemeClr val="tx2"/>
                </a:solidFill>
                <a:effectLst>
                  <a:outerShdw blurRad="38100" dist="38100" dir="2700000" algn="tl">
                    <a:srgbClr val="000000">
                      <a:alpha val="43137"/>
                    </a:srgbClr>
                  </a:outerShdw>
                </a:effectLst>
                <a:latin typeface="Tahoma" pitchFamily="34" charset="0"/>
                <a:ea typeface="宋体" pitchFamily="2" charset="-122"/>
              </a:rPr>
              <a:t>(</a:t>
            </a:r>
            <a:r>
              <a:rPr lang="en-GB" altLang="zh-CN" sz="4400" b="1" dirty="0">
                <a:ea typeface="宋体" pitchFamily="2" charset="-122"/>
              </a:rPr>
              <a:t>neuron)</a:t>
            </a:r>
            <a:endParaRPr lang="zh-CN" altLang="en-US" sz="4400" b="1" dirty="0">
              <a:solidFill>
                <a:schemeClr val="tx2"/>
              </a:solidFill>
              <a:effectLst>
                <a:outerShdw blurRad="38100" dist="38100" dir="2700000" algn="tl">
                  <a:srgbClr val="000000">
                    <a:alpha val="43137"/>
                  </a:srgbClr>
                </a:outerShdw>
              </a:effectLst>
              <a:latin typeface="Tahoma" pitchFamily="34" charset="0"/>
              <a:ea typeface="宋体" pitchFamily="2"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7C0D52E-1DCE-4155-B1D1-C6DC2221AFFD}" type="slidenum">
              <a:rPr lang="en-US" altLang="zh-CN" sz="1400" b="0" smtClean="0"/>
              <a:pPr>
                <a:spcBef>
                  <a:spcPct val="0"/>
                </a:spcBef>
                <a:buClrTx/>
                <a:buSzTx/>
                <a:buFontTx/>
                <a:buNone/>
              </a:pPr>
              <a:t>15</a:t>
            </a:fld>
            <a:endParaRPr lang="en-US" altLang="zh-CN" sz="1400" b="0" smtClean="0"/>
          </a:p>
        </p:txBody>
      </p:sp>
      <p:sp>
        <p:nvSpPr>
          <p:cNvPr id="4098" name="Rectangle 2">
            <a:extLst>
              <a:ext uri="{FF2B5EF4-FFF2-40B4-BE49-F238E27FC236}">
                <a16:creationId xmlns:a16="http://schemas.microsoft.com/office/drawing/2014/main" id="{10B53DB2-4332-4F33-A314-547CE3D1D2E6}"/>
              </a:ext>
            </a:extLst>
          </p:cNvPr>
          <p:cNvSpPr>
            <a:spLocks noGrp="1" noChangeArrowheads="1"/>
          </p:cNvSpPr>
          <p:nvPr>
            <p:ph type="title"/>
          </p:nvPr>
        </p:nvSpPr>
        <p:spPr/>
        <p:txBody>
          <a:bodyPr/>
          <a:lstStyle/>
          <a:p>
            <a:pPr eaLnBrk="1" hangingPunct="1">
              <a:defRPr/>
            </a:pPr>
            <a:r>
              <a:rPr lang="zh-CN" altLang="en-US" sz="3600"/>
              <a:t>神经元之间的连接（突触传递）</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50" y="1928813"/>
            <a:ext cx="7483475"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灯片编号占位符 3"/>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0BFF1A55-8095-406A-8BF3-1D8BCEBB6B89}" type="slidenum">
              <a:rPr lang="en-US" altLang="zh-CN" sz="1400" b="0"/>
              <a:pPr algn="r" eaLnBrk="1" hangingPunct="1">
                <a:spcBef>
                  <a:spcPct val="0"/>
                </a:spcBef>
                <a:buClrTx/>
                <a:buSzTx/>
                <a:buFontTx/>
                <a:buNone/>
              </a:pPr>
              <a:t>15</a:t>
            </a:fld>
            <a:endParaRPr lang="en-US" altLang="zh-CN" sz="1400" b="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737E98F-6ECF-455A-9501-AA7B4C0EE68F}" type="slidenum">
              <a:rPr lang="en-US" altLang="zh-CN" sz="1400" b="0" smtClean="0"/>
              <a:pPr>
                <a:spcBef>
                  <a:spcPct val="0"/>
                </a:spcBef>
                <a:buClrTx/>
                <a:buSzTx/>
                <a:buFontTx/>
                <a:buNone/>
              </a:pPr>
              <a:t>16</a:t>
            </a:fld>
            <a:endParaRPr lang="en-US" altLang="zh-CN" sz="1400" b="0" smtClean="0"/>
          </a:p>
        </p:txBody>
      </p:sp>
      <p:sp>
        <p:nvSpPr>
          <p:cNvPr id="26627"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CC811666-E08B-4243-9EA8-3CF832F2B240}" type="slidenum">
              <a:rPr lang="en-US" altLang="zh-CN" sz="1400" b="0"/>
              <a:pPr algn="r" eaLnBrk="1" hangingPunct="1">
                <a:spcBef>
                  <a:spcPct val="0"/>
                </a:spcBef>
                <a:buClrTx/>
                <a:buSzTx/>
                <a:buFontTx/>
                <a:buNone/>
              </a:pPr>
              <a:t>16</a:t>
            </a:fld>
            <a:endParaRPr lang="en-US" altLang="zh-CN" sz="1400" b="0"/>
          </a:p>
        </p:txBody>
      </p:sp>
      <p:sp>
        <p:nvSpPr>
          <p:cNvPr id="56322" name="Rectangle 2">
            <a:extLst>
              <a:ext uri="{FF2B5EF4-FFF2-40B4-BE49-F238E27FC236}">
                <a16:creationId xmlns:a16="http://schemas.microsoft.com/office/drawing/2014/main" id="{01BBC8DE-4DA0-453E-9896-52A4C38F3504}"/>
              </a:ext>
            </a:extLst>
          </p:cNvPr>
          <p:cNvSpPr>
            <a:spLocks noGrp="1" noChangeArrowheads="1"/>
          </p:cNvSpPr>
          <p:nvPr>
            <p:ph type="title" idx="4294967295"/>
          </p:nvPr>
        </p:nvSpPr>
        <p:spPr>
          <a:xfrm>
            <a:off x="839788" y="214313"/>
            <a:ext cx="6589712" cy="1462087"/>
          </a:xfrm>
        </p:spPr>
        <p:txBody>
          <a:bodyPr/>
          <a:lstStyle/>
          <a:p>
            <a:pPr algn="ctr" eaLnBrk="1" hangingPunct="1">
              <a:defRPr/>
            </a:pPr>
            <a:r>
              <a:rPr lang="zh-CN" altLang="en-US"/>
              <a:t>突触</a:t>
            </a:r>
            <a:r>
              <a:rPr lang="en-US" altLang="zh-CN"/>
              <a:t>(synapse)</a:t>
            </a:r>
            <a:endParaRPr lang="zh-CN" altLang="en-US" i="1"/>
          </a:p>
        </p:txBody>
      </p:sp>
      <p:pic>
        <p:nvPicPr>
          <p:cNvPr id="26629" name="Picture 4" descr="照片 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038" y="2428875"/>
            <a:ext cx="4391025"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3" descr="http://www.snell-communications.net/images/synaps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3" y="3071813"/>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 Box 5"/>
          <p:cNvSpPr txBox="1">
            <a:spLocks noChangeArrowheads="1"/>
          </p:cNvSpPr>
          <p:nvPr/>
        </p:nvSpPr>
        <p:spPr bwMode="auto">
          <a:xfrm>
            <a:off x="1071563" y="1957388"/>
            <a:ext cx="6499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GB" sz="2000"/>
              <a:t>轴突与其他神经元的连接点，进行电</a:t>
            </a:r>
            <a:r>
              <a:rPr lang="en-GB" altLang="zh-CN" sz="2000"/>
              <a:t>-</a:t>
            </a:r>
            <a:r>
              <a:rPr lang="zh-CN" altLang="en-GB" sz="2000"/>
              <a:t>化学</a:t>
            </a:r>
            <a:r>
              <a:rPr lang="en-GB" altLang="zh-CN" sz="2000"/>
              <a:t>-</a:t>
            </a:r>
            <a:r>
              <a:rPr lang="zh-CN" altLang="en-GB" sz="2000"/>
              <a:t>电信号转换。</a:t>
            </a:r>
            <a:endParaRPr lang="zh-CN" altLang="en-US" sz="20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58909E3-C72D-4009-A0F0-4330CFB5564C}" type="slidenum">
              <a:rPr lang="en-US" altLang="zh-CN" sz="1400" b="0" smtClean="0"/>
              <a:pPr>
                <a:spcBef>
                  <a:spcPct val="0"/>
                </a:spcBef>
                <a:buClrTx/>
                <a:buSzTx/>
                <a:buFontTx/>
                <a:buNone/>
              </a:pPr>
              <a:t>17</a:t>
            </a:fld>
            <a:endParaRPr lang="en-US" altLang="zh-CN" sz="1400" b="0" smtClean="0"/>
          </a:p>
        </p:txBody>
      </p:sp>
      <p:sp>
        <p:nvSpPr>
          <p:cNvPr id="28675"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92C64FAA-A35D-4C28-9361-F430B2B316B6}" type="slidenum">
              <a:rPr lang="en-US" altLang="zh-CN" sz="1400" b="0"/>
              <a:pPr algn="r" eaLnBrk="1" hangingPunct="1">
                <a:spcBef>
                  <a:spcPct val="0"/>
                </a:spcBef>
                <a:buClrTx/>
                <a:buSzTx/>
                <a:buFontTx/>
                <a:buNone/>
              </a:pPr>
              <a:t>17</a:t>
            </a:fld>
            <a:endParaRPr lang="en-US" altLang="zh-CN" sz="1400" b="0"/>
          </a:p>
        </p:txBody>
      </p:sp>
      <p:sp>
        <p:nvSpPr>
          <p:cNvPr id="59394" name="Rectangle 3">
            <a:extLst>
              <a:ext uri="{FF2B5EF4-FFF2-40B4-BE49-F238E27FC236}">
                <a16:creationId xmlns:a16="http://schemas.microsoft.com/office/drawing/2014/main" id="{9AD13D01-D362-46CC-B58A-815DBB37DD9B}"/>
              </a:ext>
            </a:extLst>
          </p:cNvPr>
          <p:cNvSpPr>
            <a:spLocks noGrp="1" noChangeArrowheads="1"/>
          </p:cNvSpPr>
          <p:nvPr>
            <p:ph type="body" idx="4294967295"/>
          </p:nvPr>
        </p:nvSpPr>
        <p:spPr>
          <a:xfrm>
            <a:off x="1000125" y="2363788"/>
            <a:ext cx="7358063" cy="3463925"/>
          </a:xfrm>
        </p:spPr>
        <p:txBody>
          <a:bodyPr/>
          <a:lstStyle/>
          <a:p>
            <a:pPr marL="457200" indent="-457200" eaLnBrk="1" hangingPunct="1">
              <a:defRPr/>
            </a:pPr>
            <a:r>
              <a:rPr lang="zh-CN" altLang="en-US" sz="2800" dirty="0"/>
              <a:t>生物神经网络的功能：记忆、学习、感知、识别等；</a:t>
            </a:r>
          </a:p>
          <a:p>
            <a:pPr marL="457200" indent="-457200" eaLnBrk="1" hangingPunct="1">
              <a:defRPr/>
            </a:pPr>
            <a:endParaRPr lang="zh-CN" altLang="en-US" sz="2800" dirty="0"/>
          </a:p>
          <a:p>
            <a:pPr marL="457200" indent="-457200" eaLnBrk="1" hangingPunct="1">
              <a:defRPr/>
            </a:pPr>
            <a:r>
              <a:rPr lang="zh-CN" altLang="en-US" sz="2800" dirty="0"/>
              <a:t>信息全部存储在神经元之间的连接上。</a:t>
            </a:r>
          </a:p>
          <a:p>
            <a:pPr marL="457200" indent="-457200" eaLnBrk="1" hangingPunct="1">
              <a:defRPr/>
            </a:pPr>
            <a:endParaRPr lang="zh-CN" altLang="en-US" sz="2800" dirty="0"/>
          </a:p>
          <a:p>
            <a:pPr marL="457200" indent="-457200" eaLnBrk="1" hangingPunct="1">
              <a:defRPr/>
            </a:pPr>
            <a:r>
              <a:rPr lang="zh-CN" altLang="en-US" sz="2800" dirty="0"/>
              <a:t>研究重点：</a:t>
            </a:r>
            <a:r>
              <a:rPr lang="zh-CN" altLang="en-US" sz="2800" i="1" dirty="0">
                <a:solidFill>
                  <a:schemeClr val="folHlink"/>
                </a:solidFill>
                <a:effectLst>
                  <a:outerShdw blurRad="38100" dist="38100" dir="2700000" algn="tl">
                    <a:srgbClr val="C0C0C0"/>
                  </a:outerShdw>
                </a:effectLst>
              </a:rPr>
              <a:t>神经元之间如何连接</a:t>
            </a:r>
          </a:p>
        </p:txBody>
      </p:sp>
      <p:sp>
        <p:nvSpPr>
          <p:cNvPr id="59395" name="Rectangle 4">
            <a:extLst>
              <a:ext uri="{FF2B5EF4-FFF2-40B4-BE49-F238E27FC236}">
                <a16:creationId xmlns:a16="http://schemas.microsoft.com/office/drawing/2014/main" id="{EE91331B-8BB0-42E2-8DA8-078B42C96DBF}"/>
              </a:ext>
            </a:extLst>
          </p:cNvPr>
          <p:cNvSpPr>
            <a:spLocks noGrp="1" noChangeArrowheads="1"/>
          </p:cNvSpPr>
          <p:nvPr>
            <p:ph type="title" idx="4294967295"/>
          </p:nvPr>
        </p:nvSpPr>
        <p:spPr/>
        <p:txBody>
          <a:bodyPr/>
          <a:lstStyle/>
          <a:p>
            <a:pPr algn="ctr" eaLnBrk="1" hangingPunct="1">
              <a:defRPr/>
            </a:pPr>
            <a:r>
              <a:rPr lang="zh-CN" altLang="en-US" dirty="0"/>
              <a:t>神经网络研究</a:t>
            </a:r>
          </a:p>
        </p:txBody>
      </p:sp>
    </p:spTree>
  </p:cSld>
  <p:clrMapOvr>
    <a:masterClrMapping/>
  </p:clrMapOvr>
  <p:transition>
    <p:wedg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FBAC97A-C89C-4764-9D51-76E69256584D}" type="slidenum">
              <a:rPr lang="en-US" altLang="zh-CN" sz="1400" b="0" smtClean="0"/>
              <a:pPr>
                <a:spcBef>
                  <a:spcPct val="0"/>
                </a:spcBef>
                <a:buClrTx/>
                <a:buSzTx/>
                <a:buFontTx/>
                <a:buNone/>
              </a:pPr>
              <a:t>18</a:t>
            </a:fld>
            <a:endParaRPr lang="en-US" altLang="zh-CN" sz="1400" b="0" smtClean="0"/>
          </a:p>
        </p:txBody>
      </p:sp>
      <p:sp>
        <p:nvSpPr>
          <p:cNvPr id="29699"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440E1D29-63BD-4B40-B151-4A8FEF5CE6AD}" type="slidenum">
              <a:rPr lang="en-US" altLang="zh-CN" sz="1400" b="0"/>
              <a:pPr algn="r" eaLnBrk="1" hangingPunct="1">
                <a:spcBef>
                  <a:spcPct val="0"/>
                </a:spcBef>
                <a:buClrTx/>
                <a:buSzTx/>
                <a:buFontTx/>
                <a:buNone/>
              </a:pPr>
              <a:t>18</a:t>
            </a:fld>
            <a:endParaRPr lang="en-US" altLang="zh-CN" sz="1400" b="0"/>
          </a:p>
        </p:txBody>
      </p:sp>
      <p:sp>
        <p:nvSpPr>
          <p:cNvPr id="3077" name="Rectangle 3">
            <a:extLst>
              <a:ext uri="{FF2B5EF4-FFF2-40B4-BE49-F238E27FC236}">
                <a16:creationId xmlns:a16="http://schemas.microsoft.com/office/drawing/2014/main" id="{1BFBDDDF-491A-4A2A-ABAE-8C60296BDCCA}"/>
              </a:ext>
            </a:extLst>
          </p:cNvPr>
          <p:cNvSpPr>
            <a:spLocks noGrp="1" noChangeArrowheads="1"/>
          </p:cNvSpPr>
          <p:nvPr>
            <p:ph type="body" idx="4294967295"/>
          </p:nvPr>
        </p:nvSpPr>
        <p:spPr>
          <a:xfrm>
            <a:off x="900113" y="1989138"/>
            <a:ext cx="6985000" cy="1727200"/>
          </a:xfrm>
        </p:spPr>
        <p:txBody>
          <a:bodyPr/>
          <a:lstStyle/>
          <a:p>
            <a:pPr marL="457200" indent="-457200" eaLnBrk="1" hangingPunct="1">
              <a:buFont typeface="Wingdings" panose="05000000000000000000" pitchFamily="2" charset="2"/>
              <a:buNone/>
              <a:defRPr/>
            </a:pPr>
            <a:endParaRPr lang="en-US" altLang="zh-CN" b="0" dirty="0">
              <a:effectLst>
                <a:outerShdw blurRad="38100" dist="38100" dir="2700000" algn="tl">
                  <a:srgbClr val="C0C0C0"/>
                </a:outerShdw>
              </a:effectLst>
            </a:endParaRPr>
          </a:p>
          <a:p>
            <a:pPr marL="457200" indent="-457200" eaLnBrk="1" hangingPunct="1">
              <a:buFont typeface="Wingdings" panose="05000000000000000000" pitchFamily="2" charset="2"/>
              <a:buNone/>
              <a:defRPr/>
            </a:pP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神经元之间的连接是怎样产生的？</a:t>
            </a:r>
            <a:endParaRPr lang="zh-CN" altLang="en-US" sz="9600" dirty="0">
              <a:effectLst>
                <a:outerShdw blurRad="38100" dist="38100" dir="2700000" algn="tl">
                  <a:srgbClr val="C0C0C0"/>
                </a:outerShdw>
              </a:effectLst>
            </a:endParaRPr>
          </a:p>
        </p:txBody>
      </p:sp>
      <p:sp>
        <p:nvSpPr>
          <p:cNvPr id="61443" name="Rectangle 4">
            <a:extLst>
              <a:ext uri="{FF2B5EF4-FFF2-40B4-BE49-F238E27FC236}">
                <a16:creationId xmlns:a16="http://schemas.microsoft.com/office/drawing/2014/main" id="{C4D13502-BAA9-461C-B91F-B1AA910DF10F}"/>
              </a:ext>
            </a:extLst>
          </p:cNvPr>
          <p:cNvSpPr>
            <a:spLocks noGrp="1" noChangeArrowheads="1"/>
          </p:cNvSpPr>
          <p:nvPr>
            <p:ph type="title" idx="4294967295"/>
          </p:nvPr>
        </p:nvSpPr>
        <p:spPr/>
        <p:txBody>
          <a:bodyPr/>
          <a:lstStyle/>
          <a:p>
            <a:pPr algn="ctr" eaLnBrk="1" hangingPunct="1">
              <a:defRPr/>
            </a:pPr>
            <a:r>
              <a:rPr lang="zh-CN" altLang="en-US"/>
              <a:t>神经网络中的连接</a:t>
            </a:r>
          </a:p>
        </p:txBody>
      </p:sp>
      <p:graphicFrame>
        <p:nvGraphicFramePr>
          <p:cNvPr id="29702" name="Object 5"/>
          <p:cNvGraphicFramePr>
            <a:graphicFrameLocks noChangeAspect="1"/>
          </p:cNvGraphicFramePr>
          <p:nvPr/>
        </p:nvGraphicFramePr>
        <p:xfrm>
          <a:off x="5519738" y="3333750"/>
          <a:ext cx="1160462" cy="3048000"/>
        </p:xfrm>
        <a:graphic>
          <a:graphicData uri="http://schemas.openxmlformats.org/presentationml/2006/ole">
            <mc:AlternateContent xmlns:mc="http://schemas.openxmlformats.org/markup-compatibility/2006">
              <mc:Choice xmlns:v="urn:schemas-microsoft-com:vml" Requires="v">
                <p:oleObj spid="_x0000_s29711" name="Clip" r:id="rId3" imgW="1622066" imgH="3934305" progId="MS_ClipArt_Gallery.2">
                  <p:embed/>
                </p:oleObj>
              </mc:Choice>
              <mc:Fallback>
                <p:oleObj name="Clip" r:id="rId3" imgW="1622066" imgH="3934305"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738" y="3333750"/>
                        <a:ext cx="1160462"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edg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F92B4A2-2469-459E-95D6-7034FE87CC5D}" type="slidenum">
              <a:rPr lang="en-US" altLang="zh-CN" sz="1400" b="0" smtClean="0"/>
              <a:pPr>
                <a:spcBef>
                  <a:spcPct val="0"/>
                </a:spcBef>
                <a:buClrTx/>
                <a:buSzTx/>
                <a:buFontTx/>
                <a:buNone/>
              </a:pPr>
              <a:t>19</a:t>
            </a:fld>
            <a:endParaRPr lang="en-US" altLang="zh-CN" sz="1400" b="0" smtClean="0"/>
          </a:p>
        </p:txBody>
      </p:sp>
      <p:sp>
        <p:nvSpPr>
          <p:cNvPr id="30723"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F23CF612-03FB-45BA-9542-00C2AD568DCD}" type="slidenum">
              <a:rPr lang="en-US" altLang="zh-CN" sz="1400" b="0"/>
              <a:pPr algn="r" eaLnBrk="1" hangingPunct="1">
                <a:spcBef>
                  <a:spcPct val="0"/>
                </a:spcBef>
                <a:buClrTx/>
                <a:buSzTx/>
                <a:buFontTx/>
                <a:buNone/>
              </a:pPr>
              <a:t>19</a:t>
            </a:fld>
            <a:endParaRPr lang="en-US" altLang="zh-CN" sz="1400" b="0"/>
          </a:p>
        </p:txBody>
      </p:sp>
      <p:sp>
        <p:nvSpPr>
          <p:cNvPr id="30724" name="Rectangle 3"/>
          <p:cNvSpPr>
            <a:spLocks noGrp="1" noChangeArrowheads="1"/>
          </p:cNvSpPr>
          <p:nvPr>
            <p:ph type="body" sz="half" idx="4294967295"/>
          </p:nvPr>
        </p:nvSpPr>
        <p:spPr>
          <a:xfrm>
            <a:off x="1182688" y="2017713"/>
            <a:ext cx="2597150" cy="692150"/>
          </a:xfrm>
          <a:noFill/>
          <a:ln>
            <a:solidFill>
              <a:schemeClr val="bg1"/>
            </a:solidFill>
            <a:miter lim="800000"/>
            <a:headEnd/>
            <a:tailEnd/>
          </a:ln>
        </p:spPr>
        <p:txBody>
          <a:bodyPr/>
          <a:lstStyle/>
          <a:p>
            <a:pPr marL="457200" indent="-457200" eaLnBrk="1" hangingPunct="1"/>
            <a:r>
              <a:rPr lang="zh-CN" altLang="en-US" sz="2800" smtClean="0"/>
              <a:t>建立连接</a:t>
            </a:r>
            <a:endParaRPr lang="zh-CN" altLang="en-US" sz="8800" smtClean="0"/>
          </a:p>
        </p:txBody>
      </p:sp>
      <p:pic>
        <p:nvPicPr>
          <p:cNvPr id="11268" name="Link.mpeg">
            <a:hlinkClick r:id="" action="ppaction://media"/>
          </p:cNvPr>
          <p:cNvPicPr>
            <a:picLocks noGrp="1" noRot="1" noChangeAspect="1" noChangeArrowheads="1"/>
          </p:cNvPicPr>
          <p:nvPr>
            <p:ph sz="quarter" idx="4294967295"/>
            <a:videoFile r:link="rId1"/>
          </p:nvPr>
        </p:nvPicPr>
        <p:blipFill>
          <a:blip r:embed="rId4">
            <a:extLst>
              <a:ext uri="{28A0092B-C50C-407E-A947-70E740481C1C}">
                <a14:useLocalDpi xmlns:a14="http://schemas.microsoft.com/office/drawing/2010/main" val="0"/>
              </a:ext>
            </a:extLst>
          </a:blip>
          <a:srcRect/>
          <a:stretch>
            <a:fillRect/>
          </a:stretch>
        </p:blipFill>
        <p:spPr>
          <a:xfrm>
            <a:off x="6403975" y="3009900"/>
            <a:ext cx="0" cy="0"/>
          </a:xfrm>
        </p:spPr>
      </p:pic>
      <p:sp>
        <p:nvSpPr>
          <p:cNvPr id="62469" name="Rectangle 6">
            <a:extLst>
              <a:ext uri="{FF2B5EF4-FFF2-40B4-BE49-F238E27FC236}">
                <a16:creationId xmlns:a16="http://schemas.microsoft.com/office/drawing/2014/main" id="{A6853448-A49F-4BBC-B79A-DB98C635C771}"/>
              </a:ext>
            </a:extLst>
          </p:cNvPr>
          <p:cNvSpPr>
            <a:spLocks noGrp="1" noChangeArrowheads="1"/>
          </p:cNvSpPr>
          <p:nvPr>
            <p:ph type="title" idx="4294967295"/>
          </p:nvPr>
        </p:nvSpPr>
        <p:spPr/>
        <p:txBody>
          <a:bodyPr/>
          <a:lstStyle/>
          <a:p>
            <a:pPr algn="ctr" eaLnBrk="1" hangingPunct="1">
              <a:defRPr/>
            </a:pPr>
            <a:r>
              <a:rPr lang="zh-CN" altLang="en-US"/>
              <a:t>神经网络中的连接</a:t>
            </a:r>
          </a:p>
        </p:txBody>
      </p:sp>
      <p:pic>
        <p:nvPicPr>
          <p:cNvPr id="72717" name="OUTPUT_Link.mpeg">
            <a:hlinkClick r:id="" action="ppaction://media"/>
          </p:cNvPr>
          <p:cNvPicPr>
            <a:picLocks noRot="1" noChangeAspect="1" noChangeArrowheads="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3059113" y="2736850"/>
            <a:ext cx="4897437"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11268"/>
                </p:tgtEl>
              </p:cMediaNode>
            </p:video>
            <p:seq concurrent="1" nextAc="seek">
              <p:cTn id="3" restart="whenNotActive" fill="hold" evtFilter="cancelBubble" nodeType="interactiveSeq">
                <p:stCondLst>
                  <p:cond evt="onClick" delay="0">
                    <p:tgtEl>
                      <p:spTgt spid="72717"/>
                    </p:tgtEl>
                  </p:cond>
                </p:stCondLst>
                <p:endSync evt="end" delay="0">
                  <p:rtn val="all"/>
                </p:endSync>
                <p:childTnLst>
                  <p:par>
                    <p:cTn id="4" fill="hold" nodeType="clickPar">
                      <p:stCondLst>
                        <p:cond delay="0"/>
                      </p:stCondLst>
                      <p:childTnLst>
                        <p:par>
                          <p:cTn id="5" fill="hold" nodeType="withGroup">
                            <p:stCondLst>
                              <p:cond delay="0"/>
                            </p:stCondLst>
                            <p:childTnLst>
                              <p:par>
                                <p:cTn id="6" presetID="2" presetClass="mediacall" presetSubtype="0" fill="hold" nodeType="clickEffect">
                                  <p:stCondLst>
                                    <p:cond delay="0"/>
                                  </p:stCondLst>
                                  <p:childTnLst>
                                    <p:cmd type="call" cmd="togglePause">
                                      <p:cBhvr>
                                        <p:cTn id="7" dur="1" fill="hold"/>
                                        <p:tgtEl>
                                          <p:spTgt spid="72717"/>
                                        </p:tgtEl>
                                      </p:cBhvr>
                                    </p:cmd>
                                  </p:childTnLst>
                                </p:cTn>
                              </p:par>
                            </p:childTnLst>
                          </p:cTn>
                        </p:par>
                      </p:childTnLst>
                    </p:cTn>
                  </p:par>
                </p:childTnLst>
              </p:cTn>
              <p:nextCondLst>
                <p:cond evt="onClick" delay="0">
                  <p:tgtEl>
                    <p:spTgt spid="72717"/>
                  </p:tgtEl>
                </p:cond>
              </p:nextCondLst>
            </p:seq>
            <p:video>
              <p:cMediaNode>
                <p:cTn id="8" fill="hold" display="0">
                  <p:stCondLst>
                    <p:cond delay="indefinite"/>
                  </p:stCondLst>
                  <p:endCondLst>
                    <p:cond evt="onNext" delay="0">
                      <p:tgtEl>
                        <p:sldTgt/>
                      </p:tgtEl>
                    </p:cond>
                    <p:cond evt="onPrev" delay="0">
                      <p:tgtEl>
                        <p:sldTgt/>
                      </p:tgtEl>
                    </p:cond>
                  </p:endCondLst>
                </p:cTn>
                <p:tgtEl>
                  <p:spTgt spid="7271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FB54A75E-32EC-444D-82F3-61B7AA2775F6}"/>
              </a:ext>
            </a:extLst>
          </p:cNvPr>
          <p:cNvSpPr/>
          <p:nvPr/>
        </p:nvSpPr>
        <p:spPr>
          <a:xfrm>
            <a:off x="4763" y="0"/>
            <a:ext cx="114300" cy="120650"/>
          </a:xfrm>
          <a:custGeom>
            <a:avLst/>
            <a:gdLst>
              <a:gd name="connsiteX0" fmla="*/ 0 w 114312"/>
              <a:gd name="connsiteY0" fmla="*/ 0 h 120269"/>
              <a:gd name="connsiteX1" fmla="*/ 114312 w 114312"/>
              <a:gd name="connsiteY1" fmla="*/ 0 h 120269"/>
              <a:gd name="connsiteX2" fmla="*/ 114312 w 114312"/>
              <a:gd name="connsiteY2" fmla="*/ 120269 h 120269"/>
              <a:gd name="connsiteX3" fmla="*/ 0 w 114312"/>
              <a:gd name="connsiteY3" fmla="*/ 120269 h 120269"/>
              <a:gd name="connsiteX4" fmla="*/ 0 w 114312"/>
              <a:gd name="connsiteY4" fmla="*/ 0 h 1202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4312" h="120269">
                <a:moveTo>
                  <a:pt x="0" y="0"/>
                </a:moveTo>
                <a:lnTo>
                  <a:pt x="114312" y="0"/>
                </a:lnTo>
                <a:lnTo>
                  <a:pt x="114312" y="120269"/>
                </a:lnTo>
                <a:lnTo>
                  <a:pt x="0" y="12026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7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344B71D-F723-4A03-B2CF-1F7C7E6175FC}"/>
              </a:ext>
            </a:extLst>
          </p:cNvPr>
          <p:cNvSpPr txBox="1"/>
          <p:nvPr/>
        </p:nvSpPr>
        <p:spPr>
          <a:xfrm>
            <a:off x="8516938" y="6477000"/>
            <a:ext cx="77787" cy="200025"/>
          </a:xfrm>
          <a:prstGeom prst="rect">
            <a:avLst/>
          </a:prstGeom>
          <a:noFill/>
        </p:spPr>
        <p:txBody>
          <a:bodyPr wrap="none" lIns="0" tIns="0" rIns="0">
            <a:spAutoFit/>
          </a:bodyPr>
          <a:lstStyle/>
          <a:p>
            <a:pPr eaLnBrk="1" hangingPunct="1">
              <a:lnSpc>
                <a:spcPts val="1202"/>
              </a:lnSpc>
              <a:defRPr/>
            </a:pPr>
            <a:r>
              <a:rPr lang="en-US" altLang="zh-CN" sz="1202" dirty="0">
                <a:solidFill>
                  <a:srgbClr val="898989"/>
                </a:solidFill>
                <a:latin typeface="Calibri" pitchFamily="18" charset="0"/>
                <a:cs typeface="Calibri" pitchFamily="18" charset="0"/>
              </a:rPr>
              <a:t>2</a:t>
            </a:r>
          </a:p>
        </p:txBody>
      </p:sp>
      <p:sp>
        <p:nvSpPr>
          <p:cNvPr id="9" name="TextBox 1">
            <a:extLst>
              <a:ext uri="{FF2B5EF4-FFF2-40B4-BE49-F238E27FC236}">
                <a16:creationId xmlns:a16="http://schemas.microsoft.com/office/drawing/2014/main" id="{6ED0F4A7-FDE9-4174-9028-F92A4AEFF68B}"/>
              </a:ext>
            </a:extLst>
          </p:cNvPr>
          <p:cNvSpPr txBox="1"/>
          <p:nvPr/>
        </p:nvSpPr>
        <p:spPr>
          <a:xfrm>
            <a:off x="538163" y="330200"/>
            <a:ext cx="1081087" cy="560388"/>
          </a:xfrm>
          <a:prstGeom prst="rect">
            <a:avLst/>
          </a:prstGeom>
          <a:noFill/>
        </p:spPr>
        <p:txBody>
          <a:bodyPr wrap="none" lIns="0" tIns="0" rIns="0">
            <a:spAutoFit/>
          </a:bodyPr>
          <a:lstStyle/>
          <a:p>
            <a:pPr eaLnBrk="1" hangingPunct="1">
              <a:lnSpc>
                <a:spcPts val="4008"/>
              </a:lnSpc>
              <a:defRPr/>
            </a:pPr>
            <a:r>
              <a:rPr lang="en-US" altLang="zh-CN" sz="4010" b="1" dirty="0">
                <a:solidFill>
                  <a:srgbClr val="000000"/>
                </a:solidFill>
                <a:latin typeface="Calibri" pitchFamily="18" charset="0"/>
                <a:cs typeface="Calibri" pitchFamily="18" charset="0"/>
              </a:rPr>
              <a:t>Texts</a:t>
            </a:r>
          </a:p>
        </p:txBody>
      </p:sp>
      <p:sp>
        <p:nvSpPr>
          <p:cNvPr id="10" name="TextBox 1">
            <a:extLst>
              <a:ext uri="{FF2B5EF4-FFF2-40B4-BE49-F238E27FC236}">
                <a16:creationId xmlns:a16="http://schemas.microsoft.com/office/drawing/2014/main" id="{5F09EE34-05EB-4F0E-8E96-EAFBE2688635}"/>
              </a:ext>
            </a:extLst>
          </p:cNvPr>
          <p:cNvSpPr txBox="1"/>
          <p:nvPr/>
        </p:nvSpPr>
        <p:spPr>
          <a:xfrm>
            <a:off x="503238" y="1419225"/>
            <a:ext cx="7896225" cy="5226050"/>
          </a:xfrm>
          <a:prstGeom prst="rect">
            <a:avLst/>
          </a:prstGeom>
          <a:noFill/>
        </p:spPr>
        <p:txBody>
          <a:bodyPr lIns="0" tIns="0" rIns="0">
            <a:spAutoFit/>
          </a:bodyPr>
          <a:lstStyle/>
          <a:p>
            <a:pPr eaLnBrk="1" hangingPunct="1">
              <a:defRPr/>
            </a:pPr>
            <a:r>
              <a:rPr lang="en-US" altLang="zh-CN" sz="2805" dirty="0"/>
              <a:t>[1] Ian </a:t>
            </a:r>
            <a:r>
              <a:rPr lang="en-US" altLang="zh-CN" sz="2805" dirty="0" err="1"/>
              <a:t>Goodfellow</a:t>
            </a:r>
            <a:r>
              <a:rPr lang="en-US" altLang="zh-CN" sz="2805" dirty="0"/>
              <a:t> and </a:t>
            </a:r>
            <a:r>
              <a:rPr lang="en-US" altLang="zh-CN" sz="2805" dirty="0" err="1"/>
              <a:t>Yoshua</a:t>
            </a:r>
            <a:r>
              <a:rPr lang="en-US" altLang="zh-CN" sz="2805" dirty="0"/>
              <a:t> </a:t>
            </a:r>
            <a:r>
              <a:rPr lang="en-US" altLang="zh-CN" sz="2805" dirty="0" err="1"/>
              <a:t>Bengio</a:t>
            </a:r>
            <a:r>
              <a:rPr lang="en-US" altLang="zh-CN" sz="2805" dirty="0"/>
              <a:t> and Aaron </a:t>
            </a:r>
            <a:r>
              <a:rPr lang="en-US" altLang="zh-CN" sz="2805" dirty="0" err="1"/>
              <a:t>Courville</a:t>
            </a:r>
            <a:r>
              <a:rPr lang="en-US" altLang="zh-CN" sz="2805" b="1" dirty="0"/>
              <a:t>, Deep Learning</a:t>
            </a:r>
            <a:r>
              <a:rPr lang="en-US" altLang="zh-CN" sz="2805" dirty="0"/>
              <a:t>, MIT Press, </a:t>
            </a:r>
            <a:r>
              <a:rPr lang="en-US" altLang="zh-CN" sz="2805" dirty="0">
                <a:hlinkClick r:id="rId3"/>
              </a:rPr>
              <a:t>http://www.deeplearningbook.org</a:t>
            </a:r>
            <a:r>
              <a:rPr lang="en-US" altLang="zh-CN" sz="2805" dirty="0"/>
              <a:t>, 2016</a:t>
            </a:r>
            <a:r>
              <a:rPr lang="zh-CN" altLang="zh-CN" sz="2805" dirty="0"/>
              <a:t>年</a:t>
            </a:r>
            <a:endParaRPr lang="en-US" altLang="zh-CN" sz="2805" dirty="0"/>
          </a:p>
          <a:p>
            <a:pPr eaLnBrk="1" hangingPunct="1">
              <a:defRPr/>
            </a:pPr>
            <a:endParaRPr lang="zh-CN" altLang="zh-CN" sz="2805" dirty="0"/>
          </a:p>
          <a:p>
            <a:pPr eaLnBrk="1" hangingPunct="1">
              <a:defRPr/>
            </a:pPr>
            <a:r>
              <a:rPr lang="en-US" altLang="zh-CN" sz="2805" dirty="0"/>
              <a:t>[2] </a:t>
            </a:r>
            <a:r>
              <a:rPr lang="en-US" altLang="zh-CN" sz="2805" dirty="0">
                <a:hlinkClick r:id="rId4"/>
              </a:rPr>
              <a:t>Michael Nielsen</a:t>
            </a:r>
            <a:r>
              <a:rPr lang="en-US" altLang="zh-CN" sz="2805" dirty="0"/>
              <a:t>. </a:t>
            </a:r>
            <a:r>
              <a:rPr lang="en-US" altLang="zh-CN" sz="2805" b="1" dirty="0"/>
              <a:t>Neural Networks and Deep Learning</a:t>
            </a:r>
            <a:r>
              <a:rPr lang="en-US" altLang="zh-CN" sz="2805" dirty="0"/>
              <a:t>. a free online book</a:t>
            </a:r>
            <a:r>
              <a:rPr lang="zh-CN" altLang="zh-CN" sz="2805" dirty="0"/>
              <a:t>，</a:t>
            </a:r>
            <a:r>
              <a:rPr lang="en-US" altLang="zh-CN" sz="2805" dirty="0">
                <a:hlinkClick r:id="rId5"/>
              </a:rPr>
              <a:t>http://neuralnetworksanddeeplearning.com/，2017</a:t>
            </a:r>
            <a:r>
              <a:rPr lang="zh-CN" altLang="zh-CN" sz="2805" dirty="0"/>
              <a:t>年</a:t>
            </a:r>
            <a:endParaRPr lang="en-US" altLang="zh-CN" sz="2805" dirty="0"/>
          </a:p>
          <a:p>
            <a:pPr eaLnBrk="1" hangingPunct="1">
              <a:defRPr/>
            </a:pPr>
            <a:r>
              <a:rPr lang="en-US" altLang="zh-CN" sz="2805" dirty="0"/>
              <a:t>[3] Martin </a:t>
            </a:r>
            <a:r>
              <a:rPr lang="en-US" altLang="zh-CN" sz="2805" dirty="0" err="1"/>
              <a:t>T.Hagan</a:t>
            </a:r>
            <a:r>
              <a:rPr lang="zh-CN" altLang="zh-CN" sz="2805" dirty="0"/>
              <a:t>，</a:t>
            </a:r>
            <a:r>
              <a:rPr lang="en-US" altLang="zh-CN" sz="2805" dirty="0"/>
              <a:t>Howard </a:t>
            </a:r>
            <a:r>
              <a:rPr lang="en-US" altLang="zh-CN" sz="2805" dirty="0" err="1"/>
              <a:t>B.Demuth</a:t>
            </a:r>
            <a:r>
              <a:rPr lang="en-US" altLang="zh-CN" sz="2805" dirty="0"/>
              <a:t> </a:t>
            </a:r>
            <a:r>
              <a:rPr lang="zh-CN" altLang="zh-CN" sz="2805" dirty="0"/>
              <a:t>，</a:t>
            </a:r>
            <a:r>
              <a:rPr lang="en-US" altLang="zh-CN" sz="2805" dirty="0"/>
              <a:t>Mark </a:t>
            </a:r>
            <a:r>
              <a:rPr lang="en-US" altLang="zh-CN" sz="2805" dirty="0" err="1"/>
              <a:t>H.Beale</a:t>
            </a:r>
            <a:r>
              <a:rPr lang="en-US" altLang="zh-CN" sz="2805" dirty="0"/>
              <a:t>. </a:t>
            </a:r>
            <a:r>
              <a:rPr lang="en-US" altLang="zh-CN" sz="2805" b="1" dirty="0"/>
              <a:t>Neural Network Design</a:t>
            </a:r>
            <a:r>
              <a:rPr lang="en-US" altLang="zh-CN" sz="2805" dirty="0"/>
              <a:t>. </a:t>
            </a:r>
            <a:r>
              <a:rPr lang="zh-CN" altLang="zh-CN" sz="2805" dirty="0"/>
              <a:t>机械工业出版社，</a:t>
            </a:r>
            <a:r>
              <a:rPr lang="en-US" altLang="zh-CN" sz="2805" dirty="0"/>
              <a:t>2002</a:t>
            </a:r>
            <a:r>
              <a:rPr lang="zh-CN" altLang="zh-CN" sz="2805" dirty="0"/>
              <a:t>年</a:t>
            </a:r>
          </a:p>
          <a:p>
            <a:pPr eaLnBrk="1" hangingPunct="1">
              <a:defRPr/>
            </a:pPr>
            <a:r>
              <a:rPr lang="en-US" altLang="zh-CN" sz="2805" dirty="0"/>
              <a:t>[4] </a:t>
            </a:r>
            <a:r>
              <a:rPr lang="zh-CN" altLang="zh-CN" sz="2805" dirty="0"/>
              <a:t>吴岸城</a:t>
            </a:r>
            <a:r>
              <a:rPr lang="en-US" altLang="zh-CN" sz="2805" b="1" dirty="0"/>
              <a:t>. </a:t>
            </a:r>
            <a:r>
              <a:rPr lang="en-US" altLang="zh-CN" sz="2805" b="1" dirty="0" err="1">
                <a:hlinkClick r:id="rId6"/>
              </a:rPr>
              <a:t>神经网络</a:t>
            </a:r>
            <a:r>
              <a:rPr lang="zh-CN" altLang="zh-CN" sz="2805" b="1" dirty="0"/>
              <a:t>与</a:t>
            </a:r>
            <a:r>
              <a:rPr lang="en-US" altLang="zh-CN" sz="2805" b="1" dirty="0" err="1">
                <a:hlinkClick r:id="rId7"/>
              </a:rPr>
              <a:t>深度学习</a:t>
            </a:r>
            <a:r>
              <a:rPr lang="en-US" altLang="zh-CN" sz="2805" dirty="0"/>
              <a:t>. </a:t>
            </a:r>
            <a:r>
              <a:rPr lang="en-US" altLang="zh-CN" sz="2805" dirty="0" err="1">
                <a:hlinkClick r:id="rId8"/>
              </a:rPr>
              <a:t>电子工业出版社</a:t>
            </a:r>
            <a:r>
              <a:rPr lang="zh-CN" altLang="zh-CN" sz="2805" dirty="0"/>
              <a:t>，</a:t>
            </a:r>
            <a:r>
              <a:rPr lang="en-US" altLang="zh-CN" sz="2805" dirty="0"/>
              <a:t>2016</a:t>
            </a:r>
            <a:r>
              <a:rPr lang="zh-CN" altLang="zh-CN" sz="2805" dirty="0"/>
              <a:t>年</a:t>
            </a:r>
            <a:endParaRPr lang="en-US" altLang="zh-CN" sz="2807" b="1" i="1" dirty="0">
              <a:solidFill>
                <a:srgbClr val="0000FF"/>
              </a:solidFill>
              <a:latin typeface="Calibri" pitchFamily="18" charset="0"/>
              <a:cs typeface="Calibri"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F02CD9-0E71-4597-A4DB-1399F695BE50}" type="slidenum">
              <a:rPr lang="en-US" altLang="zh-CN" sz="1400" b="0" smtClean="0"/>
              <a:pPr>
                <a:spcBef>
                  <a:spcPct val="0"/>
                </a:spcBef>
                <a:buClrTx/>
                <a:buSzTx/>
                <a:buFontTx/>
                <a:buNone/>
              </a:pPr>
              <a:t>20</a:t>
            </a:fld>
            <a:endParaRPr lang="en-US" altLang="zh-CN" sz="1400" b="0" smtClean="0"/>
          </a:p>
        </p:txBody>
      </p:sp>
      <p:sp>
        <p:nvSpPr>
          <p:cNvPr id="31747"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FF6C288B-D8AB-426F-95D7-A6F696941C56}" type="slidenum">
              <a:rPr lang="en-US" altLang="zh-CN" sz="1400" b="0"/>
              <a:pPr algn="r" eaLnBrk="1" hangingPunct="1">
                <a:spcBef>
                  <a:spcPct val="0"/>
                </a:spcBef>
                <a:buClrTx/>
                <a:buSzTx/>
                <a:buFontTx/>
                <a:buNone/>
              </a:pPr>
              <a:t>20</a:t>
            </a:fld>
            <a:endParaRPr lang="en-US" altLang="zh-CN" sz="1400" b="0"/>
          </a:p>
        </p:txBody>
      </p:sp>
      <p:sp>
        <p:nvSpPr>
          <p:cNvPr id="31748" name="Rectangle 3"/>
          <p:cNvSpPr>
            <a:spLocks noGrp="1" noChangeArrowheads="1"/>
          </p:cNvSpPr>
          <p:nvPr>
            <p:ph type="body" idx="4294967295"/>
          </p:nvPr>
        </p:nvSpPr>
        <p:spPr>
          <a:xfrm>
            <a:off x="1374775" y="2363788"/>
            <a:ext cx="6726238" cy="3463925"/>
          </a:xfrm>
          <a:noFill/>
        </p:spPr>
        <p:txBody>
          <a:bodyPr/>
          <a:lstStyle/>
          <a:p>
            <a:pPr marL="609600" indent="-609600" eaLnBrk="1" hangingPunct="1"/>
            <a:r>
              <a:rPr lang="zh-CN" altLang="en-US" smtClean="0"/>
              <a:t>生物神经网络中神经元的连接会减少吗</a:t>
            </a:r>
            <a:r>
              <a:rPr lang="en-US" altLang="zh-CN" smtClean="0"/>
              <a:t>?</a:t>
            </a:r>
          </a:p>
          <a:p>
            <a:pPr marL="990600" lvl="1" indent="-533400" eaLnBrk="1" hangingPunct="1"/>
            <a:r>
              <a:rPr lang="zh-CN" altLang="en-US" smtClean="0"/>
              <a:t>外因</a:t>
            </a:r>
          </a:p>
          <a:p>
            <a:pPr marL="990600" lvl="1" indent="-533400" eaLnBrk="1" hangingPunct="1"/>
            <a:r>
              <a:rPr lang="zh-CN" altLang="en-US" smtClean="0"/>
              <a:t>大脑自然删除</a:t>
            </a:r>
            <a:endParaRPr lang="zh-CN" altLang="en-US" sz="8800" smtClean="0"/>
          </a:p>
        </p:txBody>
      </p:sp>
      <p:sp>
        <p:nvSpPr>
          <p:cNvPr id="63491" name="Rectangle 4">
            <a:extLst>
              <a:ext uri="{FF2B5EF4-FFF2-40B4-BE49-F238E27FC236}">
                <a16:creationId xmlns:a16="http://schemas.microsoft.com/office/drawing/2014/main" id="{9D8BEAFC-BCA7-468F-8A72-05BD12DA999F}"/>
              </a:ext>
            </a:extLst>
          </p:cNvPr>
          <p:cNvSpPr>
            <a:spLocks noGrp="1" noChangeArrowheads="1"/>
          </p:cNvSpPr>
          <p:nvPr>
            <p:ph type="title" idx="4294967295"/>
          </p:nvPr>
        </p:nvSpPr>
        <p:spPr/>
        <p:txBody>
          <a:bodyPr/>
          <a:lstStyle/>
          <a:p>
            <a:pPr algn="ctr" eaLnBrk="1" hangingPunct="1">
              <a:defRPr/>
            </a:pPr>
            <a:r>
              <a:rPr lang="zh-CN" altLang="en-US"/>
              <a:t>神经网络中的连接</a:t>
            </a:r>
          </a:p>
        </p:txBody>
      </p:sp>
    </p:spTree>
  </p:cSld>
  <p:clrMapOvr>
    <a:masterClrMapping/>
  </p:clrMapOvr>
  <p:transition>
    <p:wedg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BAEE75-6B11-4DF6-A999-F7A2FDEE73F6}" type="slidenum">
              <a:rPr lang="en-US" altLang="zh-CN" sz="1400" b="0" smtClean="0"/>
              <a:pPr>
                <a:spcBef>
                  <a:spcPct val="0"/>
                </a:spcBef>
                <a:buClrTx/>
                <a:buSzTx/>
                <a:buFontTx/>
                <a:buNone/>
              </a:pPr>
              <a:t>21</a:t>
            </a:fld>
            <a:endParaRPr lang="en-US" altLang="zh-CN" sz="1400" b="0" smtClean="0"/>
          </a:p>
        </p:txBody>
      </p:sp>
      <p:sp>
        <p:nvSpPr>
          <p:cNvPr id="32771"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AEF09A7C-7BBF-4F7A-B1F7-F661B4D01F84}" type="slidenum">
              <a:rPr lang="en-US" altLang="zh-CN" sz="1400" b="0"/>
              <a:pPr algn="r" eaLnBrk="1" hangingPunct="1">
                <a:spcBef>
                  <a:spcPct val="0"/>
                </a:spcBef>
                <a:buClrTx/>
                <a:buSzTx/>
                <a:buFontTx/>
                <a:buNone/>
              </a:pPr>
              <a:t>21</a:t>
            </a:fld>
            <a:endParaRPr lang="en-US" altLang="zh-CN" sz="1400" b="0"/>
          </a:p>
        </p:txBody>
      </p:sp>
      <p:pic>
        <p:nvPicPr>
          <p:cNvPr id="13315" name="OUTPUT_prune.mpeg">
            <a:hlinkClick r:id="" action="ppaction://media"/>
          </p:cNvPr>
          <p:cNvPicPr>
            <a:picLocks noGrp="1" noRot="1" noChangeAspect="1" noChangeArrowheads="1"/>
          </p:cNvPicPr>
          <p:nvPr>
            <p:ph sz="half" idx="4294967295"/>
            <a:videoFile r:link="rId1"/>
          </p:nvPr>
        </p:nvPicPr>
        <p:blipFill>
          <a:blip r:embed="rId4">
            <a:extLst>
              <a:ext uri="{28A0092B-C50C-407E-A947-70E740481C1C}">
                <a14:useLocalDpi xmlns:a14="http://schemas.microsoft.com/office/drawing/2010/main" val="0"/>
              </a:ext>
            </a:extLst>
          </a:blip>
          <a:srcRect/>
          <a:stretch>
            <a:fillRect/>
          </a:stretch>
        </p:blipFill>
        <p:spPr>
          <a:xfrm>
            <a:off x="2495550" y="4489450"/>
            <a:ext cx="0" cy="0"/>
          </a:xfrm>
        </p:spPr>
      </p:pic>
      <p:sp>
        <p:nvSpPr>
          <p:cNvPr id="32773" name="Text Box 5"/>
          <p:cNvSpPr txBox="1">
            <a:spLocks noChangeArrowheads="1"/>
          </p:cNvSpPr>
          <p:nvPr/>
        </p:nvSpPr>
        <p:spPr bwMode="auto">
          <a:xfrm>
            <a:off x="685800" y="2128838"/>
            <a:ext cx="3505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Char char="•"/>
            </a:pPr>
            <a:r>
              <a:rPr lang="zh-CN" altLang="en-US">
                <a:latin typeface="Times New Roman" panose="02020603050405020304" pitchFamily="18" charset="0"/>
              </a:rPr>
              <a:t>删除连接！！！</a:t>
            </a:r>
          </a:p>
        </p:txBody>
      </p:sp>
      <p:sp>
        <p:nvSpPr>
          <p:cNvPr id="32774" name="Oval 6"/>
          <p:cNvSpPr>
            <a:spLocks noChangeArrowheads="1"/>
          </p:cNvSpPr>
          <p:nvPr/>
        </p:nvSpPr>
        <p:spPr bwMode="auto">
          <a:xfrm rot="1102061">
            <a:off x="1524000" y="3429000"/>
            <a:ext cx="457200" cy="838200"/>
          </a:xfrm>
          <a:prstGeom prst="ellipse">
            <a:avLst/>
          </a:prstGeom>
          <a:solidFill>
            <a:srgbClr val="FFFFFF"/>
          </a:solidFill>
          <a:ln w="9525"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2775" name="Line 7"/>
          <p:cNvSpPr>
            <a:spLocks noChangeShapeType="1"/>
          </p:cNvSpPr>
          <p:nvPr/>
        </p:nvSpPr>
        <p:spPr bwMode="auto">
          <a:xfrm>
            <a:off x="1676400" y="4953000"/>
            <a:ext cx="228600" cy="15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6" name="Oval 8"/>
          <p:cNvSpPr>
            <a:spLocks noChangeArrowheads="1"/>
          </p:cNvSpPr>
          <p:nvPr/>
        </p:nvSpPr>
        <p:spPr bwMode="auto">
          <a:xfrm>
            <a:off x="1676400" y="3581400"/>
            <a:ext cx="76200" cy="76200"/>
          </a:xfrm>
          <a:prstGeom prst="ellipse">
            <a:avLst/>
          </a:prstGeom>
          <a:solidFill>
            <a:srgbClr val="FFFFFF"/>
          </a:solidFill>
          <a:ln w="9525"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2777" name="Oval 9"/>
          <p:cNvSpPr>
            <a:spLocks noChangeArrowheads="1"/>
          </p:cNvSpPr>
          <p:nvPr/>
        </p:nvSpPr>
        <p:spPr bwMode="auto">
          <a:xfrm>
            <a:off x="1828800" y="3657600"/>
            <a:ext cx="76200" cy="76200"/>
          </a:xfrm>
          <a:prstGeom prst="ellipse">
            <a:avLst/>
          </a:prstGeom>
          <a:solidFill>
            <a:srgbClr val="FFFFFF"/>
          </a:solidFill>
          <a:ln w="9525"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2778" name="Oval 10"/>
          <p:cNvSpPr>
            <a:spLocks noChangeArrowheads="1"/>
          </p:cNvSpPr>
          <p:nvPr/>
        </p:nvSpPr>
        <p:spPr bwMode="auto">
          <a:xfrm rot="1201705">
            <a:off x="1611313" y="3744913"/>
            <a:ext cx="152400" cy="369887"/>
          </a:xfrm>
          <a:prstGeom prst="ellipse">
            <a:avLst/>
          </a:prstGeom>
          <a:solidFill>
            <a:srgbClr val="FFFFFF"/>
          </a:solidFill>
          <a:ln w="9525"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2779" name="Line 11"/>
          <p:cNvSpPr>
            <a:spLocks noChangeShapeType="1"/>
          </p:cNvSpPr>
          <p:nvPr/>
        </p:nvSpPr>
        <p:spPr bwMode="auto">
          <a:xfrm>
            <a:off x="1524000" y="4343400"/>
            <a:ext cx="304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Line 12"/>
          <p:cNvSpPr>
            <a:spLocks noChangeShapeType="1"/>
          </p:cNvSpPr>
          <p:nvPr/>
        </p:nvSpPr>
        <p:spPr bwMode="auto">
          <a:xfrm flipH="1">
            <a:off x="1371600" y="4343400"/>
            <a:ext cx="15240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13"/>
          <p:cNvSpPr>
            <a:spLocks noChangeShapeType="1"/>
          </p:cNvSpPr>
          <p:nvPr/>
        </p:nvSpPr>
        <p:spPr bwMode="auto">
          <a:xfrm flipH="1">
            <a:off x="1600200" y="4343400"/>
            <a:ext cx="2286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2" name="Oval 14"/>
          <p:cNvSpPr>
            <a:spLocks noChangeArrowheads="1"/>
          </p:cNvSpPr>
          <p:nvPr/>
        </p:nvSpPr>
        <p:spPr bwMode="auto">
          <a:xfrm>
            <a:off x="1143000" y="3810000"/>
            <a:ext cx="152400" cy="152400"/>
          </a:xfrm>
          <a:prstGeom prst="ellipse">
            <a:avLst/>
          </a:prstGeom>
          <a:solidFill>
            <a:srgbClr val="FFFFFF"/>
          </a:solidFill>
          <a:ln w="9525"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2783" name="Freeform 15"/>
          <p:cNvSpPr>
            <a:spLocks/>
          </p:cNvSpPr>
          <p:nvPr/>
        </p:nvSpPr>
        <p:spPr bwMode="auto">
          <a:xfrm>
            <a:off x="1524000" y="4267200"/>
            <a:ext cx="241300" cy="838200"/>
          </a:xfrm>
          <a:custGeom>
            <a:avLst/>
            <a:gdLst>
              <a:gd name="T0" fmla="*/ 2147483646 w 152"/>
              <a:gd name="T1" fmla="*/ 0 h 528"/>
              <a:gd name="T2" fmla="*/ 2147483646 w 152"/>
              <a:gd name="T3" fmla="*/ 2147483646 h 528"/>
              <a:gd name="T4" fmla="*/ 2147483646 w 152"/>
              <a:gd name="T5" fmla="*/ 2147483646 h 528"/>
              <a:gd name="T6" fmla="*/ 2147483646 w 152"/>
              <a:gd name="T7" fmla="*/ 2147483646 h 528"/>
              <a:gd name="T8" fmla="*/ 0 w 152"/>
              <a:gd name="T9" fmla="*/ 2147483646 h 528"/>
              <a:gd name="T10" fmla="*/ 0 60000 65536"/>
              <a:gd name="T11" fmla="*/ 0 60000 65536"/>
              <a:gd name="T12" fmla="*/ 0 60000 65536"/>
              <a:gd name="T13" fmla="*/ 0 60000 65536"/>
              <a:gd name="T14" fmla="*/ 0 60000 65536"/>
              <a:gd name="T15" fmla="*/ 0 w 152"/>
              <a:gd name="T16" fmla="*/ 0 h 528"/>
              <a:gd name="T17" fmla="*/ 152 w 152"/>
              <a:gd name="T18" fmla="*/ 528 h 528"/>
            </a:gdLst>
            <a:ahLst/>
            <a:cxnLst>
              <a:cxn ang="T10">
                <a:pos x="T0" y="T1"/>
              </a:cxn>
              <a:cxn ang="T11">
                <a:pos x="T2" y="T3"/>
              </a:cxn>
              <a:cxn ang="T12">
                <a:pos x="T4" y="T5"/>
              </a:cxn>
              <a:cxn ang="T13">
                <a:pos x="T6" y="T7"/>
              </a:cxn>
              <a:cxn ang="T14">
                <a:pos x="T8" y="T9"/>
              </a:cxn>
            </a:cxnLst>
            <a:rect l="T15" t="T16" r="T17" b="T18"/>
            <a:pathLst>
              <a:path w="152" h="528">
                <a:moveTo>
                  <a:pt x="96" y="0"/>
                </a:moveTo>
                <a:cubicBezTo>
                  <a:pt x="92" y="112"/>
                  <a:pt x="88" y="224"/>
                  <a:pt x="96" y="288"/>
                </a:cubicBezTo>
                <a:cubicBezTo>
                  <a:pt x="104" y="352"/>
                  <a:pt x="152" y="352"/>
                  <a:pt x="144" y="384"/>
                </a:cubicBezTo>
                <a:cubicBezTo>
                  <a:pt x="136" y="416"/>
                  <a:pt x="72" y="456"/>
                  <a:pt x="48" y="480"/>
                </a:cubicBezTo>
                <a:cubicBezTo>
                  <a:pt x="24" y="504"/>
                  <a:pt x="12" y="516"/>
                  <a:pt x="0" y="52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84" name="AutoShape 16"/>
          <p:cNvSpPr>
            <a:spLocks noChangeArrowheads="1"/>
          </p:cNvSpPr>
          <p:nvPr/>
        </p:nvSpPr>
        <p:spPr bwMode="auto">
          <a:xfrm>
            <a:off x="2484438" y="3048000"/>
            <a:ext cx="944562" cy="741363"/>
          </a:xfrm>
          <a:prstGeom prst="cloudCallout">
            <a:avLst>
              <a:gd name="adj1" fmla="val -91847"/>
              <a:gd name="adj2" fmla="val 24731"/>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4400" b="0">
                <a:latin typeface="Times New Roman" panose="02020603050405020304" pitchFamily="18" charset="0"/>
              </a:rPr>
              <a:t>？</a:t>
            </a:r>
          </a:p>
        </p:txBody>
      </p:sp>
      <p:sp>
        <p:nvSpPr>
          <p:cNvPr id="32785" name="Oval 17"/>
          <p:cNvSpPr>
            <a:spLocks noChangeArrowheads="1"/>
          </p:cNvSpPr>
          <p:nvPr/>
        </p:nvSpPr>
        <p:spPr bwMode="auto">
          <a:xfrm>
            <a:off x="1295400" y="4648200"/>
            <a:ext cx="76200" cy="76200"/>
          </a:xfrm>
          <a:prstGeom prst="ellipse">
            <a:avLst/>
          </a:prstGeom>
          <a:solidFill>
            <a:srgbClr val="FFFFFF"/>
          </a:solidFill>
          <a:ln w="9525"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2786" name="Oval 18"/>
          <p:cNvSpPr>
            <a:spLocks noChangeArrowheads="1"/>
          </p:cNvSpPr>
          <p:nvPr/>
        </p:nvSpPr>
        <p:spPr bwMode="auto">
          <a:xfrm>
            <a:off x="1524000" y="4724400"/>
            <a:ext cx="76200" cy="76200"/>
          </a:xfrm>
          <a:prstGeom prst="ellipse">
            <a:avLst/>
          </a:prstGeom>
          <a:solidFill>
            <a:srgbClr val="FFFFFF"/>
          </a:solidFill>
          <a:ln w="9525"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64530" name="Rectangle 19">
            <a:extLst>
              <a:ext uri="{FF2B5EF4-FFF2-40B4-BE49-F238E27FC236}">
                <a16:creationId xmlns:a16="http://schemas.microsoft.com/office/drawing/2014/main" id="{D1A1633F-64E1-4FCD-81BE-8AF2477B08C3}"/>
              </a:ext>
            </a:extLst>
          </p:cNvPr>
          <p:cNvSpPr>
            <a:spLocks noGrp="1" noChangeArrowheads="1"/>
          </p:cNvSpPr>
          <p:nvPr>
            <p:ph type="title" idx="4294967295"/>
          </p:nvPr>
        </p:nvSpPr>
        <p:spPr/>
        <p:txBody>
          <a:bodyPr/>
          <a:lstStyle/>
          <a:p>
            <a:pPr algn="ctr" eaLnBrk="1" hangingPunct="1">
              <a:defRPr/>
            </a:pPr>
            <a:r>
              <a:rPr lang="zh-CN" altLang="en-US"/>
              <a:t>神经网络中的连接</a:t>
            </a:r>
          </a:p>
        </p:txBody>
      </p:sp>
      <p:pic>
        <p:nvPicPr>
          <p:cNvPr id="74774" name="OUTPUT_OUTPUT_prune.mpeg">
            <a:hlinkClick r:id="" action="ppaction://media"/>
          </p:cNvPr>
          <p:cNvPicPr>
            <a:picLocks noRot="1" noChangeAspect="1" noChangeArrowheads="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3779838" y="2987675"/>
            <a:ext cx="4464050"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6168" fill="hold"/>
                                        <p:tgtEl>
                                          <p:spTgt spid="133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3315"/>
                </p:tgtEl>
              </p:cMediaNode>
            </p:video>
            <p:seq concurrent="1" nextAc="seek">
              <p:cTn id="8" restart="whenNotActive" fill="hold" evtFilter="cancelBubble" nodeType="interactiveSeq">
                <p:stCondLst>
                  <p:cond evt="onClick" delay="0">
                    <p:tgtEl>
                      <p:spTgt spid="1331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315"/>
                                        </p:tgtEl>
                                      </p:cBhvr>
                                    </p:cmd>
                                  </p:childTnLst>
                                </p:cTn>
                              </p:par>
                            </p:childTnLst>
                          </p:cTn>
                        </p:par>
                      </p:childTnLst>
                    </p:cTn>
                  </p:par>
                </p:childTnLst>
              </p:cTn>
              <p:nextCondLst>
                <p:cond evt="onClick" delay="0">
                  <p:tgtEl>
                    <p:spTgt spid="13315"/>
                  </p:tgtEl>
                </p:cond>
              </p:nextCondLst>
            </p:seq>
            <p:seq concurrent="1" nextAc="seek">
              <p:cTn id="13" restart="whenNotActive" fill="hold" evtFilter="cancelBubble" nodeType="interactiveSeq">
                <p:stCondLst>
                  <p:cond evt="onClick" delay="0">
                    <p:tgtEl>
                      <p:spTgt spid="74774"/>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2" presetClass="mediacall" presetSubtype="0" fill="hold" nodeType="clickEffect">
                                  <p:stCondLst>
                                    <p:cond delay="0"/>
                                  </p:stCondLst>
                                  <p:childTnLst>
                                    <p:cmd type="call" cmd="togglePause">
                                      <p:cBhvr>
                                        <p:cTn id="17" dur="1" fill="hold"/>
                                        <p:tgtEl>
                                          <p:spTgt spid="74774"/>
                                        </p:tgtEl>
                                      </p:cBhvr>
                                    </p:cmd>
                                  </p:childTnLst>
                                </p:cTn>
                              </p:par>
                            </p:childTnLst>
                          </p:cTn>
                        </p:par>
                      </p:childTnLst>
                    </p:cTn>
                  </p:par>
                </p:childTnLst>
              </p:cTn>
              <p:nextCondLst>
                <p:cond evt="onClick" delay="0">
                  <p:tgtEl>
                    <p:spTgt spid="74774"/>
                  </p:tgtEl>
                </p:cond>
              </p:nextCondLst>
            </p:seq>
            <p:video>
              <p:cMediaNode>
                <p:cTn id="18" fill="hold" display="0">
                  <p:stCondLst>
                    <p:cond delay="indefinite"/>
                  </p:stCondLst>
                  <p:endCondLst>
                    <p:cond evt="onNext" delay="0">
                      <p:tgtEl>
                        <p:sldTgt/>
                      </p:tgtEl>
                    </p:cond>
                    <p:cond evt="onPrev" delay="0">
                      <p:tgtEl>
                        <p:sldTgt/>
                      </p:tgtEl>
                    </p:cond>
                  </p:endCondLst>
                </p:cTn>
                <p:tgtEl>
                  <p:spTgt spid="7477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3F9DDAE-8F67-4F3F-AD64-DC8AB68531BF}" type="slidenum">
              <a:rPr lang="en-US" altLang="zh-CN" sz="1400" b="0" smtClean="0"/>
              <a:pPr>
                <a:spcBef>
                  <a:spcPct val="0"/>
                </a:spcBef>
                <a:buClrTx/>
                <a:buSzTx/>
                <a:buFontTx/>
                <a:buNone/>
              </a:pPr>
              <a:t>22</a:t>
            </a:fld>
            <a:endParaRPr lang="en-US" altLang="zh-CN" sz="1400" b="0" smtClean="0"/>
          </a:p>
        </p:txBody>
      </p:sp>
      <p:sp>
        <p:nvSpPr>
          <p:cNvPr id="33795"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528C0281-17EF-4738-BA3B-F182C32EF996}" type="slidenum">
              <a:rPr lang="en-US" altLang="zh-CN" sz="1400" b="0"/>
              <a:pPr algn="r" eaLnBrk="1" hangingPunct="1">
                <a:spcBef>
                  <a:spcPct val="0"/>
                </a:spcBef>
                <a:buClrTx/>
                <a:buSzTx/>
                <a:buFontTx/>
                <a:buNone/>
              </a:pPr>
              <a:t>22</a:t>
            </a:fld>
            <a:endParaRPr lang="en-US" altLang="zh-CN" sz="1400" b="0"/>
          </a:p>
        </p:txBody>
      </p:sp>
      <p:sp>
        <p:nvSpPr>
          <p:cNvPr id="33796" name="Rectangle 3"/>
          <p:cNvSpPr>
            <a:spLocks noChangeArrowheads="1"/>
          </p:cNvSpPr>
          <p:nvPr/>
        </p:nvSpPr>
        <p:spPr bwMode="auto">
          <a:xfrm>
            <a:off x="487363" y="1951038"/>
            <a:ext cx="5451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pPr>
            <a:endParaRPr lang="zh-CN" altLang="en-US" sz="2400">
              <a:latin typeface="Times New Roman" panose="02020603050405020304" pitchFamily="18" charset="0"/>
            </a:endParaRPr>
          </a:p>
          <a:p>
            <a:pPr>
              <a:spcBef>
                <a:spcPct val="0"/>
              </a:spcBef>
              <a:buClrTx/>
              <a:buSzTx/>
            </a:pPr>
            <a:r>
              <a:rPr lang="zh-CN" altLang="en-US" sz="2400">
                <a:latin typeface="Times New Roman" panose="02020603050405020304" pitchFamily="18" charset="0"/>
              </a:rPr>
              <a:t>大脑有</a:t>
            </a:r>
            <a:r>
              <a:rPr lang="zh-CN" altLang="en-US" sz="2400">
                <a:latin typeface="Symbol" panose="05050102010706020507" pitchFamily="18" charset="2"/>
              </a:rPr>
              <a:t>约</a:t>
            </a:r>
            <a:r>
              <a:rPr lang="en-US" altLang="zh-CN" sz="2400">
                <a:latin typeface="Times New Roman" panose="02020603050405020304" pitchFamily="18" charset="0"/>
              </a:rPr>
              <a:t>10</a:t>
            </a:r>
            <a:r>
              <a:rPr lang="en-US" altLang="zh-CN" sz="2400" baseline="30000">
                <a:latin typeface="Times New Roman" panose="02020603050405020304" pitchFamily="18" charset="0"/>
              </a:rPr>
              <a:t>11</a:t>
            </a:r>
            <a:r>
              <a:rPr lang="en-US" altLang="zh-CN" sz="2400">
                <a:latin typeface="Times New Roman" panose="02020603050405020304" pitchFamily="18" charset="0"/>
              </a:rPr>
              <a:t>  </a:t>
            </a:r>
            <a:r>
              <a:rPr lang="zh-CN" altLang="en-US" sz="2400">
                <a:latin typeface="Times New Roman" panose="02020603050405020304" pitchFamily="18" charset="0"/>
              </a:rPr>
              <a:t>（</a:t>
            </a:r>
            <a:r>
              <a:rPr lang="en-US" altLang="zh-CN" sz="2400">
                <a:latin typeface="Times New Roman" panose="02020603050405020304" pitchFamily="18" charset="0"/>
              </a:rPr>
              <a:t>1000</a:t>
            </a:r>
            <a:r>
              <a:rPr lang="zh-CN" altLang="en-US" sz="2400">
                <a:latin typeface="Times New Roman" panose="02020603050405020304" pitchFamily="18" charset="0"/>
              </a:rPr>
              <a:t>亿）个神经元；</a:t>
            </a:r>
          </a:p>
          <a:p>
            <a:pPr>
              <a:spcBef>
                <a:spcPct val="0"/>
              </a:spcBef>
              <a:buClrTx/>
              <a:buSzTx/>
            </a:pPr>
            <a:r>
              <a:rPr lang="zh-CN" altLang="en-US" sz="2400">
                <a:latin typeface="Times New Roman" panose="02020603050405020304" pitchFamily="18" charset="0"/>
              </a:rPr>
              <a:t>每个神经元具有</a:t>
            </a:r>
            <a:r>
              <a:rPr lang="zh-CN" altLang="en-US" sz="2400">
                <a:latin typeface="Symbol" panose="05050102010706020507" pitchFamily="18" charset="2"/>
              </a:rPr>
              <a:t>约</a:t>
            </a:r>
            <a:r>
              <a:rPr lang="en-US" altLang="zh-CN" sz="2400">
                <a:latin typeface="Times New Roman" panose="02020603050405020304" pitchFamily="18" charset="0"/>
              </a:rPr>
              <a:t>10</a:t>
            </a:r>
            <a:r>
              <a:rPr lang="en-US" altLang="zh-CN" sz="2400" baseline="30000">
                <a:latin typeface="Times New Roman" panose="02020603050405020304" pitchFamily="18" charset="0"/>
              </a:rPr>
              <a:t>4</a:t>
            </a:r>
            <a:r>
              <a:rPr lang="en-US" altLang="zh-CN" sz="2400">
                <a:latin typeface="Times New Roman" panose="02020603050405020304" pitchFamily="18" charset="0"/>
              </a:rPr>
              <a:t> </a:t>
            </a:r>
            <a:r>
              <a:rPr lang="zh-CN" altLang="en-US" sz="2400">
                <a:latin typeface="Times New Roman" panose="02020603050405020304" pitchFamily="18" charset="0"/>
              </a:rPr>
              <a:t>个连接；</a:t>
            </a:r>
          </a:p>
          <a:p>
            <a:pPr>
              <a:spcBef>
                <a:spcPct val="0"/>
              </a:spcBef>
              <a:buClrTx/>
              <a:buSzTx/>
            </a:pPr>
            <a:r>
              <a:rPr lang="zh-CN" altLang="en-US" sz="2400">
                <a:latin typeface="Times New Roman" panose="02020603050405020304" pitchFamily="18" charset="0"/>
              </a:rPr>
              <a:t>大脑适于大规模并行计算。</a:t>
            </a:r>
          </a:p>
        </p:txBody>
      </p:sp>
      <p:sp>
        <p:nvSpPr>
          <p:cNvPr id="25604" name="Rectangle 5">
            <a:extLst>
              <a:ext uri="{FF2B5EF4-FFF2-40B4-BE49-F238E27FC236}">
                <a16:creationId xmlns:a16="http://schemas.microsoft.com/office/drawing/2014/main" id="{703B234E-1FA3-42A5-BADA-67152BCC8D4F}"/>
              </a:ext>
            </a:extLst>
          </p:cNvPr>
          <p:cNvSpPr>
            <a:spLocks noGrp="1" noChangeArrowheads="1"/>
          </p:cNvSpPr>
          <p:nvPr>
            <p:ph type="title"/>
          </p:nvPr>
        </p:nvSpPr>
        <p:spPr/>
        <p:txBody>
          <a:bodyPr/>
          <a:lstStyle/>
          <a:p>
            <a:pPr algn="ctr" eaLnBrk="1" hangingPunct="1">
              <a:defRPr/>
            </a:pPr>
            <a:r>
              <a:rPr lang="zh-CN" altLang="en-US"/>
              <a:t>神经网络的特征</a:t>
            </a:r>
          </a:p>
        </p:txBody>
      </p:sp>
      <p:pic>
        <p:nvPicPr>
          <p:cNvPr id="75784" name="OUTPUT_OUTPUT_neural network.mpeg">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4067175" y="3573463"/>
            <a:ext cx="4103688"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
  </p:transition>
  <p:timing>
    <p:tnLst>
      <p:par>
        <p:cTn id="1" dur="indefinite" restart="never" nodeType="tmRoot">
          <p:childTnLst>
            <p:seq concurrent="1" nextAc="seek">
              <p:cTn id="2" restart="whenNotActive" fill="hold" evtFilter="cancelBubble" nodeType="interactiveSeq">
                <p:stCondLst>
                  <p:cond evt="onClick" delay="0">
                    <p:tgtEl>
                      <p:spTgt spid="7578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5784"/>
                                        </p:tgtEl>
                                      </p:cBhvr>
                                    </p:cmd>
                                  </p:childTnLst>
                                </p:cTn>
                              </p:par>
                            </p:childTnLst>
                          </p:cTn>
                        </p:par>
                      </p:childTnLst>
                    </p:cTn>
                  </p:par>
                </p:childTnLst>
              </p:cTn>
              <p:nextCondLst>
                <p:cond evt="onClick" delay="0">
                  <p:tgtEl>
                    <p:spTgt spid="75784"/>
                  </p:tgtEl>
                </p:cond>
              </p:nextCondLst>
            </p:seq>
            <p:video>
              <p:cMediaNode>
                <p:cTn id="7" fill="hold" display="0">
                  <p:stCondLst>
                    <p:cond delay="indefinite"/>
                  </p:stCondLst>
                  <p:endCondLst>
                    <p:cond evt="onNext" delay="0">
                      <p:tgtEl>
                        <p:sldTgt/>
                      </p:tgtEl>
                    </p:cond>
                    <p:cond evt="onPrev" delay="0">
                      <p:tgtEl>
                        <p:sldTgt/>
                      </p:tgtEl>
                    </p:cond>
                  </p:endCondLst>
                </p:cTn>
                <p:tgtEl>
                  <p:spTgt spid="7578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C9F1A13-DF76-4F1D-9C4A-D7D32829C71B}" type="slidenum">
              <a:rPr lang="en-US" altLang="zh-CN" sz="1400" b="0" smtClean="0"/>
              <a:pPr>
                <a:spcBef>
                  <a:spcPct val="0"/>
                </a:spcBef>
                <a:buClrTx/>
                <a:buSzTx/>
                <a:buFontTx/>
                <a:buNone/>
              </a:pPr>
              <a:t>23</a:t>
            </a:fld>
            <a:endParaRPr lang="en-US" altLang="zh-CN" sz="1400" b="0" smtClean="0"/>
          </a:p>
        </p:txBody>
      </p:sp>
      <p:sp>
        <p:nvSpPr>
          <p:cNvPr id="34819"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C9A7917A-5E14-40A4-B0D6-7BF6332E47E6}" type="slidenum">
              <a:rPr lang="en-US" altLang="zh-CN" sz="1400" b="0"/>
              <a:pPr algn="r" eaLnBrk="1" hangingPunct="1">
                <a:spcBef>
                  <a:spcPct val="0"/>
                </a:spcBef>
                <a:buClrTx/>
                <a:buSzTx/>
                <a:buFontTx/>
                <a:buNone/>
              </a:pPr>
              <a:t>23</a:t>
            </a:fld>
            <a:endParaRPr lang="en-US" altLang="zh-CN" sz="1400" b="0"/>
          </a:p>
        </p:txBody>
      </p:sp>
      <p:grpSp>
        <p:nvGrpSpPr>
          <p:cNvPr id="34820" name="Group 9"/>
          <p:cNvGrpSpPr>
            <a:grpSpLocks/>
          </p:cNvGrpSpPr>
          <p:nvPr/>
        </p:nvGrpSpPr>
        <p:grpSpPr bwMode="auto">
          <a:xfrm>
            <a:off x="5568950" y="1970088"/>
            <a:ext cx="3251200" cy="4267200"/>
            <a:chOff x="3552" y="912"/>
            <a:chExt cx="1920" cy="2688"/>
          </a:xfrm>
        </p:grpSpPr>
        <p:sp>
          <p:nvSpPr>
            <p:cNvPr id="34823" name="Oval 2"/>
            <p:cNvSpPr>
              <a:spLocks noChangeArrowheads="1"/>
            </p:cNvSpPr>
            <p:nvPr/>
          </p:nvSpPr>
          <p:spPr bwMode="auto">
            <a:xfrm>
              <a:off x="3552" y="912"/>
              <a:ext cx="1584" cy="1344"/>
            </a:xfrm>
            <a:prstGeom prst="ellipse">
              <a:avLst/>
            </a:prstGeom>
            <a:solidFill>
              <a:srgbClr val="FFFFFF"/>
            </a:solidFill>
            <a:ln w="9525"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4824" name="Oval 3"/>
            <p:cNvSpPr>
              <a:spLocks noChangeArrowheads="1"/>
            </p:cNvSpPr>
            <p:nvPr/>
          </p:nvSpPr>
          <p:spPr bwMode="auto">
            <a:xfrm>
              <a:off x="3792" y="2544"/>
              <a:ext cx="1680" cy="1056"/>
            </a:xfrm>
            <a:prstGeom prst="ellipse">
              <a:avLst/>
            </a:prstGeom>
            <a:solidFill>
              <a:srgbClr val="FFFFFF"/>
            </a:solidFill>
            <a:ln w="9525"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76809" name="Text Box 5">
              <a:extLst>
                <a:ext uri="{FF2B5EF4-FFF2-40B4-BE49-F238E27FC236}">
                  <a16:creationId xmlns:a16="http://schemas.microsoft.com/office/drawing/2014/main" id="{F45A6572-F2CE-4E59-892C-DEE8FEFADE5C}"/>
                </a:ext>
              </a:extLst>
            </p:cNvPr>
            <p:cNvSpPr txBox="1">
              <a:spLocks noChangeArrowheads="1"/>
            </p:cNvSpPr>
            <p:nvPr/>
          </p:nvSpPr>
          <p:spPr bwMode="auto">
            <a:xfrm>
              <a:off x="3792" y="1056"/>
              <a:ext cx="1584"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spcBef>
                  <a:spcPct val="50000"/>
                </a:spcBef>
                <a:defRPr/>
              </a:pPr>
              <a:r>
                <a:rPr lang="zh-CN" altLang="en-GB" sz="2400" b="1">
                  <a:effectLst>
                    <a:outerShdw blurRad="38100" dist="38100" dir="2700000" algn="tl">
                      <a:srgbClr val="C0C0C0"/>
                    </a:outerShdw>
                  </a:effectLst>
                  <a:latin typeface="仿宋_GB2312" pitchFamily="49" charset="-122"/>
                  <a:ea typeface="仿宋_GB2312" pitchFamily="49" charset="-122"/>
                </a:rPr>
                <a:t>神经元特点：</a:t>
              </a:r>
              <a:endParaRPr lang="zh-CN" altLang="en-GB" sz="2400">
                <a:effectLst>
                  <a:outerShdw blurRad="38100" dist="38100" dir="2700000" algn="tl">
                    <a:srgbClr val="C0C0C0"/>
                  </a:outerShdw>
                </a:effectLst>
                <a:latin typeface="仿宋_GB2312" pitchFamily="49" charset="-122"/>
                <a:ea typeface="仿宋_GB2312" pitchFamily="49" charset="-122"/>
              </a:endParaRPr>
            </a:p>
            <a:p>
              <a:pPr>
                <a:spcBef>
                  <a:spcPct val="50000"/>
                </a:spcBef>
                <a:buFontTx/>
                <a:buChar char="•"/>
                <a:defRPr/>
              </a:pPr>
              <a:r>
                <a:rPr lang="zh-CN" altLang="en-GB" sz="2400" b="1">
                  <a:effectLst>
                    <a:outerShdw blurRad="38100" dist="38100" dir="2700000" algn="tl">
                      <a:srgbClr val="C0C0C0"/>
                    </a:outerShdw>
                  </a:effectLst>
                  <a:latin typeface="仿宋_GB2312" pitchFamily="49" charset="-122"/>
                  <a:ea typeface="仿宋_GB2312" pitchFamily="49" charset="-122"/>
                </a:rPr>
                <a:t> 多输入</a:t>
              </a:r>
            </a:p>
            <a:p>
              <a:pPr>
                <a:spcBef>
                  <a:spcPct val="50000"/>
                </a:spcBef>
                <a:buFontTx/>
                <a:buChar char="•"/>
                <a:defRPr/>
              </a:pPr>
              <a:r>
                <a:rPr lang="zh-CN" altLang="en-GB" sz="2400" b="1">
                  <a:effectLst>
                    <a:outerShdw blurRad="38100" dist="38100" dir="2700000" algn="tl">
                      <a:srgbClr val="C0C0C0"/>
                    </a:outerShdw>
                  </a:effectLst>
                  <a:latin typeface="仿宋_GB2312" pitchFamily="49" charset="-122"/>
                  <a:ea typeface="仿宋_GB2312" pitchFamily="49" charset="-122"/>
                </a:rPr>
                <a:t> 单输出</a:t>
              </a:r>
            </a:p>
          </p:txBody>
        </p:sp>
        <p:sp>
          <p:nvSpPr>
            <p:cNvPr id="76810" name="Text Box 7">
              <a:extLst>
                <a:ext uri="{FF2B5EF4-FFF2-40B4-BE49-F238E27FC236}">
                  <a16:creationId xmlns:a16="http://schemas.microsoft.com/office/drawing/2014/main" id="{286D657C-F144-43EF-8C14-51E91ABDB5A1}"/>
                </a:ext>
              </a:extLst>
            </p:cNvPr>
            <p:cNvSpPr txBox="1">
              <a:spLocks noChangeArrowheads="1"/>
            </p:cNvSpPr>
            <p:nvPr/>
          </p:nvSpPr>
          <p:spPr bwMode="auto">
            <a:xfrm>
              <a:off x="3888" y="2727"/>
              <a:ext cx="1584"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spcBef>
                  <a:spcPct val="50000"/>
                </a:spcBef>
                <a:defRPr/>
              </a:pPr>
              <a:r>
                <a:rPr lang="zh-CN" altLang="en-GB" sz="2400" b="1">
                  <a:effectLst>
                    <a:outerShdw blurRad="38100" dist="38100" dir="2700000" algn="tl">
                      <a:srgbClr val="C0C0C0"/>
                    </a:outerShdw>
                  </a:effectLst>
                  <a:latin typeface="仿宋_GB2312" pitchFamily="49" charset="-122"/>
                  <a:ea typeface="仿宋_GB2312" pitchFamily="49" charset="-122"/>
                </a:rPr>
                <a:t>神经元基本功能：</a:t>
              </a:r>
              <a:endParaRPr lang="zh-CN" altLang="en-GB" sz="2400">
                <a:effectLst>
                  <a:outerShdw blurRad="38100" dist="38100" dir="2700000" algn="tl">
                    <a:srgbClr val="C0C0C0"/>
                  </a:outerShdw>
                </a:effectLst>
                <a:latin typeface="仿宋_GB2312" pitchFamily="49" charset="-122"/>
                <a:ea typeface="仿宋_GB2312" pitchFamily="49" charset="-122"/>
              </a:endParaRPr>
            </a:p>
            <a:p>
              <a:pPr>
                <a:spcBef>
                  <a:spcPct val="50000"/>
                </a:spcBef>
                <a:buFontTx/>
                <a:buChar char="•"/>
                <a:defRPr/>
              </a:pPr>
              <a:r>
                <a:rPr lang="zh-CN" altLang="en-GB" sz="2400" b="1">
                  <a:effectLst>
                    <a:outerShdw blurRad="38100" dist="38100" dir="2700000" algn="tl">
                      <a:srgbClr val="C0C0C0"/>
                    </a:outerShdw>
                  </a:effectLst>
                  <a:latin typeface="仿宋_GB2312" pitchFamily="49" charset="-122"/>
                  <a:ea typeface="仿宋_GB2312" pitchFamily="49" charset="-122"/>
                </a:rPr>
                <a:t> 接收－发送</a:t>
              </a:r>
            </a:p>
          </p:txBody>
        </p:sp>
      </p:grpSp>
      <p:sp>
        <p:nvSpPr>
          <p:cNvPr id="70661" name="Rectangle 8">
            <a:extLst>
              <a:ext uri="{FF2B5EF4-FFF2-40B4-BE49-F238E27FC236}">
                <a16:creationId xmlns:a16="http://schemas.microsoft.com/office/drawing/2014/main" id="{E5DA4BB2-63FC-4868-BFA2-6FC08CB5A508}"/>
              </a:ext>
            </a:extLst>
          </p:cNvPr>
          <p:cNvSpPr>
            <a:spLocks noChangeArrowheads="1"/>
          </p:cNvSpPr>
          <p:nvPr/>
        </p:nvSpPr>
        <p:spPr bwMode="auto">
          <a:xfrm>
            <a:off x="1150938" y="214313"/>
            <a:ext cx="7793037" cy="1462087"/>
          </a:xfrm>
          <a:prstGeom prst="rect">
            <a:avLst/>
          </a:prstGeom>
          <a:noFill/>
          <a:ln w="9525">
            <a:noFill/>
            <a:miter lim="800000"/>
            <a:headEnd/>
            <a:tailEnd/>
          </a:ln>
        </p:spPr>
        <p:txBody>
          <a:bodyPr anchor="b"/>
          <a:lstStyle/>
          <a:p>
            <a:pPr algn="ctr" eaLnBrk="1" hangingPunct="1">
              <a:defRPr/>
            </a:pPr>
            <a:r>
              <a:rPr lang="zh-CN" altLang="en-US" sz="4400" b="1" dirty="0">
                <a:solidFill>
                  <a:schemeClr val="folHlink"/>
                </a:solidFill>
                <a:effectLst>
                  <a:outerShdw blurRad="38100" dist="38100" dir="2700000" algn="tl">
                    <a:srgbClr val="000000">
                      <a:alpha val="43137"/>
                    </a:srgbClr>
                  </a:outerShdw>
                </a:effectLst>
                <a:latin typeface="Tahoma" pitchFamily="34" charset="0"/>
                <a:ea typeface="宋体" pitchFamily="2" charset="-122"/>
              </a:rPr>
              <a:t>神经元的特点与基本功能</a:t>
            </a:r>
          </a:p>
        </p:txBody>
      </p:sp>
      <p:pic>
        <p:nvPicPr>
          <p:cNvPr id="34822" name="Picture 2" descr="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2708275"/>
            <a:ext cx="511175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FA05EBF-7A46-49D4-8446-9B47740EFD50}" type="slidenum">
              <a:rPr lang="en-US" altLang="zh-CN" sz="1400" b="0" smtClean="0"/>
              <a:pPr>
                <a:spcBef>
                  <a:spcPct val="0"/>
                </a:spcBef>
                <a:buClrTx/>
                <a:buSzTx/>
                <a:buFontTx/>
                <a:buNone/>
              </a:pPr>
              <a:t>24</a:t>
            </a:fld>
            <a:endParaRPr lang="en-US" altLang="zh-CN" sz="1400" b="0" smtClean="0"/>
          </a:p>
        </p:txBody>
      </p:sp>
      <p:sp>
        <p:nvSpPr>
          <p:cNvPr id="35843"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A1C8B0D2-42AA-46A9-97F5-19C73410718B}" type="slidenum">
              <a:rPr lang="en-US" altLang="zh-CN" sz="1400" b="0"/>
              <a:pPr algn="r" eaLnBrk="1" hangingPunct="1">
                <a:spcBef>
                  <a:spcPct val="0"/>
                </a:spcBef>
                <a:buClrTx/>
                <a:buSzTx/>
                <a:buFontTx/>
                <a:buNone/>
              </a:pPr>
              <a:t>24</a:t>
            </a:fld>
            <a:endParaRPr lang="en-US" altLang="zh-CN" sz="1400" b="0"/>
          </a:p>
        </p:txBody>
      </p:sp>
      <p:sp>
        <p:nvSpPr>
          <p:cNvPr id="35844" name="Rectangle 2"/>
          <p:cNvSpPr>
            <a:spLocks noChangeArrowheads="1"/>
          </p:cNvSpPr>
          <p:nvPr/>
        </p:nvSpPr>
        <p:spPr bwMode="auto">
          <a:xfrm>
            <a:off x="1908175" y="3644900"/>
            <a:ext cx="5334000" cy="1600200"/>
          </a:xfrm>
          <a:prstGeom prst="rect">
            <a:avLst/>
          </a:prstGeom>
          <a:solidFill>
            <a:schemeClr val="bg1"/>
          </a:solidFill>
          <a:ln w="12700" algn="ctr">
            <a:solidFill>
              <a:schemeClr val="tx1"/>
            </a:solidFill>
            <a:miter lim="800000"/>
            <a:headEnd/>
            <a:tailEnd/>
          </a:ln>
        </p:spPr>
        <p:txBody>
          <a:bodyPr wrap="none" lIns="90488" tIns="44450" rIns="90488" bIns="44450"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5845" name="Rectangle 4"/>
          <p:cNvSpPr>
            <a:spLocks noGrp="1" noChangeArrowheads="1"/>
          </p:cNvSpPr>
          <p:nvPr>
            <p:ph type="body" idx="4294967295"/>
          </p:nvPr>
        </p:nvSpPr>
        <p:spPr>
          <a:xfrm>
            <a:off x="1374775" y="2363788"/>
            <a:ext cx="6086475" cy="3187700"/>
          </a:xfrm>
          <a:noFill/>
        </p:spPr>
        <p:txBody>
          <a:bodyPr/>
          <a:lstStyle/>
          <a:p>
            <a:pPr marL="457200" indent="-457200" eaLnBrk="1" hangingPunct="1"/>
            <a:r>
              <a:rPr lang="zh-CN" altLang="en-US" smtClean="0"/>
              <a:t>模拟生物神经网络的智能行为</a:t>
            </a:r>
          </a:p>
          <a:p>
            <a:pPr marL="457200" indent="-457200" eaLnBrk="1" hangingPunct="1">
              <a:buFont typeface="Wingdings" panose="05000000000000000000" pitchFamily="2" charset="2"/>
              <a:buNone/>
            </a:pPr>
            <a:r>
              <a:rPr lang="zh-CN" altLang="en-US" smtClean="0"/>
              <a:t>	</a:t>
            </a:r>
            <a:r>
              <a:rPr lang="en-US" altLang="zh-CN" smtClean="0"/>
              <a:t>——</a:t>
            </a:r>
            <a:r>
              <a:rPr lang="zh-CN" altLang="en-US" smtClean="0"/>
              <a:t>结构模拟</a:t>
            </a:r>
          </a:p>
          <a:p>
            <a:pPr marL="457200" indent="-457200" eaLnBrk="1" hangingPunct="1">
              <a:buFont typeface="Wingdings" panose="05000000000000000000" pitchFamily="2" charset="2"/>
              <a:buNone/>
            </a:pPr>
            <a:r>
              <a:rPr lang="zh-CN" altLang="en-US" smtClean="0"/>
              <a:t>       </a:t>
            </a:r>
          </a:p>
          <a:p>
            <a:pPr marL="457200" indent="-457200" algn="ctr" eaLnBrk="1" hangingPunct="1">
              <a:buFont typeface="Wingdings" panose="05000000000000000000" pitchFamily="2" charset="2"/>
              <a:buNone/>
            </a:pPr>
            <a:r>
              <a:rPr lang="zh-CN" altLang="en-US" smtClean="0"/>
              <a:t>基本单元</a:t>
            </a:r>
            <a:r>
              <a:rPr lang="en-US" altLang="zh-CN" smtClean="0"/>
              <a:t>=</a:t>
            </a:r>
            <a:r>
              <a:rPr lang="zh-CN" altLang="en-US" smtClean="0"/>
              <a:t>神经元</a:t>
            </a:r>
          </a:p>
          <a:p>
            <a:pPr marL="457200" indent="-457200" algn="ctr" eaLnBrk="1" hangingPunct="1">
              <a:buFont typeface="Wingdings" panose="05000000000000000000" pitchFamily="2" charset="2"/>
              <a:buNone/>
            </a:pPr>
            <a:r>
              <a:rPr lang="zh-CN" altLang="en-US" smtClean="0"/>
              <a:t>神经网络</a:t>
            </a:r>
            <a:r>
              <a:rPr lang="en-US" altLang="zh-CN" smtClean="0"/>
              <a:t>=</a:t>
            </a:r>
            <a:r>
              <a:rPr lang="zh-CN" altLang="en-US" smtClean="0"/>
              <a:t>神经元＋连接</a:t>
            </a:r>
          </a:p>
        </p:txBody>
      </p:sp>
      <p:sp>
        <p:nvSpPr>
          <p:cNvPr id="65540" name="Rectangle 5">
            <a:extLst>
              <a:ext uri="{FF2B5EF4-FFF2-40B4-BE49-F238E27FC236}">
                <a16:creationId xmlns:a16="http://schemas.microsoft.com/office/drawing/2014/main" id="{9E7ABB1D-F51D-42C4-BA3A-91B412399FBD}"/>
              </a:ext>
            </a:extLst>
          </p:cNvPr>
          <p:cNvSpPr>
            <a:spLocks noGrp="1" noChangeArrowheads="1"/>
          </p:cNvSpPr>
          <p:nvPr>
            <p:ph type="title" idx="4294967295"/>
          </p:nvPr>
        </p:nvSpPr>
        <p:spPr/>
        <p:txBody>
          <a:bodyPr/>
          <a:lstStyle/>
          <a:p>
            <a:pPr algn="ctr" eaLnBrk="1" hangingPunct="1">
              <a:defRPr/>
            </a:pPr>
            <a:r>
              <a:rPr lang="zh-CN" altLang="en-US"/>
              <a:t>人工神经网络</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B092061-D45F-4903-B4E0-614508A39C5A}" type="slidenum">
              <a:rPr lang="en-US" altLang="zh-CN" sz="1400" b="0" smtClean="0"/>
              <a:pPr>
                <a:spcBef>
                  <a:spcPct val="0"/>
                </a:spcBef>
                <a:buClrTx/>
                <a:buSzTx/>
                <a:buFontTx/>
                <a:buNone/>
              </a:pPr>
              <a:t>25</a:t>
            </a:fld>
            <a:endParaRPr lang="en-US" altLang="zh-CN" sz="1400" b="0" smtClean="0"/>
          </a:p>
        </p:txBody>
      </p:sp>
      <p:sp>
        <p:nvSpPr>
          <p:cNvPr id="36867"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CEC1F67E-948F-4771-8A09-A04EC1EA959E}" type="slidenum">
              <a:rPr lang="en-US" altLang="zh-CN" sz="1400" b="0"/>
              <a:pPr algn="r" eaLnBrk="1" hangingPunct="1">
                <a:spcBef>
                  <a:spcPct val="0"/>
                </a:spcBef>
                <a:buClrTx/>
                <a:buSzTx/>
                <a:buFontTx/>
                <a:buNone/>
              </a:pPr>
              <a:t>25</a:t>
            </a:fld>
            <a:endParaRPr lang="en-US" altLang="zh-CN" sz="1400" b="0"/>
          </a:p>
        </p:txBody>
      </p:sp>
      <p:sp>
        <p:nvSpPr>
          <p:cNvPr id="66562" name="Rectangle 2">
            <a:extLst>
              <a:ext uri="{FF2B5EF4-FFF2-40B4-BE49-F238E27FC236}">
                <a16:creationId xmlns:a16="http://schemas.microsoft.com/office/drawing/2014/main" id="{2ED767CB-C083-425F-A231-1F213A37617F}"/>
              </a:ext>
            </a:extLst>
          </p:cNvPr>
          <p:cNvSpPr>
            <a:spLocks noGrp="1" noChangeArrowheads="1"/>
          </p:cNvSpPr>
          <p:nvPr>
            <p:ph type="title" idx="4294967295"/>
          </p:nvPr>
        </p:nvSpPr>
        <p:spPr/>
        <p:txBody>
          <a:bodyPr/>
          <a:lstStyle/>
          <a:p>
            <a:pPr algn="ctr" eaLnBrk="1" hangingPunct="1">
              <a:defRPr/>
            </a:pPr>
            <a:r>
              <a:rPr lang="zh-CN" altLang="en-US"/>
              <a:t>结构模拟</a:t>
            </a:r>
          </a:p>
        </p:txBody>
      </p:sp>
      <p:sp>
        <p:nvSpPr>
          <p:cNvPr id="36869" name="Rectangle 3"/>
          <p:cNvSpPr>
            <a:spLocks noGrp="1" noChangeArrowheads="1"/>
          </p:cNvSpPr>
          <p:nvPr>
            <p:ph type="body" sz="half" idx="4294967295"/>
          </p:nvPr>
        </p:nvSpPr>
        <p:spPr>
          <a:xfrm>
            <a:off x="1182688" y="2351088"/>
            <a:ext cx="6557962" cy="646112"/>
          </a:xfrm>
          <a:noFill/>
        </p:spPr>
        <p:txBody>
          <a:bodyPr/>
          <a:lstStyle/>
          <a:p>
            <a:pPr marL="457200" indent="-457200" eaLnBrk="1" hangingPunct="1">
              <a:lnSpc>
                <a:spcPct val="80000"/>
              </a:lnSpc>
              <a:buFont typeface="Wingdings" panose="05000000000000000000" pitchFamily="2" charset="2"/>
              <a:buNone/>
            </a:pPr>
            <a:r>
              <a:rPr lang="en-US" altLang="zh-CN" smtClean="0"/>
              <a:t>——</a:t>
            </a:r>
            <a:r>
              <a:rPr lang="zh-CN" altLang="en-US" smtClean="0"/>
              <a:t>来自飞机发明的启示</a:t>
            </a:r>
          </a:p>
          <a:p>
            <a:pPr marL="457200" indent="-457200" eaLnBrk="1" hangingPunct="1">
              <a:lnSpc>
                <a:spcPct val="80000"/>
              </a:lnSpc>
              <a:buFont typeface="Wingdings" panose="05000000000000000000" pitchFamily="2" charset="2"/>
              <a:buNone/>
            </a:pPr>
            <a:r>
              <a:rPr lang="zh-CN" altLang="en-US" smtClean="0"/>
              <a:t>       </a:t>
            </a:r>
          </a:p>
        </p:txBody>
      </p:sp>
      <p:graphicFrame>
        <p:nvGraphicFramePr>
          <p:cNvPr id="36870" name="Object 4"/>
          <p:cNvGraphicFramePr>
            <a:graphicFrameLocks noGrp="1" noChangeAspect="1"/>
          </p:cNvGraphicFramePr>
          <p:nvPr>
            <p:ph sz="quarter" idx="4294967295"/>
          </p:nvPr>
        </p:nvGraphicFramePr>
        <p:xfrm>
          <a:off x="1438275" y="3281363"/>
          <a:ext cx="2603500" cy="1854200"/>
        </p:xfrm>
        <a:graphic>
          <a:graphicData uri="http://schemas.openxmlformats.org/presentationml/2006/ole">
            <mc:AlternateContent xmlns:mc="http://schemas.openxmlformats.org/markup-compatibility/2006">
              <mc:Choice xmlns:v="urn:schemas-microsoft-com:vml" Requires="v">
                <p:oleObj spid="_x0000_s36888" name="位图图像" r:id="rId3" imgW="3095238" imgH="2038095" progId="Paint.Picture">
                  <p:embed/>
                </p:oleObj>
              </mc:Choice>
              <mc:Fallback>
                <p:oleObj name="位图图像" r:id="rId3" imgW="3095238" imgH="2038095" progId="Paint.Picture">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275" y="3281363"/>
                        <a:ext cx="26035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1" name="Object 5"/>
          <p:cNvGraphicFramePr>
            <a:graphicFrameLocks noGrp="1" noChangeAspect="1"/>
          </p:cNvGraphicFramePr>
          <p:nvPr>
            <p:ph sz="quarter" idx="4294967295"/>
          </p:nvPr>
        </p:nvGraphicFramePr>
        <p:xfrm>
          <a:off x="5127625" y="3957638"/>
          <a:ext cx="2551113" cy="1989137"/>
        </p:xfrm>
        <a:graphic>
          <a:graphicData uri="http://schemas.openxmlformats.org/presentationml/2006/ole">
            <mc:AlternateContent xmlns:mc="http://schemas.openxmlformats.org/markup-compatibility/2006">
              <mc:Choice xmlns:v="urn:schemas-microsoft-com:vml" Requires="v">
                <p:oleObj spid="_x0000_s36889" name="位图图像" r:id="rId5" imgW="3619048" imgH="2610214" progId="Paint.Picture">
                  <p:embed/>
                </p:oleObj>
              </mc:Choice>
              <mc:Fallback>
                <p:oleObj name="位图图像" r:id="rId5" imgW="3619048" imgH="2610214" progId="Paint.Picture">
                  <p:embed/>
                  <p:pic>
                    <p:nvPicPr>
                      <p:cNvPr id="0"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625" y="3957638"/>
                        <a:ext cx="2551113" cy="198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0EB9BE-E789-48F4-AC2A-FC180F0ECC90}" type="slidenum">
              <a:rPr lang="en-US" altLang="zh-CN" sz="1400" b="0" smtClean="0"/>
              <a:pPr>
                <a:spcBef>
                  <a:spcPct val="0"/>
                </a:spcBef>
                <a:buClrTx/>
                <a:buSzTx/>
                <a:buFontTx/>
                <a:buNone/>
              </a:pPr>
              <a:t>26</a:t>
            </a:fld>
            <a:endParaRPr lang="en-US" altLang="zh-CN" sz="1400" b="0" smtClean="0"/>
          </a:p>
        </p:txBody>
      </p:sp>
      <p:sp>
        <p:nvSpPr>
          <p:cNvPr id="37891"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DB3E61F0-6027-4365-951F-53D5D8B30F3F}" type="slidenum">
              <a:rPr lang="en-US" altLang="zh-CN" sz="1400" b="0"/>
              <a:pPr algn="r" eaLnBrk="1" hangingPunct="1">
                <a:spcBef>
                  <a:spcPct val="0"/>
                </a:spcBef>
                <a:buClrTx/>
                <a:buSzTx/>
                <a:buFontTx/>
                <a:buNone/>
              </a:pPr>
              <a:t>26</a:t>
            </a:fld>
            <a:endParaRPr lang="en-US" altLang="zh-CN" sz="1400" b="0"/>
          </a:p>
        </p:txBody>
      </p:sp>
      <p:sp>
        <p:nvSpPr>
          <p:cNvPr id="37892" name="Rectangle 3"/>
          <p:cNvSpPr>
            <a:spLocks noGrp="1" noChangeArrowheads="1"/>
          </p:cNvSpPr>
          <p:nvPr>
            <p:ph type="body" sz="half" idx="4294967295"/>
          </p:nvPr>
        </p:nvSpPr>
        <p:spPr>
          <a:xfrm>
            <a:off x="1398588" y="1916113"/>
            <a:ext cx="3598862" cy="792162"/>
          </a:xfrm>
          <a:noFill/>
        </p:spPr>
        <p:txBody>
          <a:bodyPr/>
          <a:lstStyle/>
          <a:p>
            <a:pPr marL="457200" indent="-457200" eaLnBrk="1" hangingPunct="1"/>
            <a:r>
              <a:rPr lang="zh-CN" altLang="en-US" sz="2800" smtClean="0"/>
              <a:t>神经元模拟</a:t>
            </a:r>
            <a:endParaRPr lang="en-US" altLang="zh-CN" sz="2800" smtClean="0"/>
          </a:p>
        </p:txBody>
      </p:sp>
      <p:pic>
        <p:nvPicPr>
          <p:cNvPr id="37893" name="Picture 4" descr="Neuron1"/>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55650" y="2924175"/>
            <a:ext cx="2644775" cy="3779838"/>
          </a:xfrm>
        </p:spPr>
      </p:pic>
      <p:grpSp>
        <p:nvGrpSpPr>
          <p:cNvPr id="37894" name="Group 4"/>
          <p:cNvGrpSpPr>
            <a:grpSpLocks/>
          </p:cNvGrpSpPr>
          <p:nvPr/>
        </p:nvGrpSpPr>
        <p:grpSpPr bwMode="auto">
          <a:xfrm>
            <a:off x="4343400" y="3048000"/>
            <a:ext cx="4648200" cy="2362200"/>
            <a:chOff x="2736" y="1920"/>
            <a:chExt cx="2928" cy="1488"/>
          </a:xfrm>
        </p:grpSpPr>
        <p:sp>
          <p:nvSpPr>
            <p:cNvPr id="37896" name="Oval 5"/>
            <p:cNvSpPr>
              <a:spLocks noChangeArrowheads="1"/>
            </p:cNvSpPr>
            <p:nvPr/>
          </p:nvSpPr>
          <p:spPr bwMode="auto">
            <a:xfrm>
              <a:off x="3840" y="2352"/>
              <a:ext cx="720" cy="672"/>
            </a:xfrm>
            <a:prstGeom prst="ellipse">
              <a:avLst/>
            </a:prstGeom>
            <a:solidFill>
              <a:srgbClr val="3366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90488" tIns="44450" rIns="90488" bIns="44450"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7897" name="Line 6"/>
            <p:cNvSpPr>
              <a:spLocks noChangeShapeType="1"/>
            </p:cNvSpPr>
            <p:nvPr/>
          </p:nvSpPr>
          <p:spPr bwMode="auto">
            <a:xfrm>
              <a:off x="2736" y="1920"/>
              <a:ext cx="1152" cy="57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7898" name="Line 7"/>
            <p:cNvSpPr>
              <a:spLocks noChangeShapeType="1"/>
            </p:cNvSpPr>
            <p:nvPr/>
          </p:nvSpPr>
          <p:spPr bwMode="auto">
            <a:xfrm>
              <a:off x="2736" y="2688"/>
              <a:ext cx="110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7899" name="Line 8"/>
            <p:cNvSpPr>
              <a:spLocks noChangeShapeType="1"/>
            </p:cNvSpPr>
            <p:nvPr/>
          </p:nvSpPr>
          <p:spPr bwMode="auto">
            <a:xfrm>
              <a:off x="2928" y="2784"/>
              <a:ext cx="0" cy="38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7900" name="Line 9"/>
            <p:cNvSpPr>
              <a:spLocks noChangeShapeType="1"/>
            </p:cNvSpPr>
            <p:nvPr/>
          </p:nvSpPr>
          <p:spPr bwMode="auto">
            <a:xfrm flipV="1">
              <a:off x="2832" y="2880"/>
              <a:ext cx="1008" cy="52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7901" name="Line 10"/>
            <p:cNvSpPr>
              <a:spLocks noChangeShapeType="1"/>
            </p:cNvSpPr>
            <p:nvPr/>
          </p:nvSpPr>
          <p:spPr bwMode="auto">
            <a:xfrm>
              <a:off x="4560" y="2688"/>
              <a:ext cx="110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67595" name="Rectangle 11">
            <a:extLst>
              <a:ext uri="{FF2B5EF4-FFF2-40B4-BE49-F238E27FC236}">
                <a16:creationId xmlns:a16="http://schemas.microsoft.com/office/drawing/2014/main" id="{5E6B72AC-B112-4BB6-85D3-90A0A403676D}"/>
              </a:ext>
            </a:extLst>
          </p:cNvPr>
          <p:cNvSpPr>
            <a:spLocks noGrp="1" noChangeArrowheads="1"/>
          </p:cNvSpPr>
          <p:nvPr>
            <p:ph type="title" idx="4294967295"/>
          </p:nvPr>
        </p:nvSpPr>
        <p:spPr/>
        <p:txBody>
          <a:bodyPr/>
          <a:lstStyle/>
          <a:p>
            <a:pPr algn="ctr" eaLnBrk="1" hangingPunct="1">
              <a:defRPr/>
            </a:pPr>
            <a:r>
              <a:rPr lang="zh-CN" altLang="en-US"/>
              <a:t>人工神经元</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7C3C4B-2361-44EB-8A90-22F596F47DC3}" type="slidenum">
              <a:rPr lang="en-US" altLang="zh-CN" sz="1400" b="0" smtClean="0"/>
              <a:pPr>
                <a:spcBef>
                  <a:spcPct val="0"/>
                </a:spcBef>
                <a:buClrTx/>
                <a:buSzTx/>
                <a:buFontTx/>
                <a:buNone/>
              </a:pPr>
              <a:t>27</a:t>
            </a:fld>
            <a:endParaRPr lang="en-US" altLang="zh-CN" sz="1400" b="0" smtClean="0"/>
          </a:p>
        </p:txBody>
      </p:sp>
      <p:sp>
        <p:nvSpPr>
          <p:cNvPr id="38915"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F53BBE01-56A5-4672-9DBC-4233C8C3A7DA}" type="slidenum">
              <a:rPr lang="en-US" altLang="zh-CN" sz="1400" b="0"/>
              <a:pPr algn="r" eaLnBrk="1" hangingPunct="1">
                <a:spcBef>
                  <a:spcPct val="0"/>
                </a:spcBef>
                <a:buClrTx/>
                <a:buSzTx/>
                <a:buFontTx/>
                <a:buNone/>
              </a:pPr>
              <a:t>27</a:t>
            </a:fld>
            <a:endParaRPr lang="en-US" altLang="zh-CN" sz="1400" b="0"/>
          </a:p>
        </p:txBody>
      </p:sp>
      <p:sp>
        <p:nvSpPr>
          <p:cNvPr id="38916" name="Rectangle 3"/>
          <p:cNvSpPr>
            <a:spLocks noGrp="1" noChangeArrowheads="1"/>
          </p:cNvSpPr>
          <p:nvPr>
            <p:ph type="body" sz="half" idx="4294967295"/>
          </p:nvPr>
        </p:nvSpPr>
        <p:spPr>
          <a:xfrm>
            <a:off x="1374775" y="2363788"/>
            <a:ext cx="3203575" cy="485775"/>
          </a:xfrm>
          <a:noFill/>
        </p:spPr>
        <p:txBody>
          <a:bodyPr/>
          <a:lstStyle/>
          <a:p>
            <a:pPr marL="457200" indent="-457200" eaLnBrk="1" hangingPunct="1"/>
            <a:r>
              <a:rPr lang="zh-CN" altLang="en-US" sz="2800" smtClean="0"/>
              <a:t>神经网络模拟   </a:t>
            </a:r>
          </a:p>
          <a:p>
            <a:pPr marL="457200" indent="-457200" eaLnBrk="1" hangingPunct="1">
              <a:buFont typeface="Wingdings" panose="05000000000000000000" pitchFamily="2" charset="2"/>
              <a:buNone/>
            </a:pPr>
            <a:endParaRPr lang="en-US" altLang="zh-CN" sz="2800" smtClean="0"/>
          </a:p>
        </p:txBody>
      </p:sp>
      <p:sp>
        <p:nvSpPr>
          <p:cNvPr id="38917" name="Rectangle 4"/>
          <p:cNvSpPr>
            <a:spLocks noChangeArrowheads="1"/>
          </p:cNvSpPr>
          <p:nvPr/>
        </p:nvSpPr>
        <p:spPr bwMode="auto">
          <a:xfrm>
            <a:off x="1835150" y="2997200"/>
            <a:ext cx="4800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buClrTx/>
              <a:buSzPct val="100000"/>
              <a:buFontTx/>
              <a:buNone/>
            </a:pPr>
            <a:r>
              <a:rPr lang="zh-CN" altLang="en-US">
                <a:latin typeface="Times New Roman" panose="02020603050405020304" pitchFamily="18" charset="0"/>
              </a:rPr>
              <a:t>神经网络＝神经元＋连接</a:t>
            </a:r>
          </a:p>
        </p:txBody>
      </p:sp>
      <p:sp>
        <p:nvSpPr>
          <p:cNvPr id="70660" name="Rectangle 5">
            <a:extLst>
              <a:ext uri="{FF2B5EF4-FFF2-40B4-BE49-F238E27FC236}">
                <a16:creationId xmlns:a16="http://schemas.microsoft.com/office/drawing/2014/main" id="{4D1A09AB-0229-44EF-A395-CF9378DA5260}"/>
              </a:ext>
            </a:extLst>
          </p:cNvPr>
          <p:cNvSpPr>
            <a:spLocks noGrp="1" noChangeArrowheads="1"/>
          </p:cNvSpPr>
          <p:nvPr>
            <p:ph type="title" idx="4294967295"/>
          </p:nvPr>
        </p:nvSpPr>
        <p:spPr/>
        <p:txBody>
          <a:bodyPr/>
          <a:lstStyle/>
          <a:p>
            <a:pPr algn="ctr" eaLnBrk="1" hangingPunct="1">
              <a:defRPr/>
            </a:pPr>
            <a:r>
              <a:rPr lang="zh-CN" altLang="en-US"/>
              <a:t>网络模拟</a:t>
            </a:r>
          </a:p>
        </p:txBody>
      </p:sp>
      <p:grpSp>
        <p:nvGrpSpPr>
          <p:cNvPr id="38919" name="Group 5"/>
          <p:cNvGrpSpPr>
            <a:grpSpLocks/>
          </p:cNvGrpSpPr>
          <p:nvPr/>
        </p:nvGrpSpPr>
        <p:grpSpPr bwMode="auto">
          <a:xfrm>
            <a:off x="971550" y="3860800"/>
            <a:ext cx="6769100" cy="2303463"/>
            <a:chOff x="249" y="2613"/>
            <a:chExt cx="4264" cy="1451"/>
          </a:xfrm>
        </p:grpSpPr>
        <p:grpSp>
          <p:nvGrpSpPr>
            <p:cNvPr id="38920" name="Group 6"/>
            <p:cNvGrpSpPr>
              <a:grpSpLocks/>
            </p:cNvGrpSpPr>
            <p:nvPr/>
          </p:nvGrpSpPr>
          <p:grpSpPr bwMode="auto">
            <a:xfrm>
              <a:off x="657" y="3158"/>
              <a:ext cx="1089" cy="477"/>
              <a:chOff x="657" y="3180"/>
              <a:chExt cx="1089" cy="477"/>
            </a:xfrm>
          </p:grpSpPr>
          <p:sp>
            <p:nvSpPr>
              <p:cNvPr id="38932" name="Oval 5"/>
              <p:cNvSpPr>
                <a:spLocks noChangeArrowheads="1"/>
              </p:cNvSpPr>
              <p:nvPr/>
            </p:nvSpPr>
            <p:spPr bwMode="auto">
              <a:xfrm>
                <a:off x="1002" y="3318"/>
                <a:ext cx="225" cy="216"/>
              </a:xfrm>
              <a:prstGeom prst="ellipse">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8933" name="Line 6"/>
              <p:cNvSpPr>
                <a:spLocks noChangeShapeType="1"/>
              </p:cNvSpPr>
              <p:nvPr/>
            </p:nvSpPr>
            <p:spPr bwMode="auto">
              <a:xfrm>
                <a:off x="657" y="3180"/>
                <a:ext cx="360" cy="18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8934" name="Line 7"/>
              <p:cNvSpPr>
                <a:spLocks noChangeShapeType="1"/>
              </p:cNvSpPr>
              <p:nvPr/>
            </p:nvSpPr>
            <p:spPr bwMode="auto">
              <a:xfrm>
                <a:off x="657" y="3426"/>
                <a:ext cx="34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8935" name="Line 8"/>
              <p:cNvSpPr>
                <a:spLocks noChangeShapeType="1"/>
              </p:cNvSpPr>
              <p:nvPr/>
            </p:nvSpPr>
            <p:spPr bwMode="auto">
              <a:xfrm>
                <a:off x="717" y="3457"/>
                <a:ext cx="0" cy="12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8936" name="Line 9"/>
              <p:cNvSpPr>
                <a:spLocks noChangeShapeType="1"/>
              </p:cNvSpPr>
              <p:nvPr/>
            </p:nvSpPr>
            <p:spPr bwMode="auto">
              <a:xfrm flipV="1">
                <a:off x="687" y="3488"/>
                <a:ext cx="315" cy="16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8937" name="Line 10"/>
              <p:cNvSpPr>
                <a:spLocks noChangeShapeType="1"/>
              </p:cNvSpPr>
              <p:nvPr/>
            </p:nvSpPr>
            <p:spPr bwMode="auto">
              <a:xfrm>
                <a:off x="1227" y="3426"/>
                <a:ext cx="519" cy="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38921" name="Group 13"/>
            <p:cNvGrpSpPr>
              <a:grpSpLocks/>
            </p:cNvGrpSpPr>
            <p:nvPr/>
          </p:nvGrpSpPr>
          <p:grpSpPr bwMode="auto">
            <a:xfrm>
              <a:off x="3061" y="3158"/>
              <a:ext cx="1089" cy="477"/>
              <a:chOff x="657" y="3180"/>
              <a:chExt cx="1089" cy="477"/>
            </a:xfrm>
          </p:grpSpPr>
          <p:sp>
            <p:nvSpPr>
              <p:cNvPr id="38926" name="Oval 5"/>
              <p:cNvSpPr>
                <a:spLocks noChangeArrowheads="1"/>
              </p:cNvSpPr>
              <p:nvPr/>
            </p:nvSpPr>
            <p:spPr bwMode="auto">
              <a:xfrm>
                <a:off x="1002" y="3318"/>
                <a:ext cx="225" cy="216"/>
              </a:xfrm>
              <a:prstGeom prst="ellipse">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8927" name="Line 6"/>
              <p:cNvSpPr>
                <a:spLocks noChangeShapeType="1"/>
              </p:cNvSpPr>
              <p:nvPr/>
            </p:nvSpPr>
            <p:spPr bwMode="auto">
              <a:xfrm>
                <a:off x="657" y="3180"/>
                <a:ext cx="360" cy="18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8928" name="Line 7"/>
              <p:cNvSpPr>
                <a:spLocks noChangeShapeType="1"/>
              </p:cNvSpPr>
              <p:nvPr/>
            </p:nvSpPr>
            <p:spPr bwMode="auto">
              <a:xfrm>
                <a:off x="657" y="3426"/>
                <a:ext cx="34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8929" name="Line 8"/>
              <p:cNvSpPr>
                <a:spLocks noChangeShapeType="1"/>
              </p:cNvSpPr>
              <p:nvPr/>
            </p:nvSpPr>
            <p:spPr bwMode="auto">
              <a:xfrm>
                <a:off x="717" y="3457"/>
                <a:ext cx="0" cy="12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8930" name="Line 9"/>
              <p:cNvSpPr>
                <a:spLocks noChangeShapeType="1"/>
              </p:cNvSpPr>
              <p:nvPr/>
            </p:nvSpPr>
            <p:spPr bwMode="auto">
              <a:xfrm flipV="1">
                <a:off x="687" y="3488"/>
                <a:ext cx="315" cy="16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38931" name="Line 10"/>
              <p:cNvSpPr>
                <a:spLocks noChangeShapeType="1"/>
              </p:cNvSpPr>
              <p:nvPr/>
            </p:nvSpPr>
            <p:spPr bwMode="auto">
              <a:xfrm>
                <a:off x="1227" y="3426"/>
                <a:ext cx="519" cy="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38922" name="Rectangle 20"/>
            <p:cNvSpPr>
              <a:spLocks noChangeArrowheads="1"/>
            </p:cNvSpPr>
            <p:nvPr/>
          </p:nvSpPr>
          <p:spPr bwMode="auto">
            <a:xfrm>
              <a:off x="385" y="2886"/>
              <a:ext cx="1497" cy="9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8923" name="Rectangle 21"/>
            <p:cNvSpPr>
              <a:spLocks noChangeArrowheads="1"/>
            </p:cNvSpPr>
            <p:nvPr/>
          </p:nvSpPr>
          <p:spPr bwMode="auto">
            <a:xfrm>
              <a:off x="2835" y="2886"/>
              <a:ext cx="1497" cy="9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8924" name="Text Box 22"/>
            <p:cNvSpPr txBox="1">
              <a:spLocks noChangeArrowheads="1"/>
            </p:cNvSpPr>
            <p:nvPr/>
          </p:nvSpPr>
          <p:spPr bwMode="auto">
            <a:xfrm>
              <a:off x="2200" y="3249"/>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t>+</a:t>
              </a:r>
            </a:p>
          </p:txBody>
        </p:sp>
        <p:sp>
          <p:nvSpPr>
            <p:cNvPr id="38925" name="Rectangle 23"/>
            <p:cNvSpPr>
              <a:spLocks noChangeArrowheads="1"/>
            </p:cNvSpPr>
            <p:nvPr/>
          </p:nvSpPr>
          <p:spPr bwMode="auto">
            <a:xfrm>
              <a:off x="249" y="2613"/>
              <a:ext cx="4264" cy="14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A40000F-1215-4FC9-9B23-3B07FC62B45F}" type="slidenum">
              <a:rPr lang="en-US" altLang="zh-CN" sz="1400" b="0" smtClean="0"/>
              <a:pPr>
                <a:spcBef>
                  <a:spcPct val="0"/>
                </a:spcBef>
                <a:buClrTx/>
                <a:buSzTx/>
                <a:buFontTx/>
                <a:buNone/>
              </a:pPr>
              <a:t>28</a:t>
            </a:fld>
            <a:endParaRPr lang="en-US" altLang="zh-CN" sz="1400" b="0" smtClean="0"/>
          </a:p>
        </p:txBody>
      </p:sp>
      <p:sp>
        <p:nvSpPr>
          <p:cNvPr id="39939"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5F4114CD-5ECE-49EE-9B61-A7F8F17AFF9E}" type="slidenum">
              <a:rPr lang="en-US" altLang="zh-CN" sz="1400" b="0"/>
              <a:pPr algn="r" eaLnBrk="1" hangingPunct="1">
                <a:spcBef>
                  <a:spcPct val="0"/>
                </a:spcBef>
                <a:buClrTx/>
                <a:buSzTx/>
                <a:buFontTx/>
                <a:buNone/>
              </a:pPr>
              <a:t>28</a:t>
            </a:fld>
            <a:endParaRPr lang="en-US" altLang="zh-CN" sz="1400" b="0"/>
          </a:p>
        </p:txBody>
      </p:sp>
      <p:sp>
        <p:nvSpPr>
          <p:cNvPr id="81924" name="Rectangle 3">
            <a:extLst>
              <a:ext uri="{FF2B5EF4-FFF2-40B4-BE49-F238E27FC236}">
                <a16:creationId xmlns:a16="http://schemas.microsoft.com/office/drawing/2014/main" id="{7371004D-F5D9-4166-801F-56DD77BBCC40}"/>
              </a:ext>
            </a:extLst>
          </p:cNvPr>
          <p:cNvSpPr>
            <a:spLocks noGrp="1" noChangeArrowheads="1"/>
          </p:cNvSpPr>
          <p:nvPr>
            <p:ph type="body" sz="half" idx="4294967295"/>
          </p:nvPr>
        </p:nvSpPr>
        <p:spPr>
          <a:xfrm>
            <a:off x="1116013" y="2060575"/>
            <a:ext cx="7127875" cy="3889375"/>
          </a:xfrm>
        </p:spPr>
        <p:txBody>
          <a:bodyPr/>
          <a:lstStyle/>
          <a:p>
            <a:pPr marL="533400" indent="-533400" eaLnBrk="1" hangingPunct="1">
              <a:buFont typeface="Wingdings" panose="05000000000000000000" pitchFamily="2" charset="2"/>
              <a:buAutoNum type="arabicPeriod"/>
              <a:defRPr/>
            </a:pPr>
            <a:r>
              <a:rPr lang="zh-CN" altLang="en-US" sz="24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前馈神经网络</a:t>
            </a:r>
          </a:p>
          <a:p>
            <a:pPr marL="914400" lvl="1" indent="-457200" eaLnBrk="1" hangingPunct="1">
              <a:defRPr/>
            </a:pPr>
            <a:r>
              <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感知机、线性联想器、多层感知机、 </a:t>
            </a:r>
            <a:r>
              <a:rPr lang="en-US" altLang="zh-CN"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BP</a:t>
            </a:r>
            <a:r>
              <a:rPr lang="zh-CN" altLang="en-US" sz="2000" dirty="0" smtClean="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网络，卷积网络</a:t>
            </a:r>
            <a:endPar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endParaRPr>
          </a:p>
          <a:p>
            <a:pPr marL="914400" lvl="1" indent="-457200" eaLnBrk="1" hangingPunct="1">
              <a:defRPr/>
            </a:pPr>
            <a:endPar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endParaRPr>
          </a:p>
          <a:p>
            <a:pPr marL="533400" indent="-533400" eaLnBrk="1" hangingPunct="1">
              <a:buFont typeface="Wingdings" panose="05000000000000000000" pitchFamily="2" charset="2"/>
              <a:buAutoNum type="arabicPeriod"/>
              <a:defRPr/>
            </a:pPr>
            <a:r>
              <a:rPr lang="zh-CN" altLang="en-US" sz="24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竞争神经网络</a:t>
            </a:r>
          </a:p>
          <a:p>
            <a:pPr marL="914400" lvl="1" indent="-457200" eaLnBrk="1" hangingPunct="1">
              <a:defRPr/>
            </a:pPr>
            <a:r>
              <a:rPr lang="en-US" altLang="zh-CN"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Hamming</a:t>
            </a:r>
            <a:r>
              <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网络、</a:t>
            </a:r>
            <a:r>
              <a:rPr lang="en-US" altLang="zh-CN" sz="2000" dirty="0" err="1">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Kohonen</a:t>
            </a:r>
            <a:r>
              <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网络、</a:t>
            </a:r>
            <a:r>
              <a:rPr lang="en-US" altLang="zh-CN" sz="2000" dirty="0" err="1">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Grossberg</a:t>
            </a:r>
            <a:r>
              <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网络、</a:t>
            </a:r>
            <a:r>
              <a:rPr lang="en-US" altLang="zh-CN"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ART</a:t>
            </a:r>
            <a:r>
              <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网络</a:t>
            </a:r>
          </a:p>
          <a:p>
            <a:pPr marL="914400" lvl="1" indent="-457200" eaLnBrk="1" hangingPunct="1">
              <a:defRPr/>
            </a:pPr>
            <a:endPar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endParaRPr>
          </a:p>
          <a:p>
            <a:pPr marL="533400" indent="-533400" eaLnBrk="1" hangingPunct="1">
              <a:buFont typeface="Wingdings" panose="05000000000000000000" pitchFamily="2" charset="2"/>
              <a:buAutoNum type="arabicPeriod"/>
              <a:defRPr/>
            </a:pPr>
            <a:r>
              <a:rPr lang="zh-CN" altLang="en-US" sz="24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回复式（递归）神经网络</a:t>
            </a:r>
            <a:r>
              <a:rPr lang="zh-CN" altLang="en-US" sz="28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 </a:t>
            </a:r>
          </a:p>
          <a:p>
            <a:pPr marL="914400" lvl="1" indent="-457200" eaLnBrk="1" hangingPunct="1">
              <a:defRPr/>
            </a:pPr>
            <a:r>
              <a:rPr lang="en-US" altLang="zh-CN"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Hopfield</a:t>
            </a:r>
            <a:r>
              <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网络、</a:t>
            </a:r>
            <a:r>
              <a:rPr lang="en-US" altLang="zh-CN" sz="2000" dirty="0" err="1">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Boltzman</a:t>
            </a:r>
            <a:r>
              <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机、双向联想存储器  </a:t>
            </a:r>
            <a:endParaRPr lang="en-US" altLang="zh-CN"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endParaRPr>
          </a:p>
        </p:txBody>
      </p:sp>
      <p:sp>
        <p:nvSpPr>
          <p:cNvPr id="163844" name="Rectangle 5">
            <a:extLst>
              <a:ext uri="{FF2B5EF4-FFF2-40B4-BE49-F238E27FC236}">
                <a16:creationId xmlns:a16="http://schemas.microsoft.com/office/drawing/2014/main" id="{69FBA329-148D-4173-AAD1-4EFC267902D2}"/>
              </a:ext>
            </a:extLst>
          </p:cNvPr>
          <p:cNvSpPr>
            <a:spLocks noGrp="1" noChangeArrowheads="1"/>
          </p:cNvSpPr>
          <p:nvPr>
            <p:ph type="title" idx="4294967295"/>
          </p:nvPr>
        </p:nvSpPr>
        <p:spPr/>
        <p:txBody>
          <a:bodyPr/>
          <a:lstStyle/>
          <a:p>
            <a:pPr algn="ctr" eaLnBrk="1" hangingPunct="1">
              <a:defRPr/>
            </a:pPr>
            <a:r>
              <a:rPr lang="zh-CN" altLang="en-US"/>
              <a:t>主要神经网络结构</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635744B-4B64-42F3-82AD-B5D624A86A2E}" type="slidenum">
              <a:rPr lang="en-US" altLang="zh-CN" sz="1400" b="0" smtClean="0"/>
              <a:pPr>
                <a:spcBef>
                  <a:spcPct val="0"/>
                </a:spcBef>
                <a:buClrTx/>
                <a:buSzTx/>
                <a:buFontTx/>
                <a:buNone/>
              </a:pPr>
              <a:t>29</a:t>
            </a:fld>
            <a:endParaRPr lang="en-US" altLang="zh-CN" sz="1400" b="0" smtClean="0"/>
          </a:p>
        </p:txBody>
      </p:sp>
      <p:sp>
        <p:nvSpPr>
          <p:cNvPr id="40963"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C2DB515B-0B0A-4F36-B128-B3C3571262A2}" type="slidenum">
              <a:rPr lang="en-US" altLang="zh-CN" sz="1400" b="0"/>
              <a:pPr algn="r" eaLnBrk="1" hangingPunct="1">
                <a:spcBef>
                  <a:spcPct val="0"/>
                </a:spcBef>
                <a:buClrTx/>
                <a:buSzTx/>
                <a:buFontTx/>
                <a:buNone/>
              </a:pPr>
              <a:t>29</a:t>
            </a:fld>
            <a:endParaRPr lang="en-US" altLang="zh-CN" sz="1400" b="0"/>
          </a:p>
        </p:txBody>
      </p:sp>
      <p:pic>
        <p:nvPicPr>
          <p:cNvPr id="40964"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41550"/>
            <a:ext cx="59658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2707" name="Rectangle 5">
            <a:extLst>
              <a:ext uri="{FF2B5EF4-FFF2-40B4-BE49-F238E27FC236}">
                <a16:creationId xmlns:a16="http://schemas.microsoft.com/office/drawing/2014/main" id="{57865147-F9A7-4892-9141-5734BB447277}"/>
              </a:ext>
            </a:extLst>
          </p:cNvPr>
          <p:cNvSpPr>
            <a:spLocks noGrp="1" noChangeArrowheads="1"/>
          </p:cNvSpPr>
          <p:nvPr>
            <p:ph type="title" idx="4294967295"/>
          </p:nvPr>
        </p:nvSpPr>
        <p:spPr/>
        <p:txBody>
          <a:bodyPr/>
          <a:lstStyle/>
          <a:p>
            <a:pPr algn="ctr" eaLnBrk="1" hangingPunct="1">
              <a:defRPr/>
            </a:pPr>
            <a:r>
              <a:rPr lang="zh-CN" altLang="en-US" dirty="0"/>
              <a:t>前馈网络</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480E81AF-707E-4594-AE38-DB14BA08A67B}"/>
              </a:ext>
            </a:extLst>
          </p:cNvPr>
          <p:cNvSpPr/>
          <p:nvPr/>
        </p:nvSpPr>
        <p:spPr>
          <a:xfrm>
            <a:off x="68263" y="-6350"/>
            <a:ext cx="9159875" cy="6870700"/>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 name="Freeform 3">
            <a:extLst>
              <a:ext uri="{FF2B5EF4-FFF2-40B4-BE49-F238E27FC236}">
                <a16:creationId xmlns:a16="http://schemas.microsoft.com/office/drawing/2014/main" id="{BD7E4BFF-0E91-4918-AEEB-BE48F03A6B9D}"/>
              </a:ext>
            </a:extLst>
          </p:cNvPr>
          <p:cNvSpPr/>
          <p:nvPr/>
        </p:nvSpPr>
        <p:spPr>
          <a:xfrm>
            <a:off x="430213" y="1219200"/>
            <a:ext cx="8283575" cy="76200"/>
          </a:xfrm>
          <a:custGeom>
            <a:avLst/>
            <a:gdLst>
              <a:gd name="connsiteX0" fmla="*/ 19050 w 8267687"/>
              <a:gd name="connsiteY0" fmla="*/ 19050 h 76200"/>
              <a:gd name="connsiteX1" fmla="*/ 8248637 w 8267687"/>
              <a:gd name="connsiteY1" fmla="*/ 20574 h 76200"/>
            </a:gdLst>
            <a:ahLst/>
            <a:cxnLst>
              <a:cxn ang="0">
                <a:pos x="connsiteX0" y="connsiteY0"/>
              </a:cxn>
              <a:cxn ang="1">
                <a:pos x="connsiteX1" y="connsiteY1"/>
              </a:cxn>
            </a:cxnLst>
            <a:rect l="l" t="t" r="r" b="b"/>
            <a:pathLst>
              <a:path w="8267687" h="76200">
                <a:moveTo>
                  <a:pt x="19050" y="19050"/>
                </a:moveTo>
                <a:lnTo>
                  <a:pt x="8248637" y="20574"/>
                </a:lnTo>
              </a:path>
            </a:pathLst>
          </a:custGeom>
          <a:ln w="381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5" name="Freeform 3">
            <a:extLst>
              <a:ext uri="{FF2B5EF4-FFF2-40B4-BE49-F238E27FC236}">
                <a16:creationId xmlns:a16="http://schemas.microsoft.com/office/drawing/2014/main" id="{36CB7A03-B7B5-4564-9A41-9B99C3DC5C38}"/>
              </a:ext>
            </a:extLst>
          </p:cNvPr>
          <p:cNvSpPr/>
          <p:nvPr/>
        </p:nvSpPr>
        <p:spPr>
          <a:xfrm>
            <a:off x="430213" y="1195388"/>
            <a:ext cx="8283575" cy="76200"/>
          </a:xfrm>
          <a:custGeom>
            <a:avLst/>
            <a:gdLst>
              <a:gd name="connsiteX0" fmla="*/ 19050 w 8267687"/>
              <a:gd name="connsiteY0" fmla="*/ 19050 h 76200"/>
              <a:gd name="connsiteX1" fmla="*/ 8248637 w 8267687"/>
              <a:gd name="connsiteY1" fmla="*/ 20573 h 76200"/>
            </a:gdLst>
            <a:ahLst/>
            <a:cxnLst>
              <a:cxn ang="0">
                <a:pos x="connsiteX0" y="connsiteY0"/>
              </a:cxn>
              <a:cxn ang="1">
                <a:pos x="connsiteX1" y="connsiteY1"/>
              </a:cxn>
            </a:cxnLst>
            <a:rect l="l" t="t" r="r" b="b"/>
            <a:pathLst>
              <a:path w="8267687" h="76200">
                <a:moveTo>
                  <a:pt x="19050" y="19050"/>
                </a:moveTo>
                <a:lnTo>
                  <a:pt x="8248637" y="20573"/>
                </a:lnTo>
              </a:path>
            </a:pathLst>
          </a:custGeom>
          <a:ln w="381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6" name="Freeform 3">
            <a:extLst>
              <a:ext uri="{FF2B5EF4-FFF2-40B4-BE49-F238E27FC236}">
                <a16:creationId xmlns:a16="http://schemas.microsoft.com/office/drawing/2014/main" id="{7CFB0CF4-14FC-4150-8BA8-3993325E2E1F}"/>
              </a:ext>
            </a:extLst>
          </p:cNvPr>
          <p:cNvSpPr/>
          <p:nvPr/>
        </p:nvSpPr>
        <p:spPr>
          <a:xfrm>
            <a:off x="442913" y="6246813"/>
            <a:ext cx="8258175" cy="22225"/>
          </a:xfrm>
          <a:custGeom>
            <a:avLst/>
            <a:gdLst>
              <a:gd name="connsiteX0" fmla="*/ 6350 w 8242287"/>
              <a:gd name="connsiteY0" fmla="*/ 6350 h 22225"/>
              <a:gd name="connsiteX1" fmla="*/ 8235937 w 8242287"/>
              <a:gd name="connsiteY1" fmla="*/ 7873 h 22225"/>
            </a:gdLst>
            <a:ahLst/>
            <a:cxnLst>
              <a:cxn ang="0">
                <a:pos x="connsiteX0" y="connsiteY0"/>
              </a:cxn>
              <a:cxn ang="1">
                <a:pos x="connsiteX1" y="connsiteY1"/>
              </a:cxn>
            </a:cxnLst>
            <a:rect l="l" t="t" r="r" b="b"/>
            <a:pathLst>
              <a:path w="8242287" h="22225">
                <a:moveTo>
                  <a:pt x="6350" y="6350"/>
                </a:moveTo>
                <a:lnTo>
                  <a:pt x="8235937" y="7873"/>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7" name="Freeform 3">
            <a:extLst>
              <a:ext uri="{FF2B5EF4-FFF2-40B4-BE49-F238E27FC236}">
                <a16:creationId xmlns:a16="http://schemas.microsoft.com/office/drawing/2014/main" id="{47E2DC0E-754F-437C-A693-7954D4CEE10A}"/>
              </a:ext>
            </a:extLst>
          </p:cNvPr>
          <p:cNvSpPr/>
          <p:nvPr/>
        </p:nvSpPr>
        <p:spPr>
          <a:xfrm>
            <a:off x="4763" y="0"/>
            <a:ext cx="114300" cy="120650"/>
          </a:xfrm>
          <a:custGeom>
            <a:avLst/>
            <a:gdLst>
              <a:gd name="connsiteX0" fmla="*/ 0 w 114312"/>
              <a:gd name="connsiteY0" fmla="*/ 0 h 120269"/>
              <a:gd name="connsiteX1" fmla="*/ 114312 w 114312"/>
              <a:gd name="connsiteY1" fmla="*/ 0 h 120269"/>
              <a:gd name="connsiteX2" fmla="*/ 114312 w 114312"/>
              <a:gd name="connsiteY2" fmla="*/ 120269 h 120269"/>
              <a:gd name="connsiteX3" fmla="*/ 0 w 114312"/>
              <a:gd name="connsiteY3" fmla="*/ 120269 h 120269"/>
              <a:gd name="connsiteX4" fmla="*/ 0 w 114312"/>
              <a:gd name="connsiteY4" fmla="*/ 0 h 1202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4312" h="120269">
                <a:moveTo>
                  <a:pt x="0" y="0"/>
                </a:moveTo>
                <a:lnTo>
                  <a:pt x="114312" y="0"/>
                </a:lnTo>
                <a:lnTo>
                  <a:pt x="114312" y="120269"/>
                </a:lnTo>
                <a:lnTo>
                  <a:pt x="0" y="12026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12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7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8AF396A-2A1A-4E02-A76E-686C8195CDA4}"/>
              </a:ext>
            </a:extLst>
          </p:cNvPr>
          <p:cNvSpPr txBox="1"/>
          <p:nvPr/>
        </p:nvSpPr>
        <p:spPr>
          <a:xfrm>
            <a:off x="8516938" y="6477000"/>
            <a:ext cx="77787" cy="200025"/>
          </a:xfrm>
          <a:prstGeom prst="rect">
            <a:avLst/>
          </a:prstGeom>
          <a:noFill/>
        </p:spPr>
        <p:txBody>
          <a:bodyPr wrap="none" lIns="0" tIns="0" rIns="0">
            <a:spAutoFit/>
          </a:bodyPr>
          <a:lstStyle/>
          <a:p>
            <a:pPr eaLnBrk="1" hangingPunct="1">
              <a:lnSpc>
                <a:spcPts val="1202"/>
              </a:lnSpc>
              <a:defRPr/>
            </a:pPr>
            <a:r>
              <a:rPr lang="en-US" altLang="zh-CN" sz="1202" dirty="0">
                <a:solidFill>
                  <a:srgbClr val="898989"/>
                </a:solidFill>
                <a:latin typeface="Calibri" pitchFamily="18" charset="0"/>
                <a:cs typeface="Calibri" pitchFamily="18" charset="0"/>
              </a:rPr>
              <a:t>3</a:t>
            </a:r>
          </a:p>
        </p:txBody>
      </p:sp>
      <p:sp>
        <p:nvSpPr>
          <p:cNvPr id="8" name="TextBox 1">
            <a:extLst>
              <a:ext uri="{FF2B5EF4-FFF2-40B4-BE49-F238E27FC236}">
                <a16:creationId xmlns:a16="http://schemas.microsoft.com/office/drawing/2014/main" id="{1FB53A4C-4363-4D77-BC14-A261CC95FF62}"/>
              </a:ext>
            </a:extLst>
          </p:cNvPr>
          <p:cNvSpPr txBox="1"/>
          <p:nvPr/>
        </p:nvSpPr>
        <p:spPr>
          <a:xfrm>
            <a:off x="538163" y="623888"/>
            <a:ext cx="2097087" cy="598487"/>
          </a:xfrm>
          <a:prstGeom prst="rect">
            <a:avLst/>
          </a:prstGeom>
          <a:noFill/>
        </p:spPr>
        <p:txBody>
          <a:bodyPr wrap="none" lIns="0" tIns="0" rIns="0">
            <a:spAutoFit/>
          </a:bodyPr>
          <a:lstStyle/>
          <a:p>
            <a:pPr eaLnBrk="1" hangingPunct="1">
              <a:lnSpc>
                <a:spcPts val="4308"/>
              </a:lnSpc>
              <a:defRPr/>
            </a:pPr>
            <a:r>
              <a:rPr lang="en-US" altLang="zh-CN" sz="4405" b="1" dirty="0">
                <a:solidFill>
                  <a:srgbClr val="000000"/>
                </a:solidFill>
                <a:latin typeface="Calibri" pitchFamily="18" charset="0"/>
                <a:cs typeface="Calibri" pitchFamily="18" charset="0"/>
              </a:rPr>
              <a:t>Contents</a:t>
            </a:r>
          </a:p>
        </p:txBody>
      </p:sp>
      <p:sp>
        <p:nvSpPr>
          <p:cNvPr id="9" name="TextBox 1">
            <a:extLst>
              <a:ext uri="{FF2B5EF4-FFF2-40B4-BE49-F238E27FC236}">
                <a16:creationId xmlns:a16="http://schemas.microsoft.com/office/drawing/2014/main" id="{3807042B-F4E8-4802-AB15-44977C5BC876}"/>
              </a:ext>
            </a:extLst>
          </p:cNvPr>
          <p:cNvSpPr txBox="1"/>
          <p:nvPr/>
        </p:nvSpPr>
        <p:spPr>
          <a:xfrm>
            <a:off x="538163" y="1806575"/>
            <a:ext cx="319087" cy="2795588"/>
          </a:xfrm>
          <a:prstGeom prst="rect">
            <a:avLst/>
          </a:prstGeom>
          <a:noFill/>
        </p:spPr>
        <p:txBody>
          <a:bodyPr wrap="none" lIns="0" tIns="0" rIns="0">
            <a:spAutoFit/>
          </a:bodyPr>
          <a:lstStyle/>
          <a:p>
            <a:pPr eaLnBrk="1" hangingPunct="1">
              <a:lnSpc>
                <a:spcPts val="3106"/>
              </a:lnSpc>
              <a:defRPr/>
            </a:pPr>
            <a:r>
              <a:rPr lang="en-US" altLang="zh-CN" sz="3203" b="1" dirty="0">
                <a:solidFill>
                  <a:srgbClr val="000000"/>
                </a:solidFill>
                <a:latin typeface="Calibri" pitchFamily="18" charset="0"/>
                <a:cs typeface="Calibri" pitchFamily="18" charset="0"/>
              </a:rPr>
              <a:t>1.</a:t>
            </a:r>
          </a:p>
          <a:p>
            <a:pPr eaLnBrk="1" hangingPunct="1">
              <a:lnSpc>
                <a:spcPts val="1002"/>
              </a:lnSpc>
              <a:defRPr/>
            </a:pPr>
            <a:endParaRPr lang="en-US" altLang="zh-CN" dirty="0"/>
          </a:p>
          <a:p>
            <a:pPr eaLnBrk="1" hangingPunct="1">
              <a:lnSpc>
                <a:spcPts val="3607"/>
              </a:lnSpc>
              <a:defRPr/>
            </a:pPr>
            <a:r>
              <a:rPr lang="en-US" altLang="zh-CN" sz="3203" b="1" dirty="0">
                <a:solidFill>
                  <a:srgbClr val="000000"/>
                </a:solidFill>
                <a:latin typeface="Calibri" pitchFamily="18" charset="0"/>
                <a:cs typeface="Calibri" pitchFamily="18" charset="0"/>
              </a:rPr>
              <a:t>2.</a:t>
            </a:r>
          </a:p>
          <a:p>
            <a:pPr eaLnBrk="1" hangingPunct="1">
              <a:lnSpc>
                <a:spcPts val="1002"/>
              </a:lnSpc>
              <a:defRPr/>
            </a:pPr>
            <a:endParaRPr lang="en-US" altLang="zh-CN" dirty="0"/>
          </a:p>
          <a:p>
            <a:pPr eaLnBrk="1" hangingPunct="1">
              <a:lnSpc>
                <a:spcPts val="3507"/>
              </a:lnSpc>
              <a:defRPr/>
            </a:pPr>
            <a:r>
              <a:rPr lang="en-US" altLang="zh-CN" sz="3203" b="1" dirty="0">
                <a:solidFill>
                  <a:srgbClr val="000000"/>
                </a:solidFill>
                <a:latin typeface="Calibri" pitchFamily="18" charset="0"/>
                <a:cs typeface="Calibri" pitchFamily="18" charset="0"/>
              </a:rPr>
              <a:t>3.</a:t>
            </a:r>
          </a:p>
          <a:p>
            <a:pPr eaLnBrk="1" hangingPunct="1">
              <a:lnSpc>
                <a:spcPts val="1002"/>
              </a:lnSpc>
              <a:defRPr/>
            </a:pPr>
            <a:endParaRPr lang="en-US" altLang="zh-CN" dirty="0"/>
          </a:p>
          <a:p>
            <a:pPr eaLnBrk="1" hangingPunct="1">
              <a:lnSpc>
                <a:spcPts val="3607"/>
              </a:lnSpc>
              <a:defRPr/>
            </a:pPr>
            <a:r>
              <a:rPr lang="en-US" altLang="zh-CN" sz="3203" b="1" dirty="0">
                <a:solidFill>
                  <a:srgbClr val="000000"/>
                </a:solidFill>
                <a:latin typeface="Calibri" pitchFamily="18" charset="0"/>
                <a:cs typeface="Calibri" pitchFamily="18" charset="0"/>
              </a:rPr>
              <a:t>4.</a:t>
            </a:r>
          </a:p>
          <a:p>
            <a:pPr eaLnBrk="1" hangingPunct="1">
              <a:lnSpc>
                <a:spcPts val="1002"/>
              </a:lnSpc>
              <a:defRPr/>
            </a:pPr>
            <a:endParaRPr lang="en-US" altLang="zh-CN" dirty="0"/>
          </a:p>
          <a:p>
            <a:pPr eaLnBrk="1" hangingPunct="1">
              <a:lnSpc>
                <a:spcPts val="3607"/>
              </a:lnSpc>
              <a:defRPr/>
            </a:pPr>
            <a:endParaRPr lang="en-US" altLang="zh-CN" sz="3203" b="1" dirty="0">
              <a:solidFill>
                <a:srgbClr val="000000"/>
              </a:solidFill>
              <a:latin typeface="Calibri" pitchFamily="18" charset="0"/>
              <a:cs typeface="Calibri" pitchFamily="18" charset="0"/>
            </a:endParaRPr>
          </a:p>
        </p:txBody>
      </p:sp>
      <p:sp>
        <p:nvSpPr>
          <p:cNvPr id="10" name="TextBox 1">
            <a:extLst>
              <a:ext uri="{FF2B5EF4-FFF2-40B4-BE49-F238E27FC236}">
                <a16:creationId xmlns:a16="http://schemas.microsoft.com/office/drawing/2014/main" id="{B0966A3E-53DF-48D5-9CD3-96797881C463}"/>
              </a:ext>
            </a:extLst>
          </p:cNvPr>
          <p:cNvSpPr txBox="1"/>
          <p:nvPr/>
        </p:nvSpPr>
        <p:spPr>
          <a:xfrm>
            <a:off x="1149350" y="1768475"/>
            <a:ext cx="5954713" cy="2252663"/>
          </a:xfrm>
          <a:prstGeom prst="rect">
            <a:avLst/>
          </a:prstGeom>
          <a:noFill/>
        </p:spPr>
        <p:txBody>
          <a:bodyPr wrap="none" lIns="0" tIns="0" rIns="0">
            <a:spAutoFit/>
          </a:bodyPr>
          <a:lstStyle/>
          <a:p>
            <a:pPr eaLnBrk="1" hangingPunct="1">
              <a:lnSpc>
                <a:spcPts val="3507"/>
              </a:lnSpc>
              <a:defRPr/>
            </a:pPr>
            <a:r>
              <a:rPr lang="zh-CN" altLang="en-US" sz="3203" b="1" dirty="0">
                <a:solidFill>
                  <a:srgbClr val="000000"/>
                </a:solidFill>
                <a:latin typeface="Calibri" pitchFamily="18" charset="0"/>
                <a:cs typeface="Calibri" pitchFamily="18" charset="0"/>
              </a:rPr>
              <a:t>导论  </a:t>
            </a:r>
            <a:r>
              <a:rPr lang="en-US" altLang="zh-CN" sz="3203" b="1" dirty="0">
                <a:solidFill>
                  <a:srgbClr val="000000"/>
                </a:solidFill>
                <a:latin typeface="Calibri" pitchFamily="18" charset="0"/>
                <a:cs typeface="Calibri" pitchFamily="18" charset="0"/>
              </a:rPr>
              <a:t>10</a:t>
            </a:r>
            <a:r>
              <a:rPr lang="en-US" altLang="zh-CN" sz="3203" dirty="0">
                <a:solidFill>
                  <a:srgbClr val="000000"/>
                </a:solidFill>
                <a:cs typeface="Times New Roman" pitchFamily="18" charset="0"/>
              </a:rPr>
              <a:t>学时</a:t>
            </a:r>
          </a:p>
          <a:p>
            <a:pPr eaLnBrk="1" hangingPunct="1">
              <a:lnSpc>
                <a:spcPts val="1002"/>
              </a:lnSpc>
              <a:defRPr/>
            </a:pPr>
            <a:endParaRPr lang="en-US" altLang="zh-CN" dirty="0"/>
          </a:p>
          <a:p>
            <a:pPr eaLnBrk="1" hangingPunct="1">
              <a:lnSpc>
                <a:spcPts val="3607"/>
              </a:lnSpc>
              <a:defRPr/>
            </a:pPr>
            <a:r>
              <a:rPr lang="zh-CN" altLang="en-US" sz="3203" b="1" dirty="0">
                <a:solidFill>
                  <a:srgbClr val="000000"/>
                </a:solidFill>
                <a:latin typeface="Calibri" pitchFamily="18" charset="0"/>
                <a:cs typeface="Calibri" pitchFamily="18" charset="0"/>
              </a:rPr>
              <a:t>深度前馈神经网络</a:t>
            </a:r>
            <a:r>
              <a:rPr lang="en-US" altLang="zh-CN" sz="3203" b="1" dirty="0">
                <a:solidFill>
                  <a:srgbClr val="000000"/>
                </a:solidFill>
                <a:latin typeface="Calibri" pitchFamily="18" charset="0"/>
                <a:cs typeface="Calibri" pitchFamily="18" charset="0"/>
              </a:rPr>
              <a:t> 10 </a:t>
            </a:r>
            <a:r>
              <a:rPr lang="en-US" altLang="zh-CN" sz="3203" dirty="0">
                <a:solidFill>
                  <a:srgbClr val="000000"/>
                </a:solidFill>
                <a:cs typeface="Times New Roman" pitchFamily="18" charset="0"/>
              </a:rPr>
              <a:t>学时</a:t>
            </a:r>
          </a:p>
          <a:p>
            <a:pPr eaLnBrk="1" hangingPunct="1">
              <a:lnSpc>
                <a:spcPts val="1002"/>
              </a:lnSpc>
              <a:defRPr/>
            </a:pPr>
            <a:endParaRPr lang="en-US" altLang="zh-CN" dirty="0"/>
          </a:p>
          <a:p>
            <a:pPr eaLnBrk="1" hangingPunct="1">
              <a:lnSpc>
                <a:spcPts val="3507"/>
              </a:lnSpc>
              <a:defRPr/>
            </a:pPr>
            <a:r>
              <a:rPr lang="zh-CN" altLang="en-US" sz="3203" b="1" dirty="0">
                <a:solidFill>
                  <a:srgbClr val="000000"/>
                </a:solidFill>
                <a:latin typeface="Calibri" pitchFamily="18" charset="0"/>
                <a:cs typeface="Calibri" pitchFamily="18" charset="0"/>
              </a:rPr>
              <a:t>卷积神经网络与循环网络</a:t>
            </a:r>
            <a:r>
              <a:rPr lang="en-US" altLang="zh-CN" sz="3203" b="1" dirty="0">
                <a:solidFill>
                  <a:srgbClr val="000000"/>
                </a:solidFill>
                <a:latin typeface="Calibri" pitchFamily="18" charset="0"/>
                <a:cs typeface="Calibri" pitchFamily="18" charset="0"/>
              </a:rPr>
              <a:t> 10 </a:t>
            </a:r>
            <a:r>
              <a:rPr lang="en-US" altLang="zh-CN" sz="3203" dirty="0">
                <a:solidFill>
                  <a:srgbClr val="000000"/>
                </a:solidFill>
                <a:cs typeface="Times New Roman" pitchFamily="18" charset="0"/>
              </a:rPr>
              <a:t>学时</a:t>
            </a:r>
          </a:p>
          <a:p>
            <a:pPr eaLnBrk="1" hangingPunct="1">
              <a:lnSpc>
                <a:spcPts val="1002"/>
              </a:lnSpc>
              <a:defRPr/>
            </a:pPr>
            <a:endParaRPr lang="en-US" altLang="zh-CN" dirty="0"/>
          </a:p>
          <a:p>
            <a:pPr eaLnBrk="1" hangingPunct="1">
              <a:lnSpc>
                <a:spcPts val="3607"/>
              </a:lnSpc>
              <a:defRPr/>
            </a:pPr>
            <a:r>
              <a:rPr lang="zh-CN" altLang="en-US" sz="3203" b="1" dirty="0">
                <a:solidFill>
                  <a:srgbClr val="000000"/>
                </a:solidFill>
                <a:latin typeface="Calibri" pitchFamily="18" charset="0"/>
                <a:cs typeface="Calibri" pitchFamily="18" charset="0"/>
              </a:rPr>
              <a:t>自编码与对抗网络</a:t>
            </a:r>
            <a:r>
              <a:rPr lang="en-US" altLang="zh-CN" sz="3203" b="1" dirty="0">
                <a:solidFill>
                  <a:srgbClr val="000000"/>
                </a:solidFill>
                <a:latin typeface="Calibri" pitchFamily="18" charset="0"/>
                <a:cs typeface="Calibri" pitchFamily="18" charset="0"/>
              </a:rPr>
              <a:t> 10</a:t>
            </a:r>
            <a:r>
              <a:rPr lang="en-US" altLang="zh-CN" sz="3203" dirty="0">
                <a:solidFill>
                  <a:srgbClr val="000000"/>
                </a:solidFill>
                <a:cs typeface="Times New Roman" pitchFamily="18" charset="0"/>
              </a:rPr>
              <a:t>学时</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975" y="31750"/>
            <a:ext cx="9144000" cy="694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49250" y="339725"/>
            <a:ext cx="49213" cy="141288"/>
          </a:xfrm>
          <a:prstGeom prst="rect">
            <a:avLst/>
          </a:prstGeom>
          <a:noFill/>
        </p:spPr>
        <p:txBody>
          <a:bodyPr wrap="none" lIns="0" tIns="0" rIns="0" bIns="0">
            <a:spAutoFit/>
          </a:bodyPr>
          <a:lstStyle/>
          <a:p>
            <a:pPr>
              <a:lnSpc>
                <a:spcPts val="1055"/>
              </a:lnSpc>
              <a:defRPr/>
            </a:pPr>
            <a:r>
              <a:rPr lang="en-US" altLang="zh-CN" sz="1055">
                <a:solidFill>
                  <a:srgbClr val="FFFFFF"/>
                </a:solidFill>
                <a:latin typeface="Times New Roman"/>
              </a:rPr>
              <a:t>•</a:t>
            </a:r>
            <a:endParaRPr lang="zh-CN" altLang="en-US" sz="1055">
              <a:solidFill>
                <a:srgbClr val="FFFFFF"/>
              </a:solidFill>
              <a:latin typeface="Times New Roman"/>
            </a:endParaRPr>
          </a:p>
        </p:txBody>
      </p:sp>
      <p:sp>
        <p:nvSpPr>
          <p:cNvPr id="6" name="TextBox 5"/>
          <p:cNvSpPr txBox="1"/>
          <p:nvPr/>
        </p:nvSpPr>
        <p:spPr>
          <a:xfrm>
            <a:off x="1025525" y="1392238"/>
            <a:ext cx="7173913" cy="500062"/>
          </a:xfrm>
          <a:prstGeom prst="rect">
            <a:avLst/>
          </a:prstGeom>
          <a:noFill/>
        </p:spPr>
        <p:txBody>
          <a:bodyPr wrap="none" lIns="0" tIns="0" rIns="0" bIns="0">
            <a:spAutoFit/>
          </a:bodyPr>
          <a:lstStyle/>
          <a:p>
            <a:pPr>
              <a:lnSpc>
                <a:spcPts val="3867"/>
              </a:lnSpc>
              <a:defRPr/>
            </a:pPr>
            <a:r>
              <a:rPr lang="zh-CN" altLang="en-US" sz="3867" dirty="0">
                <a:solidFill>
                  <a:srgbClr val="000000"/>
                </a:solidFill>
                <a:latin typeface="微软雅黑"/>
              </a:rPr>
              <a:t>人工智能</a:t>
            </a:r>
            <a:r>
              <a:rPr lang="en-US" altLang="zh-CN" sz="3867" dirty="0">
                <a:solidFill>
                  <a:srgbClr val="000000"/>
                </a:solidFill>
                <a:latin typeface="微软雅黑"/>
              </a:rPr>
              <a:t>VS</a:t>
            </a:r>
            <a:r>
              <a:rPr lang="zh-CN" altLang="en-US" sz="3867" dirty="0">
                <a:solidFill>
                  <a:srgbClr val="000000"/>
                </a:solidFill>
                <a:latin typeface="微软雅黑"/>
              </a:rPr>
              <a:t>机器学习</a:t>
            </a:r>
            <a:r>
              <a:rPr lang="en-US" altLang="zh-CN" sz="3867" dirty="0">
                <a:solidFill>
                  <a:srgbClr val="000000"/>
                </a:solidFill>
                <a:latin typeface="微软雅黑"/>
              </a:rPr>
              <a:t>VS</a:t>
            </a:r>
            <a:r>
              <a:rPr lang="zh-CN" altLang="en-US" sz="3867" dirty="0">
                <a:solidFill>
                  <a:srgbClr val="000000"/>
                </a:solidFill>
                <a:latin typeface="微软雅黑"/>
              </a:rPr>
              <a:t>深度学习</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B372F-6A48-4C4C-ABA1-99E8742A6E18}"/>
              </a:ext>
            </a:extLst>
          </p:cNvPr>
          <p:cNvSpPr>
            <a:spLocks noGrp="1"/>
          </p:cNvSpPr>
          <p:nvPr>
            <p:ph type="ctrTitle"/>
          </p:nvPr>
        </p:nvSpPr>
        <p:spPr>
          <a:xfrm>
            <a:off x="1116013" y="115888"/>
            <a:ext cx="7772400" cy="1201737"/>
          </a:xfrm>
        </p:spPr>
        <p:txBody>
          <a:bodyPr/>
          <a:lstStyle/>
          <a:p>
            <a:pPr>
              <a:defRPr/>
            </a:pPr>
            <a:r>
              <a:rPr lang="zh-CN" altLang="en-US" dirty="0"/>
              <a:t>机器学习</a:t>
            </a:r>
          </a:p>
        </p:txBody>
      </p:sp>
      <p:sp>
        <p:nvSpPr>
          <p:cNvPr id="3" name="副标题 2">
            <a:extLst>
              <a:ext uri="{FF2B5EF4-FFF2-40B4-BE49-F238E27FC236}">
                <a16:creationId xmlns:a16="http://schemas.microsoft.com/office/drawing/2014/main" id="{82FA9A6C-1813-414A-927C-3FF16BEC51B6}"/>
              </a:ext>
            </a:extLst>
          </p:cNvPr>
          <p:cNvSpPr>
            <a:spLocks noGrp="1"/>
          </p:cNvSpPr>
          <p:nvPr>
            <p:ph type="subTitle" idx="1"/>
          </p:nvPr>
        </p:nvSpPr>
        <p:spPr>
          <a:xfrm>
            <a:off x="539750" y="1462088"/>
            <a:ext cx="8223250" cy="4176712"/>
          </a:xfrm>
        </p:spPr>
        <p:txBody>
          <a:bodyPr/>
          <a:lstStyle/>
          <a:p>
            <a:pPr algn="l">
              <a:lnSpc>
                <a:spcPct val="80000"/>
              </a:lnSpc>
              <a:defRPr/>
            </a:pPr>
            <a:r>
              <a:rPr lang="zh-CN" altLang="en-US" sz="24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    一些任务，如人脸识别，难以写一个程序让计算机完成：</a:t>
            </a:r>
            <a:endParaRPr lang="en-US" altLang="zh-CN" sz="24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endParaRPr>
          </a:p>
          <a:p>
            <a:pPr algn="l">
              <a:lnSpc>
                <a:spcPct val="80000"/>
              </a:lnSpc>
              <a:defRPr/>
            </a:pPr>
            <a:endParaRPr lang="en-US" altLang="zh-CN" sz="24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endParaRPr>
          </a:p>
          <a:p>
            <a:pPr lvl="1">
              <a:lnSpc>
                <a:spcPct val="80000"/>
              </a:lnSpc>
              <a:defRPr/>
            </a:pPr>
            <a:r>
              <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不知道如何写这个程序，因为人脑是如何完成这个任务不清楚。</a:t>
            </a:r>
            <a:endParaRPr lang="en-US" altLang="zh-CN"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endParaRPr>
          </a:p>
          <a:p>
            <a:pPr lvl="1">
              <a:lnSpc>
                <a:spcPct val="80000"/>
              </a:lnSpc>
              <a:defRPr/>
            </a:pPr>
            <a:endParaRPr lang="en-US" altLang="zh-CN"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endParaRPr>
          </a:p>
          <a:p>
            <a:pPr lvl="1">
              <a:lnSpc>
                <a:spcPct val="80000"/>
              </a:lnSpc>
              <a:defRPr/>
            </a:pPr>
            <a:r>
              <a:rPr lang="zh-CN" altLang="en-US"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即使知道怎么做，这个程序也相当复杂。</a:t>
            </a:r>
            <a:endParaRPr lang="en-US" altLang="zh-CN" sz="20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endParaRPr>
          </a:p>
          <a:p>
            <a:pPr indent="-285750" algn="l">
              <a:lnSpc>
                <a:spcPct val="80000"/>
              </a:lnSpc>
              <a:defRPr/>
            </a:pPr>
            <a:endParaRPr lang="en-US" altLang="zh-CN" sz="2200" dirty="0"/>
          </a:p>
          <a:p>
            <a:pPr indent="-285750" algn="l">
              <a:lnSpc>
                <a:spcPct val="80000"/>
              </a:lnSpc>
              <a:defRPr/>
            </a:pPr>
            <a:r>
              <a:rPr lang="zh-CN" altLang="en-US" sz="2200" dirty="0"/>
              <a:t>解决方法：</a:t>
            </a:r>
            <a:endParaRPr lang="en-US" altLang="zh-CN" sz="2200" dirty="0"/>
          </a:p>
          <a:p>
            <a:pPr indent="-285750" algn="l">
              <a:lnSpc>
                <a:spcPct val="80000"/>
              </a:lnSpc>
              <a:defRPr/>
            </a:pPr>
            <a:r>
              <a:rPr lang="en-US" altLang="zh-CN" sz="2200" dirty="0"/>
              <a:t>      </a:t>
            </a:r>
            <a:r>
              <a:rPr lang="zh-CN" altLang="en-US" sz="2200" dirty="0"/>
              <a:t>提供计算机正确的输入和输出数据，设计一个程序让计算机利用这些数据来完成这个工作。</a:t>
            </a:r>
            <a:endParaRPr lang="en-US" altLang="zh-CN" sz="2200" dirty="0"/>
          </a:p>
          <a:p>
            <a:pPr indent="-285750" algn="l">
              <a:lnSpc>
                <a:spcPct val="80000"/>
              </a:lnSpc>
              <a:defRPr/>
            </a:pPr>
            <a:endParaRPr lang="en-US" altLang="zh-CN" sz="2200" dirty="0"/>
          </a:p>
          <a:p>
            <a:pPr lvl="1">
              <a:lnSpc>
                <a:spcPct val="80000"/>
              </a:lnSpc>
              <a:defRPr/>
            </a:pPr>
            <a:r>
              <a:rPr lang="en-US" altLang="zh-CN" sz="1800" dirty="0"/>
              <a:t>  </a:t>
            </a:r>
            <a:r>
              <a:rPr lang="zh-CN" altLang="en-US" sz="1800" dirty="0"/>
              <a:t>这个程序不同与我们通常意义程序，它包含了大量的数据</a:t>
            </a:r>
            <a:endParaRPr lang="en-US" altLang="zh-CN" sz="1800" dirty="0"/>
          </a:p>
          <a:p>
            <a:pPr lvl="1">
              <a:lnSpc>
                <a:spcPct val="80000"/>
              </a:lnSpc>
              <a:defRPr/>
            </a:pPr>
            <a:r>
              <a:rPr lang="zh-CN" altLang="en-US" sz="1800" dirty="0"/>
              <a:t>这个程序能对新的数据产生正确的输出</a:t>
            </a:r>
            <a:endParaRPr lang="en-US" altLang="zh-CN" sz="1800" dirty="0"/>
          </a:p>
          <a:p>
            <a:pPr lvl="1">
              <a:lnSpc>
                <a:spcPct val="80000"/>
              </a:lnSpc>
              <a:defRPr/>
            </a:pPr>
            <a:r>
              <a:rPr lang="zh-CN" altLang="en-US" sz="1800" dirty="0"/>
              <a:t>当训练数据改变，程序的输出也对应产生改变</a:t>
            </a:r>
            <a:endParaRPr lang="en-US" altLang="zh-CN" sz="1800" dirty="0"/>
          </a:p>
          <a:p>
            <a:pPr indent="-285750" algn="l">
              <a:lnSpc>
                <a:spcPct val="80000"/>
              </a:lnSpc>
              <a:defRPr/>
            </a:pPr>
            <a:endParaRPr lang="en-US" altLang="zh-CN" sz="2200" dirty="0"/>
          </a:p>
          <a:p>
            <a:pPr indent="-285750" algn="l">
              <a:lnSpc>
                <a:spcPct val="80000"/>
              </a:lnSpc>
              <a:defRPr/>
            </a:pPr>
            <a:endParaRPr lang="en-US" altLang="zh-CN" sz="2200" dirty="0"/>
          </a:p>
        </p:txBody>
      </p:sp>
      <p:sp>
        <p:nvSpPr>
          <p:cNvPr id="44036"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7CA6CBB-EA23-4B6A-8AFF-07E2150245A2}" type="slidenum">
              <a:rPr lang="en-US" altLang="zh-CN" sz="1400" b="0" smtClean="0">
                <a:solidFill>
                  <a:schemeClr val="bg2"/>
                </a:solidFill>
              </a:rPr>
              <a:pPr>
                <a:spcBef>
                  <a:spcPct val="0"/>
                </a:spcBef>
                <a:buClrTx/>
                <a:buSzTx/>
                <a:buFontTx/>
                <a:buNone/>
              </a:pPr>
              <a:t>31</a:t>
            </a:fld>
            <a:endParaRPr lang="en-US" altLang="zh-CN" sz="1400" b="0" smtClean="0">
              <a:solidFill>
                <a:schemeClr val="bg2"/>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t>What is Machine Learning?</a:t>
            </a:r>
            <a:endParaRPr lang="zh-TW" altLang="en-US" dirty="0"/>
          </a:p>
        </p:txBody>
      </p:sp>
      <p:pic>
        <p:nvPicPr>
          <p:cNvPr id="45059"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62375" y="2146300"/>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9363" y="2017713"/>
            <a:ext cx="2173287"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7300" y="3162300"/>
            <a:ext cx="21653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3013" y="4186238"/>
            <a:ext cx="2195512" cy="117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字方塊 10"/>
          <p:cNvSpPr txBox="1">
            <a:spLocks noChangeArrowheads="1"/>
          </p:cNvSpPr>
          <p:nvPr/>
        </p:nvSpPr>
        <p:spPr bwMode="auto">
          <a:xfrm>
            <a:off x="7019925" y="2314575"/>
            <a:ext cx="1363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400"/>
              <a:t>“Hi”</a:t>
            </a:r>
            <a:endParaRPr lang="zh-TW" altLang="en-US" sz="2400"/>
          </a:p>
        </p:txBody>
      </p:sp>
      <p:sp>
        <p:nvSpPr>
          <p:cNvPr id="12" name="文字方塊 11"/>
          <p:cNvSpPr txBox="1">
            <a:spLocks noChangeArrowheads="1"/>
          </p:cNvSpPr>
          <p:nvPr/>
        </p:nvSpPr>
        <p:spPr bwMode="auto">
          <a:xfrm>
            <a:off x="7019925" y="3413125"/>
            <a:ext cx="199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400"/>
              <a:t>“How are you”</a:t>
            </a:r>
            <a:endParaRPr lang="zh-TW" altLang="en-US" sz="2400"/>
          </a:p>
        </p:txBody>
      </p:sp>
      <p:sp>
        <p:nvSpPr>
          <p:cNvPr id="13" name="文字方塊 12"/>
          <p:cNvSpPr txBox="1">
            <a:spLocks noChangeArrowheads="1"/>
          </p:cNvSpPr>
          <p:nvPr/>
        </p:nvSpPr>
        <p:spPr bwMode="auto">
          <a:xfrm>
            <a:off x="7019925" y="4594225"/>
            <a:ext cx="1706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400"/>
              <a:t>“Good bye”</a:t>
            </a:r>
            <a:endParaRPr lang="zh-TW" altLang="en-US" sz="2400"/>
          </a:p>
        </p:txBody>
      </p:sp>
      <p:pic>
        <p:nvPicPr>
          <p:cNvPr id="14" name="圖片 1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2188" y="2214563"/>
            <a:ext cx="1800225"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字方塊 14"/>
          <p:cNvSpPr txBox="1">
            <a:spLocks noChangeArrowheads="1"/>
          </p:cNvSpPr>
          <p:nvPr/>
        </p:nvSpPr>
        <p:spPr bwMode="auto">
          <a:xfrm>
            <a:off x="344488" y="3924300"/>
            <a:ext cx="29765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800"/>
              <a:t>You said “Hello”</a:t>
            </a:r>
            <a:endParaRPr lang="zh-TW" altLang="en-US" sz="2800"/>
          </a:p>
        </p:txBody>
      </p:sp>
      <p:sp>
        <p:nvSpPr>
          <p:cNvPr id="16" name="文字方塊 15"/>
          <p:cNvSpPr txBox="1">
            <a:spLocks noChangeArrowheads="1"/>
          </p:cNvSpPr>
          <p:nvPr/>
        </p:nvSpPr>
        <p:spPr bwMode="auto">
          <a:xfrm>
            <a:off x="5264150" y="5440363"/>
            <a:ext cx="2682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400"/>
              <a:t>A large amount of audio data</a:t>
            </a:r>
            <a:endParaRPr lang="zh-TW" altLang="en-US" sz="2400"/>
          </a:p>
        </p:txBody>
      </p:sp>
      <p:sp>
        <p:nvSpPr>
          <p:cNvPr id="17" name="文字方塊 16"/>
          <p:cNvSpPr txBox="1"/>
          <p:nvPr/>
        </p:nvSpPr>
        <p:spPr>
          <a:xfrm>
            <a:off x="1814513" y="5362575"/>
            <a:ext cx="2951162" cy="830263"/>
          </a:xfrm>
          <a:prstGeom prst="rect">
            <a:avLst/>
          </a:prstGeom>
          <a:solidFill>
            <a:schemeClr val="accent2">
              <a:lumMod val="20000"/>
              <a:lumOff val="80000"/>
            </a:schemeClr>
          </a:solidFill>
          <a:ln w="38100">
            <a:solidFill>
              <a:srgbClr val="FF0000"/>
            </a:solidFill>
          </a:ln>
        </p:spPr>
        <p:txBody>
          <a:bodyPr>
            <a:spAutoFit/>
          </a:bodyPr>
          <a:lstStyle/>
          <a:p>
            <a:pPr>
              <a:defRPr/>
            </a:pPr>
            <a:r>
              <a:rPr lang="en-US" altLang="zh-TW" sz="2400" dirty="0"/>
              <a:t>You write the program for learning.</a:t>
            </a:r>
            <a:endParaRPr lang="zh-TW" altLang="en-US" sz="2400" dirty="0"/>
          </a:p>
        </p:txBody>
      </p:sp>
      <p:cxnSp>
        <p:nvCxnSpPr>
          <p:cNvPr id="19" name="直線單箭頭接點 18"/>
          <p:cNvCxnSpPr/>
          <p:nvPr/>
        </p:nvCxnSpPr>
        <p:spPr>
          <a:xfrm flipH="1" flipV="1">
            <a:off x="4397375" y="4394200"/>
            <a:ext cx="0" cy="979488"/>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1588" y="1757363"/>
            <a:ext cx="1497012" cy="7016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21" name="弧形箭號 (下彎) 20"/>
          <p:cNvSpPr/>
          <p:nvPr/>
        </p:nvSpPr>
        <p:spPr>
          <a:xfrm rot="9648183">
            <a:off x="2601913" y="4195763"/>
            <a:ext cx="1487487" cy="7381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18" name="文字方塊 17"/>
          <p:cNvSpPr txBox="1"/>
          <p:nvPr/>
        </p:nvSpPr>
        <p:spPr>
          <a:xfrm>
            <a:off x="4170363" y="1768475"/>
            <a:ext cx="2098675" cy="461963"/>
          </a:xfrm>
          <a:prstGeom prst="rect">
            <a:avLst/>
          </a:prstGeom>
          <a:solidFill>
            <a:schemeClr val="accent6">
              <a:lumMod val="20000"/>
              <a:lumOff val="80000"/>
            </a:schemeClr>
          </a:solidFill>
          <a:ln w="38100">
            <a:solidFill>
              <a:srgbClr val="00B050"/>
            </a:solidFill>
          </a:ln>
        </p:spPr>
        <p:txBody>
          <a:bodyPr>
            <a:spAutoFit/>
          </a:bodyPr>
          <a:lstStyle/>
          <a:p>
            <a:pPr algn="ctr">
              <a:defRPr/>
            </a:pPr>
            <a:r>
              <a:rPr lang="en-US" altLang="zh-TW" sz="2400" dirty="0"/>
              <a:t>Learning ......</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animBg="1"/>
      <p:bldP spid="20" grpId="0" animBg="1"/>
      <p:bldP spid="21"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a:spLocks noChangeArrowheads="1"/>
          </p:cNvSpPr>
          <p:nvPr/>
        </p:nvSpPr>
        <p:spPr bwMode="auto">
          <a:xfrm>
            <a:off x="7408863" y="2093913"/>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solidFill>
                  <a:srgbClr val="222222"/>
                </a:solidFill>
                <a:latin typeface="Arial" panose="020B0604020202020204" pitchFamily="34" charset="0"/>
              </a:rPr>
              <a:t>“monkey”</a:t>
            </a:r>
            <a:endParaRPr lang="zh-TW" altLang="en-US" sz="2400"/>
          </a:p>
        </p:txBody>
      </p:sp>
      <p:pic>
        <p:nvPicPr>
          <p:cNvPr id="23" name="圖片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8750" y="1841500"/>
            <a:ext cx="9302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8750" y="3097213"/>
            <a:ext cx="89852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字方塊 24"/>
          <p:cNvSpPr txBox="1">
            <a:spLocks noChangeArrowheads="1"/>
          </p:cNvSpPr>
          <p:nvPr/>
        </p:nvSpPr>
        <p:spPr bwMode="auto">
          <a:xfrm>
            <a:off x="7427913" y="3443288"/>
            <a:ext cx="796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“cat”</a:t>
            </a:r>
            <a:endParaRPr lang="zh-TW" altLang="en-US" sz="2400"/>
          </a:p>
        </p:txBody>
      </p:sp>
      <p:sp>
        <p:nvSpPr>
          <p:cNvPr id="26" name="文字方塊 25"/>
          <p:cNvSpPr txBox="1">
            <a:spLocks noChangeArrowheads="1"/>
          </p:cNvSpPr>
          <p:nvPr/>
        </p:nvSpPr>
        <p:spPr bwMode="auto">
          <a:xfrm>
            <a:off x="7439025" y="4738688"/>
            <a:ext cx="798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“dog”</a:t>
            </a:r>
            <a:endParaRPr lang="zh-TW" altLang="en-US" sz="2400"/>
          </a:p>
        </p:txBody>
      </p:sp>
      <p:pic>
        <p:nvPicPr>
          <p:cNvPr id="27" name="圖片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1925" y="4378325"/>
            <a:ext cx="91598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pPr>
              <a:defRPr/>
            </a:pPr>
            <a:r>
              <a:rPr lang="en-US" altLang="zh-TW" dirty="0"/>
              <a:t>What is Machine Learning?</a:t>
            </a:r>
            <a:endParaRPr lang="zh-TW" altLang="en-US" dirty="0"/>
          </a:p>
        </p:txBody>
      </p:sp>
      <p:pic>
        <p:nvPicPr>
          <p:cNvPr id="46089" name="圖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62375" y="2146300"/>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字方塊 14"/>
          <p:cNvSpPr txBox="1">
            <a:spLocks noChangeArrowheads="1"/>
          </p:cNvSpPr>
          <p:nvPr/>
        </p:nvSpPr>
        <p:spPr bwMode="auto">
          <a:xfrm>
            <a:off x="344488" y="3924300"/>
            <a:ext cx="29765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800"/>
              <a:t>This is “cat”</a:t>
            </a:r>
            <a:endParaRPr lang="zh-TW" altLang="en-US" sz="2800"/>
          </a:p>
        </p:txBody>
      </p:sp>
      <p:sp>
        <p:nvSpPr>
          <p:cNvPr id="16" name="文字方塊 15"/>
          <p:cNvSpPr txBox="1">
            <a:spLocks noChangeArrowheads="1"/>
          </p:cNvSpPr>
          <p:nvPr/>
        </p:nvSpPr>
        <p:spPr bwMode="auto">
          <a:xfrm>
            <a:off x="6065838" y="5670550"/>
            <a:ext cx="26844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400"/>
              <a:t>A large amount of images</a:t>
            </a:r>
            <a:endParaRPr lang="zh-TW" altLang="en-US" sz="2400"/>
          </a:p>
        </p:txBody>
      </p:sp>
      <p:sp>
        <p:nvSpPr>
          <p:cNvPr id="17" name="文字方塊 16"/>
          <p:cNvSpPr txBox="1"/>
          <p:nvPr/>
        </p:nvSpPr>
        <p:spPr>
          <a:xfrm>
            <a:off x="1814513" y="5362575"/>
            <a:ext cx="2951162" cy="830263"/>
          </a:xfrm>
          <a:prstGeom prst="rect">
            <a:avLst/>
          </a:prstGeom>
          <a:solidFill>
            <a:schemeClr val="accent2">
              <a:lumMod val="20000"/>
              <a:lumOff val="80000"/>
            </a:schemeClr>
          </a:solidFill>
          <a:ln w="38100">
            <a:solidFill>
              <a:srgbClr val="FF0000"/>
            </a:solidFill>
          </a:ln>
        </p:spPr>
        <p:txBody>
          <a:bodyPr>
            <a:spAutoFit/>
          </a:bodyPr>
          <a:lstStyle/>
          <a:p>
            <a:pPr>
              <a:defRPr/>
            </a:pPr>
            <a:r>
              <a:rPr lang="en-US" altLang="zh-TW" sz="2400" dirty="0"/>
              <a:t>You write the program for learning.</a:t>
            </a:r>
            <a:endParaRPr lang="zh-TW" altLang="en-US" sz="2400" dirty="0"/>
          </a:p>
        </p:txBody>
      </p:sp>
      <p:cxnSp>
        <p:nvCxnSpPr>
          <p:cNvPr id="19" name="直線單箭頭接點 18"/>
          <p:cNvCxnSpPr/>
          <p:nvPr/>
        </p:nvCxnSpPr>
        <p:spPr>
          <a:xfrm flipH="1" flipV="1">
            <a:off x="4397375" y="4394200"/>
            <a:ext cx="0" cy="979488"/>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1588" y="1757363"/>
            <a:ext cx="1497012" cy="7016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21" name="弧形箭號 (下彎) 20"/>
          <p:cNvSpPr/>
          <p:nvPr/>
        </p:nvSpPr>
        <p:spPr>
          <a:xfrm rot="9648183">
            <a:off x="2601913" y="4195763"/>
            <a:ext cx="1487487" cy="7381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18" name="文字方塊 17"/>
          <p:cNvSpPr txBox="1"/>
          <p:nvPr/>
        </p:nvSpPr>
        <p:spPr>
          <a:xfrm>
            <a:off x="4170363" y="1768475"/>
            <a:ext cx="2098675" cy="461963"/>
          </a:xfrm>
          <a:prstGeom prst="rect">
            <a:avLst/>
          </a:prstGeom>
          <a:solidFill>
            <a:schemeClr val="accent6">
              <a:lumMod val="20000"/>
              <a:lumOff val="80000"/>
            </a:schemeClr>
          </a:solidFill>
          <a:ln w="38100">
            <a:solidFill>
              <a:srgbClr val="00B050"/>
            </a:solidFill>
          </a:ln>
        </p:spPr>
        <p:txBody>
          <a:bodyPr>
            <a:spAutoFit/>
          </a:bodyPr>
          <a:lstStyle/>
          <a:p>
            <a:pPr algn="ctr">
              <a:defRPr/>
            </a:pPr>
            <a:r>
              <a:rPr lang="en-US" altLang="zh-TW" sz="2400" dirty="0"/>
              <a:t>Learning ......</a:t>
            </a:r>
            <a:endParaRPr lang="zh-TW" altLang="en-US" sz="2400" dirty="0"/>
          </a:p>
        </p:txBody>
      </p:sp>
      <p:pic>
        <p:nvPicPr>
          <p:cNvPr id="28"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5875" y="2325688"/>
            <a:ext cx="135096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P spid="15" grpId="0"/>
      <p:bldP spid="16" grpId="0"/>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t>Machine Learning </a:t>
            </a:r>
            <a:br>
              <a:rPr lang="en-US" altLang="zh-TW" dirty="0"/>
            </a:br>
            <a:r>
              <a:rPr lang="en-US" altLang="zh-TW" dirty="0"/>
              <a:t>≈ Looking for a Function</a:t>
            </a:r>
            <a:endParaRPr lang="zh-TW" altLang="en-US" dirty="0"/>
          </a:p>
        </p:txBody>
      </p:sp>
      <p:sp>
        <p:nvSpPr>
          <p:cNvPr id="3" name="內容版面配置區 2"/>
          <p:cNvSpPr>
            <a:spLocks noGrp="1"/>
          </p:cNvSpPr>
          <p:nvPr>
            <p:ph idx="1"/>
          </p:nvPr>
        </p:nvSpPr>
        <p:spPr>
          <a:xfrm>
            <a:off x="500063" y="1822450"/>
            <a:ext cx="7886700" cy="4919663"/>
          </a:xfrm>
        </p:spPr>
        <p:txBody>
          <a:bodyPr/>
          <a:lstStyle/>
          <a:p>
            <a:r>
              <a:rPr lang="en-US" altLang="zh-TW" smtClean="0"/>
              <a:t>Speech Recognition</a:t>
            </a:r>
          </a:p>
          <a:p>
            <a:endParaRPr lang="en-US" altLang="zh-TW" smtClean="0"/>
          </a:p>
          <a:p>
            <a:r>
              <a:rPr lang="en-US" altLang="zh-TW" smtClean="0"/>
              <a:t>Image Recognition</a:t>
            </a:r>
          </a:p>
          <a:p>
            <a:endParaRPr lang="en-US" altLang="zh-TW" smtClean="0"/>
          </a:p>
          <a:p>
            <a:endParaRPr lang="en-US" altLang="zh-TW" smtClean="0"/>
          </a:p>
          <a:p>
            <a:r>
              <a:rPr lang="en-US" altLang="zh-TW" smtClean="0"/>
              <a:t>Playing Go</a:t>
            </a:r>
          </a:p>
          <a:p>
            <a:endParaRPr lang="en-US" altLang="zh-TW" smtClean="0"/>
          </a:p>
          <a:p>
            <a:r>
              <a:rPr lang="en-US" altLang="zh-TW" smtClean="0"/>
              <a:t>Dialogue System</a:t>
            </a:r>
            <a:endParaRPr lang="zh-TW" altLang="en-US" smtClean="0"/>
          </a:p>
        </p:txBody>
      </p:sp>
      <p:graphicFrame>
        <p:nvGraphicFramePr>
          <p:cNvPr id="4" name="Object 12"/>
          <p:cNvGraphicFramePr>
            <a:graphicFrameLocks noChangeAspect="1"/>
          </p:cNvGraphicFramePr>
          <p:nvPr/>
        </p:nvGraphicFramePr>
        <p:xfrm>
          <a:off x="1863725" y="2390775"/>
          <a:ext cx="3822700" cy="460375"/>
        </p:xfrm>
        <a:graphic>
          <a:graphicData uri="http://schemas.openxmlformats.org/presentationml/2006/ole">
            <mc:AlternateContent xmlns:mc="http://schemas.openxmlformats.org/markup-compatibility/2006">
              <mc:Choice xmlns:v="urn:schemas-microsoft-com:vml" Requires="v">
                <p:oleObj spid="_x0000_s47155" name="方程式" r:id="rId3" imgW="1790640" imgH="215640" progId="Equation.3">
                  <p:embed/>
                </p:oleObj>
              </mc:Choice>
              <mc:Fallback>
                <p:oleObj name="方程式" r:id="rId3" imgW="1790640" imgH="21564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725" y="2390775"/>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2"/>
          <p:cNvGraphicFramePr>
            <a:graphicFrameLocks noChangeAspect="1"/>
          </p:cNvGraphicFramePr>
          <p:nvPr/>
        </p:nvGraphicFramePr>
        <p:xfrm>
          <a:off x="2616200" y="3462338"/>
          <a:ext cx="3822700" cy="460375"/>
        </p:xfrm>
        <a:graphic>
          <a:graphicData uri="http://schemas.openxmlformats.org/presentationml/2006/ole">
            <mc:AlternateContent xmlns:mc="http://schemas.openxmlformats.org/markup-compatibility/2006">
              <mc:Choice xmlns:v="urn:schemas-microsoft-com:vml" Requires="v">
                <p:oleObj spid="_x0000_s47156" name="方程式" r:id="rId5" imgW="1790640" imgH="215640" progId="Equation.3">
                  <p:embed/>
                </p:oleObj>
              </mc:Choice>
              <mc:Fallback>
                <p:oleObj name="方程式" r:id="rId5" imgW="1790640" imgH="21564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200" y="3462338"/>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2"/>
          <p:cNvGraphicFramePr>
            <a:graphicFrameLocks noChangeAspect="1"/>
          </p:cNvGraphicFramePr>
          <p:nvPr/>
        </p:nvGraphicFramePr>
        <p:xfrm>
          <a:off x="2663825" y="4670425"/>
          <a:ext cx="3822700" cy="460375"/>
        </p:xfrm>
        <a:graphic>
          <a:graphicData uri="http://schemas.openxmlformats.org/presentationml/2006/ole">
            <mc:AlternateContent xmlns:mc="http://schemas.openxmlformats.org/markup-compatibility/2006">
              <mc:Choice xmlns:v="urn:schemas-microsoft-com:vml" Requires="v">
                <p:oleObj spid="_x0000_s47157" name="方程式" r:id="rId6" imgW="1790640" imgH="215640" progId="Equation.3">
                  <p:embed/>
                </p:oleObj>
              </mc:Choice>
              <mc:Fallback>
                <p:oleObj name="方程式" r:id="rId6" imgW="1790640" imgH="21564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4670425"/>
                        <a:ext cx="382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2"/>
          <p:cNvGraphicFramePr>
            <a:graphicFrameLocks noChangeAspect="1"/>
          </p:cNvGraphicFramePr>
          <p:nvPr/>
        </p:nvGraphicFramePr>
        <p:xfrm>
          <a:off x="3303588" y="5775325"/>
          <a:ext cx="3578225" cy="460375"/>
        </p:xfrm>
        <a:graphic>
          <a:graphicData uri="http://schemas.openxmlformats.org/presentationml/2006/ole">
            <mc:AlternateContent xmlns:mc="http://schemas.openxmlformats.org/markup-compatibility/2006">
              <mc:Choice xmlns:v="urn:schemas-microsoft-com:vml" Requires="v">
                <p:oleObj spid="_x0000_s47158" name="方程式" r:id="rId7" imgW="1676160" imgH="215640" progId="Equation.3">
                  <p:embed/>
                </p:oleObj>
              </mc:Choice>
              <mc:Fallback>
                <p:oleObj name="方程式" r:id="rId7" imgW="1676160" imgH="21564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3588" y="5775325"/>
                        <a:ext cx="3578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字方塊 7"/>
          <p:cNvSpPr txBox="1">
            <a:spLocks noChangeArrowheads="1"/>
          </p:cNvSpPr>
          <p:nvPr/>
        </p:nvSpPr>
        <p:spPr bwMode="auto">
          <a:xfrm>
            <a:off x="6438900" y="3432175"/>
            <a:ext cx="9461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800"/>
              <a:t>“Cat”</a:t>
            </a:r>
            <a:endParaRPr lang="zh-TW" altLang="en-US" sz="2800"/>
          </a:p>
        </p:txBody>
      </p:sp>
      <p:sp>
        <p:nvSpPr>
          <p:cNvPr id="9" name="文字方塊 8"/>
          <p:cNvSpPr txBox="1">
            <a:spLocks noChangeArrowheads="1"/>
          </p:cNvSpPr>
          <p:nvPr/>
        </p:nvSpPr>
        <p:spPr bwMode="auto">
          <a:xfrm>
            <a:off x="5686425" y="2359025"/>
            <a:ext cx="2297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800"/>
              <a:t>“How are you”</a:t>
            </a:r>
            <a:endParaRPr lang="zh-TW" altLang="en-US" sz="2800"/>
          </a:p>
        </p:txBody>
      </p:sp>
      <p:sp>
        <p:nvSpPr>
          <p:cNvPr id="10" name="文字方塊 9"/>
          <p:cNvSpPr txBox="1">
            <a:spLocks noChangeArrowheads="1"/>
          </p:cNvSpPr>
          <p:nvPr/>
        </p:nvSpPr>
        <p:spPr bwMode="auto">
          <a:xfrm>
            <a:off x="6486525" y="4613275"/>
            <a:ext cx="1239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800"/>
              <a:t>“5-5”</a:t>
            </a:r>
            <a:endParaRPr lang="zh-TW" altLang="en-US" sz="2800"/>
          </a:p>
        </p:txBody>
      </p:sp>
      <p:sp>
        <p:nvSpPr>
          <p:cNvPr id="11" name="文字方塊 10"/>
          <p:cNvSpPr txBox="1">
            <a:spLocks noChangeArrowheads="1"/>
          </p:cNvSpPr>
          <p:nvPr/>
        </p:nvSpPr>
        <p:spPr bwMode="auto">
          <a:xfrm>
            <a:off x="7251700" y="5792788"/>
            <a:ext cx="149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800"/>
              <a:t>“Hello”</a:t>
            </a:r>
            <a:endParaRPr lang="zh-TW" altLang="en-US" sz="2800"/>
          </a:p>
        </p:txBody>
      </p:sp>
      <p:pic>
        <p:nvPicPr>
          <p:cNvPr id="12" name="圖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357438" y="2333625"/>
            <a:ext cx="2921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a:spLocks noChangeArrowheads="1"/>
          </p:cNvSpPr>
          <p:nvPr/>
        </p:nvSpPr>
        <p:spPr bwMode="auto">
          <a:xfrm>
            <a:off x="3743325" y="5727700"/>
            <a:ext cx="265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800"/>
              <a:t>“Hi”</a:t>
            </a:r>
            <a:endParaRPr lang="zh-TW" altLang="en-US" sz="2800"/>
          </a:p>
        </p:txBody>
      </p:sp>
      <p:pic>
        <p:nvPicPr>
          <p:cNvPr id="84994" name="Picture 2" descr="http://y2.ifengimg.com/a/2016_11/2c7ef418c72909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0975" y="4495800"/>
            <a:ext cx="114458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字方塊 15"/>
          <p:cNvSpPr txBox="1">
            <a:spLocks noChangeArrowheads="1"/>
          </p:cNvSpPr>
          <p:nvPr/>
        </p:nvSpPr>
        <p:spPr bwMode="auto">
          <a:xfrm>
            <a:off x="3665538" y="6208713"/>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(what the user said)</a:t>
            </a:r>
            <a:endParaRPr lang="zh-TW" altLang="en-US" sz="2400"/>
          </a:p>
        </p:txBody>
      </p:sp>
      <p:sp>
        <p:nvSpPr>
          <p:cNvPr id="19" name="文字方塊 18"/>
          <p:cNvSpPr txBox="1">
            <a:spLocks noChangeArrowheads="1"/>
          </p:cNvSpPr>
          <p:nvPr/>
        </p:nvSpPr>
        <p:spPr bwMode="auto">
          <a:xfrm>
            <a:off x="6481763" y="6208713"/>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(system response)</a:t>
            </a:r>
            <a:endParaRPr lang="zh-TW" altLang="en-US" sz="2400"/>
          </a:p>
        </p:txBody>
      </p:sp>
      <p:pic>
        <p:nvPicPr>
          <p:cNvPr id="20" name="Picture 12" descr="https://encrypted-tbn1.gstatic.com/images?q=tbn:ANd9GcRcwlRKAlSIaCI4W5PRYVbuBQQXifF-56bFqAjh9DMe-_3Lh8_YK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4625" y="3317875"/>
            <a:ext cx="11049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字方塊 17"/>
          <p:cNvSpPr txBox="1">
            <a:spLocks noChangeArrowheads="1"/>
          </p:cNvSpPr>
          <p:nvPr/>
        </p:nvSpPr>
        <p:spPr bwMode="auto">
          <a:xfrm>
            <a:off x="7270750" y="4873625"/>
            <a:ext cx="1785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(next move)</a:t>
            </a:r>
            <a:endParaRPr lang="zh-TW"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9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P spid="11" grpId="0"/>
      <p:bldP spid="15" grpId="0"/>
      <p:bldP spid="16" grpId="0"/>
      <p:bldP spid="19"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t>Framework </a:t>
            </a:r>
            <a:endParaRPr lang="zh-TW" altLang="en-US" dirty="0"/>
          </a:p>
        </p:txBody>
      </p:sp>
      <p:sp>
        <p:nvSpPr>
          <p:cNvPr id="6" name="圓柱 5"/>
          <p:cNvSpPr/>
          <p:nvPr/>
        </p:nvSpPr>
        <p:spPr>
          <a:xfrm>
            <a:off x="1089025" y="2035175"/>
            <a:ext cx="1635125" cy="1090613"/>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sz="2400" dirty="0"/>
              <a:t>A set of function</a:t>
            </a:r>
            <a:endParaRPr lang="zh-TW" altLang="en-US" sz="2400" dirty="0"/>
          </a:p>
        </p:txBody>
      </p:sp>
      <p:graphicFrame>
        <p:nvGraphicFramePr>
          <p:cNvPr id="15" name="Object 12"/>
          <p:cNvGraphicFramePr>
            <a:graphicFrameLocks noChangeAspect="1"/>
          </p:cNvGraphicFramePr>
          <p:nvPr/>
        </p:nvGraphicFramePr>
        <p:xfrm>
          <a:off x="2820988" y="2663825"/>
          <a:ext cx="1109662" cy="461963"/>
        </p:xfrm>
        <a:graphic>
          <a:graphicData uri="http://schemas.openxmlformats.org/presentationml/2006/ole">
            <mc:AlternateContent xmlns:mc="http://schemas.openxmlformats.org/markup-compatibility/2006">
              <mc:Choice xmlns:v="urn:schemas-microsoft-com:vml" Requires="v">
                <p:oleObj spid="_x0000_s48201" name="方程式" r:id="rId4" imgW="520560" imgH="215640" progId="Equation.3">
                  <p:embed/>
                </p:oleObj>
              </mc:Choice>
              <mc:Fallback>
                <p:oleObj name="方程式" r:id="rId4" imgW="520560" imgH="21564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988" y="2663825"/>
                        <a:ext cx="1109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12"/>
          <p:cNvGraphicFramePr>
            <a:graphicFrameLocks noChangeAspect="1"/>
          </p:cNvGraphicFramePr>
          <p:nvPr/>
        </p:nvGraphicFramePr>
        <p:xfrm>
          <a:off x="1539875" y="4008438"/>
          <a:ext cx="2141538" cy="460375"/>
        </p:xfrm>
        <a:graphic>
          <a:graphicData uri="http://schemas.openxmlformats.org/presentationml/2006/ole">
            <mc:AlternateContent xmlns:mc="http://schemas.openxmlformats.org/markup-compatibility/2006">
              <mc:Choice xmlns:v="urn:schemas-microsoft-com:vml" Requires="v">
                <p:oleObj spid="_x0000_s48202" name="方程式" r:id="rId6" imgW="1002960" imgH="215640" progId="Equation.3">
                  <p:embed/>
                </p:oleObj>
              </mc:Choice>
              <mc:Fallback>
                <p:oleObj name="方程式" r:id="rId6" imgW="1002960" imgH="21564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9875" y="4008438"/>
                        <a:ext cx="21415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0" name="圖片 59"/>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60588" y="3668713"/>
            <a:ext cx="900112"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字方塊 60"/>
          <p:cNvSpPr txBox="1">
            <a:spLocks noChangeArrowheads="1"/>
          </p:cNvSpPr>
          <p:nvPr/>
        </p:nvSpPr>
        <p:spPr bwMode="auto">
          <a:xfrm>
            <a:off x="3773488" y="3975100"/>
            <a:ext cx="1014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“cat”</a:t>
            </a:r>
            <a:endParaRPr lang="zh-TW" altLang="en-US" sz="2400"/>
          </a:p>
        </p:txBody>
      </p:sp>
      <p:graphicFrame>
        <p:nvGraphicFramePr>
          <p:cNvPr id="64" name="Object 12"/>
          <p:cNvGraphicFramePr>
            <a:graphicFrameLocks noChangeAspect="1"/>
          </p:cNvGraphicFramePr>
          <p:nvPr/>
        </p:nvGraphicFramePr>
        <p:xfrm>
          <a:off x="1539875" y="5402263"/>
          <a:ext cx="2141538" cy="460375"/>
        </p:xfrm>
        <a:graphic>
          <a:graphicData uri="http://schemas.openxmlformats.org/presentationml/2006/ole">
            <mc:AlternateContent xmlns:mc="http://schemas.openxmlformats.org/markup-compatibility/2006">
              <mc:Choice xmlns:v="urn:schemas-microsoft-com:vml" Requires="v">
                <p:oleObj spid="_x0000_s48203" name="方程式" r:id="rId9" imgW="1002960" imgH="215640" progId="Equation.3">
                  <p:embed/>
                </p:oleObj>
              </mc:Choice>
              <mc:Fallback>
                <p:oleObj name="方程式" r:id="rId9" imgW="1002960" imgH="21564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9875" y="5402263"/>
                        <a:ext cx="21415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 name="文字方塊 65"/>
          <p:cNvSpPr txBox="1">
            <a:spLocks noChangeArrowheads="1"/>
          </p:cNvSpPr>
          <p:nvPr/>
        </p:nvSpPr>
        <p:spPr bwMode="auto">
          <a:xfrm>
            <a:off x="3773488" y="5367338"/>
            <a:ext cx="1014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“dog”</a:t>
            </a:r>
            <a:endParaRPr lang="zh-TW" altLang="en-US" sz="2400"/>
          </a:p>
        </p:txBody>
      </p:sp>
      <p:pic>
        <p:nvPicPr>
          <p:cNvPr id="67" name="圖片 6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160588" y="5084763"/>
            <a:ext cx="91598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8" name="Object 12"/>
          <p:cNvGraphicFramePr>
            <a:graphicFrameLocks noChangeAspect="1"/>
          </p:cNvGraphicFramePr>
          <p:nvPr/>
        </p:nvGraphicFramePr>
        <p:xfrm>
          <a:off x="5091113" y="4008438"/>
          <a:ext cx="2168525" cy="460375"/>
        </p:xfrm>
        <a:graphic>
          <a:graphicData uri="http://schemas.openxmlformats.org/presentationml/2006/ole">
            <mc:AlternateContent xmlns:mc="http://schemas.openxmlformats.org/markup-compatibility/2006">
              <mc:Choice xmlns:v="urn:schemas-microsoft-com:vml" Requires="v">
                <p:oleObj spid="_x0000_s48204" name="方程式" r:id="rId11" imgW="1015920" imgH="215640" progId="Equation.3">
                  <p:embed/>
                </p:oleObj>
              </mc:Choice>
              <mc:Fallback>
                <p:oleObj name="方程式" r:id="rId11" imgW="1015920" imgH="21564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91113" y="4008438"/>
                        <a:ext cx="2168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9" name="圖片 6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24525" y="3668713"/>
            <a:ext cx="900113"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文字方塊 69"/>
          <p:cNvSpPr txBox="1">
            <a:spLocks noChangeArrowheads="1"/>
          </p:cNvSpPr>
          <p:nvPr/>
        </p:nvSpPr>
        <p:spPr bwMode="auto">
          <a:xfrm>
            <a:off x="7251700" y="3975100"/>
            <a:ext cx="143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“money”</a:t>
            </a:r>
            <a:endParaRPr lang="zh-TW" altLang="en-US" sz="2400"/>
          </a:p>
        </p:txBody>
      </p:sp>
      <p:graphicFrame>
        <p:nvGraphicFramePr>
          <p:cNvPr id="71" name="Object 12"/>
          <p:cNvGraphicFramePr>
            <a:graphicFrameLocks noChangeAspect="1"/>
          </p:cNvGraphicFramePr>
          <p:nvPr/>
        </p:nvGraphicFramePr>
        <p:xfrm>
          <a:off x="5091113" y="5402263"/>
          <a:ext cx="2168525" cy="460375"/>
        </p:xfrm>
        <a:graphic>
          <a:graphicData uri="http://schemas.openxmlformats.org/presentationml/2006/ole">
            <mc:AlternateContent xmlns:mc="http://schemas.openxmlformats.org/markup-compatibility/2006">
              <mc:Choice xmlns:v="urn:schemas-microsoft-com:vml" Requires="v">
                <p:oleObj spid="_x0000_s48205" name="方程式" r:id="rId13" imgW="1015920" imgH="215640" progId="Equation.3">
                  <p:embed/>
                </p:oleObj>
              </mc:Choice>
              <mc:Fallback>
                <p:oleObj name="方程式" r:id="rId13" imgW="1015920" imgH="21564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91113" y="5402263"/>
                        <a:ext cx="2168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文字方塊 71"/>
          <p:cNvSpPr txBox="1">
            <a:spLocks noChangeArrowheads="1"/>
          </p:cNvSpPr>
          <p:nvPr/>
        </p:nvSpPr>
        <p:spPr bwMode="auto">
          <a:xfrm>
            <a:off x="7339013" y="5367338"/>
            <a:ext cx="1073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“snake”</a:t>
            </a:r>
            <a:endParaRPr lang="zh-TW" altLang="en-US" sz="2400"/>
          </a:p>
        </p:txBody>
      </p:sp>
      <p:pic>
        <p:nvPicPr>
          <p:cNvPr id="73" name="圖片 7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724525" y="5084763"/>
            <a:ext cx="91598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Model</a:t>
            </a:r>
            <a:endParaRPr lang="zh-TW" altLang="en-US" sz="2800" dirty="0"/>
          </a:p>
        </p:txBody>
      </p:sp>
      <p:grpSp>
        <p:nvGrpSpPr>
          <p:cNvPr id="48148" name="群組 77"/>
          <p:cNvGrpSpPr>
            <a:grpSpLocks/>
          </p:cNvGrpSpPr>
          <p:nvPr/>
        </p:nvGrpSpPr>
        <p:grpSpPr bwMode="auto">
          <a:xfrm>
            <a:off x="5172075" y="760413"/>
            <a:ext cx="3343275" cy="827087"/>
            <a:chOff x="4749800" y="2047360"/>
            <a:chExt cx="3342513" cy="827342"/>
          </a:xfrm>
        </p:grpSpPr>
        <p:graphicFrame>
          <p:nvGraphicFramePr>
            <p:cNvPr id="48150"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48206" name="方程式" r:id="rId15" imgW="990360" imgH="215640" progId="Equation.3">
                    <p:embed/>
                  </p:oleObj>
                </mc:Choice>
                <mc:Fallback>
                  <p:oleObj name="方程式" r:id="rId15" imgW="990360" imgH="21564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49800" y="2235200"/>
                          <a:ext cx="2112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51" name="文字方塊 79"/>
            <p:cNvSpPr txBox="1">
              <a:spLocks noChangeArrowheads="1"/>
            </p:cNvSpPr>
            <p:nvPr/>
          </p:nvSpPr>
          <p:spPr bwMode="auto">
            <a:xfrm>
              <a:off x="6654931" y="2212761"/>
              <a:ext cx="143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“cat”</a:t>
              </a:r>
              <a:endParaRPr lang="zh-TW" altLang="en-US" sz="2400"/>
            </a:p>
          </p:txBody>
        </p:sp>
        <p:pic>
          <p:nvPicPr>
            <p:cNvPr id="48152" name="Picture 12" descr="https://encrypted-tbn1.gstatic.com/images?q=tbn:ANd9GcRcwlRKAlSIaCI4W5PRYVbuBQQXifF-56bFqAjh9DMe-_3Lh8_YKw"/>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49" name="文字方塊 81"/>
          <p:cNvSpPr txBox="1">
            <a:spLocks noChangeArrowheads="1"/>
          </p:cNvSpPr>
          <p:nvPr/>
        </p:nvSpPr>
        <p:spPr bwMode="auto">
          <a:xfrm>
            <a:off x="4368800" y="212725"/>
            <a:ext cx="311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400"/>
              <a:t>Image Recognition:</a:t>
            </a:r>
            <a:endParaRPr lang="zh-TW"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p:bldP spid="66" grpId="0"/>
      <p:bldP spid="70" grpId="0"/>
      <p:bldP spid="7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圖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91013" y="2192338"/>
            <a:ext cx="4657725"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pPr>
              <a:defRPr/>
            </a:pPr>
            <a:r>
              <a:rPr lang="en-US" altLang="zh-TW" dirty="0"/>
              <a:t>Framework </a:t>
            </a:r>
            <a:endParaRPr lang="zh-TW" altLang="en-US" dirty="0"/>
          </a:p>
        </p:txBody>
      </p:sp>
      <p:sp>
        <p:nvSpPr>
          <p:cNvPr id="6" name="圓柱 5"/>
          <p:cNvSpPr/>
          <p:nvPr/>
        </p:nvSpPr>
        <p:spPr>
          <a:xfrm>
            <a:off x="1089025" y="2035175"/>
            <a:ext cx="1635125" cy="1090613"/>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sz="2400" dirty="0"/>
              <a:t>A set of function</a:t>
            </a:r>
            <a:endParaRPr lang="zh-TW" altLang="en-US" sz="2400" dirty="0"/>
          </a:p>
        </p:txBody>
      </p:sp>
      <p:graphicFrame>
        <p:nvGraphicFramePr>
          <p:cNvPr id="50181" name="Object 12"/>
          <p:cNvGraphicFramePr>
            <a:graphicFrameLocks noChangeAspect="1"/>
          </p:cNvGraphicFramePr>
          <p:nvPr/>
        </p:nvGraphicFramePr>
        <p:xfrm>
          <a:off x="2820988" y="2663825"/>
          <a:ext cx="1109662" cy="461963"/>
        </p:xfrm>
        <a:graphic>
          <a:graphicData uri="http://schemas.openxmlformats.org/presentationml/2006/ole">
            <mc:AlternateContent xmlns:mc="http://schemas.openxmlformats.org/markup-compatibility/2006">
              <mc:Choice xmlns:v="urn:schemas-microsoft-com:vml" Requires="v">
                <p:oleObj spid="_x0000_s50222" name="方程式" r:id="rId5" imgW="520560" imgH="215640" progId="Equation.3">
                  <p:embed/>
                </p:oleObj>
              </mc:Choice>
              <mc:Fallback>
                <p:oleObj name="方程式" r:id="rId5" imgW="520560" imgH="21564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0988" y="2663825"/>
                        <a:ext cx="1109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0182" name="群組 8"/>
          <p:cNvGrpSpPr>
            <a:grpSpLocks/>
          </p:cNvGrpSpPr>
          <p:nvPr/>
        </p:nvGrpSpPr>
        <p:grpSpPr bwMode="auto">
          <a:xfrm>
            <a:off x="5172075" y="760413"/>
            <a:ext cx="3343275" cy="827087"/>
            <a:chOff x="4749800" y="2047360"/>
            <a:chExt cx="3342513" cy="827342"/>
          </a:xfrm>
        </p:grpSpPr>
        <p:graphicFrame>
          <p:nvGraphicFramePr>
            <p:cNvPr id="50203"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50223" name="方程式" r:id="rId7" imgW="990360" imgH="215640" progId="Equation.3">
                    <p:embed/>
                  </p:oleObj>
                </mc:Choice>
                <mc:Fallback>
                  <p:oleObj name="方程式" r:id="rId7" imgW="990360" imgH="21564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9800" y="2235200"/>
                          <a:ext cx="2112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204" name="文字方塊 75"/>
            <p:cNvSpPr txBox="1">
              <a:spLocks noChangeArrowheads="1"/>
            </p:cNvSpPr>
            <p:nvPr/>
          </p:nvSpPr>
          <p:spPr bwMode="auto">
            <a:xfrm>
              <a:off x="6654931" y="2212761"/>
              <a:ext cx="143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“cat”</a:t>
              </a:r>
              <a:endParaRPr lang="zh-TW" altLang="en-US" sz="2400"/>
            </a:p>
          </p:txBody>
        </p:sp>
        <p:pic>
          <p:nvPicPr>
            <p:cNvPr id="50205" name="Picture 12" descr="https://encrypted-tbn1.gstatic.com/images?q=tbn:ANd9GcRcwlRKAlSIaCI4W5PRYVbuBQQXifF-56bFqAjh9DMe-_3Lh8_YK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83" name="文字方塊 11"/>
          <p:cNvSpPr txBox="1">
            <a:spLocks noChangeArrowheads="1"/>
          </p:cNvSpPr>
          <p:nvPr/>
        </p:nvSpPr>
        <p:spPr bwMode="auto">
          <a:xfrm>
            <a:off x="4368800" y="212725"/>
            <a:ext cx="311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400"/>
              <a:t>Image Recognition:</a:t>
            </a:r>
            <a:endParaRPr lang="zh-TW" altLang="en-US" sz="2400"/>
          </a:p>
        </p:txBody>
      </p:sp>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Model</a:t>
            </a:r>
            <a:endParaRPr lang="zh-TW" altLang="en-US" sz="2800" dirty="0"/>
          </a:p>
        </p:txBody>
      </p:sp>
      <p:sp>
        <p:nvSpPr>
          <p:cNvPr id="23" name="圓柱 22"/>
          <p:cNvSpPr/>
          <p:nvPr/>
        </p:nvSpPr>
        <p:spPr>
          <a:xfrm>
            <a:off x="1030288" y="5214938"/>
            <a:ext cx="1635125" cy="1092200"/>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TW" sz="2400" dirty="0"/>
              <a:t>Training</a:t>
            </a:r>
          </a:p>
          <a:p>
            <a:pPr algn="ctr">
              <a:defRPr/>
            </a:pPr>
            <a:r>
              <a:rPr lang="en-US" altLang="zh-TW" sz="2400" dirty="0"/>
              <a:t>Data</a:t>
            </a:r>
            <a:endParaRPr lang="zh-TW" altLang="en-US" sz="2400" dirty="0"/>
          </a:p>
        </p:txBody>
      </p:sp>
      <p:sp>
        <p:nvSpPr>
          <p:cNvPr id="27" name="圓角矩形 26"/>
          <p:cNvSpPr/>
          <p:nvPr/>
        </p:nvSpPr>
        <p:spPr>
          <a:xfrm>
            <a:off x="892175" y="3660775"/>
            <a:ext cx="1911350" cy="1092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TW" sz="2400" dirty="0"/>
              <a:t>Goodness of function f</a:t>
            </a:r>
            <a:endParaRPr lang="en-US" altLang="zh-TW" sz="2400" baseline="30000" dirty="0"/>
          </a:p>
        </p:txBody>
      </p:sp>
      <p:cxnSp>
        <p:nvCxnSpPr>
          <p:cNvPr id="28" name="直線單箭頭接點 27"/>
          <p:cNvCxnSpPr/>
          <p:nvPr/>
        </p:nvCxnSpPr>
        <p:spPr>
          <a:xfrm flipV="1">
            <a:off x="1868488" y="4773613"/>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68488" y="3159125"/>
            <a:ext cx="0" cy="481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文字方塊 35"/>
          <p:cNvSpPr txBox="1"/>
          <p:nvPr/>
        </p:nvSpPr>
        <p:spPr>
          <a:xfrm>
            <a:off x="5019455" y="2789377"/>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t>Better!</a:t>
            </a:r>
            <a:endParaRPr lang="zh-TW" altLang="en-US" sz="2400" dirty="0"/>
          </a:p>
        </p:txBody>
      </p:sp>
      <p:sp>
        <p:nvSpPr>
          <p:cNvPr id="37" name="矩形 36"/>
          <p:cNvSpPr>
            <a:spLocks noChangeArrowheads="1"/>
          </p:cNvSpPr>
          <p:nvPr/>
        </p:nvSpPr>
        <p:spPr bwMode="auto">
          <a:xfrm>
            <a:off x="5076825" y="6211888"/>
            <a:ext cx="147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solidFill>
                  <a:srgbClr val="222222"/>
                </a:solidFill>
                <a:latin typeface="Arial" panose="020B0604020202020204" pitchFamily="34" charset="0"/>
              </a:rPr>
              <a:t>“monkey”</a:t>
            </a:r>
            <a:endParaRPr lang="zh-TW" altLang="en-US" sz="2400"/>
          </a:p>
        </p:txBody>
      </p:sp>
      <p:pic>
        <p:nvPicPr>
          <p:cNvPr id="38" name="圖片 3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46700" y="5135563"/>
            <a:ext cx="93027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圖片 3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19875" y="5135563"/>
            <a:ext cx="9001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文字方塊 39"/>
          <p:cNvSpPr txBox="1">
            <a:spLocks noChangeArrowheads="1"/>
          </p:cNvSpPr>
          <p:nvPr/>
        </p:nvSpPr>
        <p:spPr bwMode="auto">
          <a:xfrm>
            <a:off x="6688138" y="6229350"/>
            <a:ext cx="9794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“cat”</a:t>
            </a:r>
            <a:endParaRPr lang="zh-TW" altLang="en-US" sz="2400"/>
          </a:p>
        </p:txBody>
      </p:sp>
      <p:sp>
        <p:nvSpPr>
          <p:cNvPr id="41" name="文字方塊 40"/>
          <p:cNvSpPr txBox="1">
            <a:spLocks noChangeArrowheads="1"/>
          </p:cNvSpPr>
          <p:nvPr/>
        </p:nvSpPr>
        <p:spPr bwMode="auto">
          <a:xfrm>
            <a:off x="7870825" y="6191250"/>
            <a:ext cx="949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“dog”</a:t>
            </a:r>
            <a:endParaRPr lang="zh-TW" altLang="en-US" sz="2400"/>
          </a:p>
        </p:txBody>
      </p:sp>
      <p:pic>
        <p:nvPicPr>
          <p:cNvPr id="42" name="圖片 4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862888" y="5148263"/>
            <a:ext cx="82232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3"/>
          <p:cNvSpPr>
            <a:spLocks noChangeArrowheads="1"/>
          </p:cNvSpPr>
          <p:nvPr/>
        </p:nvSpPr>
        <p:spPr bwMode="auto">
          <a:xfrm>
            <a:off x="2971800" y="5391150"/>
            <a:ext cx="218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solidFill>
                  <a:srgbClr val="222222"/>
                </a:solidFill>
                <a:latin typeface="Arial" panose="020B0604020202020204" pitchFamily="34" charset="0"/>
              </a:rPr>
              <a:t>function input:</a:t>
            </a:r>
            <a:endParaRPr lang="zh-TW" altLang="en-US" sz="2400"/>
          </a:p>
        </p:txBody>
      </p:sp>
      <p:sp>
        <p:nvSpPr>
          <p:cNvPr id="45" name="矩形 44"/>
          <p:cNvSpPr>
            <a:spLocks noChangeArrowheads="1"/>
          </p:cNvSpPr>
          <p:nvPr/>
        </p:nvSpPr>
        <p:spPr bwMode="auto">
          <a:xfrm>
            <a:off x="2898775" y="6188075"/>
            <a:ext cx="2251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solidFill>
                  <a:srgbClr val="222222"/>
                </a:solidFill>
                <a:latin typeface="Arial" panose="020B0604020202020204" pitchFamily="34" charset="0"/>
              </a:rPr>
              <a:t>function output:</a:t>
            </a:r>
            <a:endParaRPr lang="zh-TW" altLang="en-US" sz="2400"/>
          </a:p>
        </p:txBody>
      </p:sp>
      <p:sp>
        <p:nvSpPr>
          <p:cNvPr id="26" name="矩形 25"/>
          <p:cNvSpPr/>
          <p:nvPr/>
        </p:nvSpPr>
        <p:spPr>
          <a:xfrm>
            <a:off x="2898775" y="5048250"/>
            <a:ext cx="6210300" cy="1724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37" grpId="0"/>
      <p:bldP spid="40" grpId="0"/>
      <p:bldP spid="41" grpId="0"/>
      <p:bldP spid="44" grpId="0"/>
      <p:bldP spid="45" grpId="0"/>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t>Framework </a:t>
            </a:r>
            <a:endParaRPr lang="zh-TW" altLang="en-US" dirty="0"/>
          </a:p>
        </p:txBody>
      </p:sp>
      <p:sp>
        <p:nvSpPr>
          <p:cNvPr id="6" name="圓柱 5"/>
          <p:cNvSpPr/>
          <p:nvPr/>
        </p:nvSpPr>
        <p:spPr>
          <a:xfrm>
            <a:off x="1089025" y="2035175"/>
            <a:ext cx="1635125" cy="1090613"/>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TW" sz="2400" dirty="0"/>
              <a:t>A set of function</a:t>
            </a:r>
            <a:endParaRPr lang="zh-TW" altLang="en-US" sz="2400" dirty="0"/>
          </a:p>
        </p:txBody>
      </p:sp>
      <p:graphicFrame>
        <p:nvGraphicFramePr>
          <p:cNvPr id="52228" name="Object 12"/>
          <p:cNvGraphicFramePr>
            <a:graphicFrameLocks noChangeAspect="1"/>
          </p:cNvGraphicFramePr>
          <p:nvPr/>
        </p:nvGraphicFramePr>
        <p:xfrm>
          <a:off x="2820988" y="2663825"/>
          <a:ext cx="1109662" cy="461963"/>
        </p:xfrm>
        <a:graphic>
          <a:graphicData uri="http://schemas.openxmlformats.org/presentationml/2006/ole">
            <mc:AlternateContent xmlns:mc="http://schemas.openxmlformats.org/markup-compatibility/2006">
              <mc:Choice xmlns:v="urn:schemas-microsoft-com:vml" Requires="v">
                <p:oleObj spid="_x0000_s52308" name="方程式" r:id="rId4" imgW="520560" imgH="215640" progId="Equation.3">
                  <p:embed/>
                </p:oleObj>
              </mc:Choice>
              <mc:Fallback>
                <p:oleObj name="方程式" r:id="rId4" imgW="520560" imgH="21564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988" y="2663825"/>
                        <a:ext cx="1109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2229" name="群組 8"/>
          <p:cNvGrpSpPr>
            <a:grpSpLocks/>
          </p:cNvGrpSpPr>
          <p:nvPr/>
        </p:nvGrpSpPr>
        <p:grpSpPr bwMode="auto">
          <a:xfrm>
            <a:off x="5172075" y="760413"/>
            <a:ext cx="3343275" cy="827087"/>
            <a:chOff x="4749800" y="2047360"/>
            <a:chExt cx="3342513" cy="827342"/>
          </a:xfrm>
        </p:grpSpPr>
        <p:graphicFrame>
          <p:nvGraphicFramePr>
            <p:cNvPr id="52273"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52309" name="方程式" r:id="rId6" imgW="990360" imgH="215640" progId="Equation.3">
                    <p:embed/>
                  </p:oleObj>
                </mc:Choice>
                <mc:Fallback>
                  <p:oleObj name="方程式" r:id="rId6" imgW="990360" imgH="21564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9800" y="2235200"/>
                          <a:ext cx="2112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74" name="文字方塊 75"/>
            <p:cNvSpPr txBox="1">
              <a:spLocks noChangeArrowheads="1"/>
            </p:cNvSpPr>
            <p:nvPr/>
          </p:nvSpPr>
          <p:spPr bwMode="auto">
            <a:xfrm>
              <a:off x="6654931" y="2212761"/>
              <a:ext cx="1437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“cat”</a:t>
              </a:r>
              <a:endParaRPr lang="zh-TW" altLang="en-US" sz="2400"/>
            </a:p>
          </p:txBody>
        </p:sp>
        <p:pic>
          <p:nvPicPr>
            <p:cNvPr id="52275" name="Picture 12" descr="https://encrypted-tbn1.gstatic.com/images?q=tbn:ANd9GcRcwlRKAlSIaCI4W5PRYVbuBQQXifF-56bFqAjh9DMe-_3Lh8_YK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0" name="文字方塊 11"/>
          <p:cNvSpPr txBox="1">
            <a:spLocks noChangeArrowheads="1"/>
          </p:cNvSpPr>
          <p:nvPr/>
        </p:nvSpPr>
        <p:spPr bwMode="auto">
          <a:xfrm>
            <a:off x="4368800" y="212725"/>
            <a:ext cx="3111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r>
              <a:rPr lang="en-US" altLang="zh-TW" sz="2400"/>
              <a:t>Image Recognition:</a:t>
            </a:r>
            <a:endParaRPr lang="zh-TW" altLang="en-US" sz="2400"/>
          </a:p>
        </p:txBody>
      </p:sp>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Model</a:t>
            </a:r>
            <a:endParaRPr lang="zh-TW" altLang="en-US" sz="2800" dirty="0"/>
          </a:p>
        </p:txBody>
      </p:sp>
      <p:sp>
        <p:nvSpPr>
          <p:cNvPr id="23" name="圓柱 22"/>
          <p:cNvSpPr/>
          <p:nvPr/>
        </p:nvSpPr>
        <p:spPr>
          <a:xfrm>
            <a:off x="1030288" y="5214938"/>
            <a:ext cx="1635125" cy="1092200"/>
          </a:xfrm>
          <a:prstGeom prst="can">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zh-TW" sz="2400" dirty="0"/>
              <a:t>Training</a:t>
            </a:r>
          </a:p>
          <a:p>
            <a:pPr algn="ctr">
              <a:defRPr/>
            </a:pPr>
            <a:r>
              <a:rPr lang="en-US" altLang="zh-TW" sz="2400" dirty="0"/>
              <a:t>Data</a:t>
            </a:r>
            <a:endParaRPr lang="zh-TW" altLang="en-US" sz="2400" dirty="0"/>
          </a:p>
        </p:txBody>
      </p:sp>
      <p:sp>
        <p:nvSpPr>
          <p:cNvPr id="27" name="圓角矩形 26"/>
          <p:cNvSpPr/>
          <p:nvPr/>
        </p:nvSpPr>
        <p:spPr>
          <a:xfrm>
            <a:off x="892175" y="3660775"/>
            <a:ext cx="1911350" cy="1092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TW" sz="2400" dirty="0"/>
              <a:t>Goodness of function f</a:t>
            </a:r>
            <a:endParaRPr lang="en-US" altLang="zh-TW" sz="2400" baseline="30000" dirty="0"/>
          </a:p>
        </p:txBody>
      </p:sp>
      <p:cxnSp>
        <p:nvCxnSpPr>
          <p:cNvPr id="28" name="直線單箭頭接點 27"/>
          <p:cNvCxnSpPr/>
          <p:nvPr/>
        </p:nvCxnSpPr>
        <p:spPr>
          <a:xfrm flipV="1">
            <a:off x="1868488" y="4773613"/>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68488" y="3159125"/>
            <a:ext cx="0" cy="48101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2238" name="矩形 29"/>
          <p:cNvSpPr>
            <a:spLocks noChangeArrowheads="1"/>
          </p:cNvSpPr>
          <p:nvPr/>
        </p:nvSpPr>
        <p:spPr bwMode="auto">
          <a:xfrm>
            <a:off x="2595563" y="619918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solidFill>
                  <a:srgbClr val="222222"/>
                </a:solidFill>
                <a:latin typeface="Arial" panose="020B0604020202020204" pitchFamily="34" charset="0"/>
              </a:rPr>
              <a:t>“monkey”</a:t>
            </a:r>
            <a:endParaRPr lang="zh-TW" altLang="en-US" sz="2400"/>
          </a:p>
        </p:txBody>
      </p:sp>
      <p:pic>
        <p:nvPicPr>
          <p:cNvPr id="52239" name="圖片 3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865438" y="5124450"/>
            <a:ext cx="93186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0" name="圖片 31"/>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38613" y="5124450"/>
            <a:ext cx="900112"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1" name="文字方塊 32"/>
          <p:cNvSpPr txBox="1">
            <a:spLocks noChangeArrowheads="1"/>
          </p:cNvSpPr>
          <p:nvPr/>
        </p:nvSpPr>
        <p:spPr bwMode="auto">
          <a:xfrm>
            <a:off x="4206875" y="6216650"/>
            <a:ext cx="1003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“cat”</a:t>
            </a:r>
            <a:endParaRPr lang="zh-TW" altLang="en-US" sz="2400"/>
          </a:p>
        </p:txBody>
      </p:sp>
      <p:sp>
        <p:nvSpPr>
          <p:cNvPr id="52242" name="文字方塊 33"/>
          <p:cNvSpPr txBox="1">
            <a:spLocks noChangeArrowheads="1"/>
          </p:cNvSpPr>
          <p:nvPr/>
        </p:nvSpPr>
        <p:spPr bwMode="auto">
          <a:xfrm>
            <a:off x="5389563" y="6178550"/>
            <a:ext cx="798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“dog”</a:t>
            </a:r>
            <a:endParaRPr lang="zh-TW" altLang="en-US" sz="2400"/>
          </a:p>
        </p:txBody>
      </p:sp>
      <p:pic>
        <p:nvPicPr>
          <p:cNvPr id="52243" name="圖片 3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381625" y="5135563"/>
            <a:ext cx="8239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Object 12"/>
          <p:cNvGraphicFramePr>
            <a:graphicFrameLocks noChangeAspect="1"/>
          </p:cNvGraphicFramePr>
          <p:nvPr/>
        </p:nvGraphicFramePr>
        <p:xfrm>
          <a:off x="4457700" y="4275138"/>
          <a:ext cx="433388" cy="488950"/>
        </p:xfrm>
        <a:graphic>
          <a:graphicData uri="http://schemas.openxmlformats.org/presentationml/2006/ole">
            <mc:AlternateContent xmlns:mc="http://schemas.openxmlformats.org/markup-compatibility/2006">
              <mc:Choice xmlns:v="urn:schemas-microsoft-com:vml" Requires="v">
                <p:oleObj spid="_x0000_s52310" name="方程式" r:id="rId12" imgW="203040" imgH="228600" progId="Equation.3">
                  <p:embed/>
                </p:oleObj>
              </mc:Choice>
              <mc:Fallback>
                <p:oleObj name="方程式" r:id="rId12" imgW="203040" imgH="228600"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7700" y="4275138"/>
                        <a:ext cx="4333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文字方塊 24"/>
          <p:cNvSpPr txBox="1">
            <a:spLocks noChangeArrowheads="1"/>
          </p:cNvSpPr>
          <p:nvPr/>
        </p:nvSpPr>
        <p:spPr bwMode="auto">
          <a:xfrm>
            <a:off x="2986088" y="3713163"/>
            <a:ext cx="3490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Pick the “Best” Function</a:t>
            </a:r>
            <a:endParaRPr lang="zh-TW" altLang="en-US" sz="2400"/>
          </a:p>
        </p:txBody>
      </p:sp>
      <p:cxnSp>
        <p:nvCxnSpPr>
          <p:cNvPr id="26" name="直線單箭頭接點 25"/>
          <p:cNvCxnSpPr/>
          <p:nvPr/>
        </p:nvCxnSpPr>
        <p:spPr>
          <a:xfrm>
            <a:off x="2820988" y="4214813"/>
            <a:ext cx="372427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p:cNvSpPr/>
          <p:nvPr/>
        </p:nvSpPr>
        <p:spPr>
          <a:xfrm>
            <a:off x="6573838" y="3630613"/>
            <a:ext cx="2070100" cy="1090612"/>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en-US" altLang="zh-TW" sz="2400" dirty="0"/>
              <a:t>    Using</a:t>
            </a:r>
          </a:p>
        </p:txBody>
      </p:sp>
      <p:cxnSp>
        <p:nvCxnSpPr>
          <p:cNvPr id="41" name="直線單箭頭接點 40"/>
          <p:cNvCxnSpPr/>
          <p:nvPr/>
        </p:nvCxnSpPr>
        <p:spPr>
          <a:xfrm flipV="1">
            <a:off x="7613650" y="4779963"/>
            <a:ext cx="0" cy="5461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p:cNvCxnSpPr/>
          <p:nvPr/>
        </p:nvCxnSpPr>
        <p:spPr>
          <a:xfrm flipV="1">
            <a:off x="7589838" y="3132138"/>
            <a:ext cx="0" cy="4984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p:cNvGraphicFramePr>
            <a:graphicFrameLocks noChangeAspect="1"/>
          </p:cNvGraphicFramePr>
          <p:nvPr/>
        </p:nvGraphicFramePr>
        <p:xfrm>
          <a:off x="7875588" y="3930650"/>
          <a:ext cx="433387" cy="488950"/>
        </p:xfrm>
        <a:graphic>
          <a:graphicData uri="http://schemas.openxmlformats.org/presentationml/2006/ole">
            <mc:AlternateContent xmlns:mc="http://schemas.openxmlformats.org/markup-compatibility/2006">
              <mc:Choice xmlns:v="urn:schemas-microsoft-com:vml" Requires="v">
                <p:oleObj spid="_x0000_s52311" name="方程式" r:id="rId14" imgW="203040" imgH="228600" progId="Equation.3">
                  <p:embed/>
                </p:oleObj>
              </mc:Choice>
              <mc:Fallback>
                <p:oleObj name="方程式" r:id="rId14" imgW="203040" imgH="228600" progId="Equation.3">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75588" y="3930650"/>
                        <a:ext cx="4333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5" name="Picture 12" descr="https://encrypted-tbn1.gstatic.com/images?q=tbn:ANd9GcRcwlRKAlSIaCI4W5PRYVbuBQQXifF-56bFqAjh9DMe-_3Lh8_YK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8663" y="5432425"/>
            <a:ext cx="10890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字方塊 45"/>
          <p:cNvSpPr txBox="1">
            <a:spLocks noChangeArrowheads="1"/>
          </p:cNvSpPr>
          <p:nvPr/>
        </p:nvSpPr>
        <p:spPr bwMode="auto">
          <a:xfrm>
            <a:off x="6870700" y="2622550"/>
            <a:ext cx="1438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pPr algn="ctr"/>
            <a:r>
              <a:rPr lang="en-US" altLang="zh-TW" sz="2400"/>
              <a:t>“cat”</a:t>
            </a:r>
            <a:endParaRPr lang="zh-TW" altLang="en-US" sz="2400"/>
          </a:p>
        </p:txBody>
      </p:sp>
      <p:sp>
        <p:nvSpPr>
          <p:cNvPr id="8" name="矩形 7"/>
          <p:cNvSpPr/>
          <p:nvPr/>
        </p:nvSpPr>
        <p:spPr>
          <a:xfrm>
            <a:off x="787400" y="1878013"/>
            <a:ext cx="5689600" cy="479901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矩形 46"/>
          <p:cNvSpPr/>
          <p:nvPr/>
        </p:nvSpPr>
        <p:spPr>
          <a:xfrm>
            <a:off x="6475413" y="1878013"/>
            <a:ext cx="2339975" cy="479901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文字方塊 47"/>
          <p:cNvSpPr txBox="1"/>
          <p:nvPr/>
        </p:nvSpPr>
        <p:spPr>
          <a:xfrm>
            <a:off x="5091127" y="2036495"/>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t>Training </a:t>
            </a:r>
            <a:endParaRPr lang="zh-TW" altLang="en-US" sz="2400" dirty="0"/>
          </a:p>
        </p:txBody>
      </p:sp>
      <p:sp>
        <p:nvSpPr>
          <p:cNvPr id="49" name="文字方塊 48"/>
          <p:cNvSpPr txBox="1"/>
          <p:nvPr/>
        </p:nvSpPr>
        <p:spPr>
          <a:xfrm>
            <a:off x="6655726" y="2019444"/>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t>Testing</a:t>
            </a:r>
            <a:endParaRPr lang="zh-TW" altLang="en-US" sz="2400" dirty="0"/>
          </a:p>
        </p:txBody>
      </p:sp>
      <p:sp>
        <p:nvSpPr>
          <p:cNvPr id="50" name="矩形 49"/>
          <p:cNvSpPr/>
          <p:nvPr/>
        </p:nvSpPr>
        <p:spPr>
          <a:xfrm>
            <a:off x="901700" y="1974850"/>
            <a:ext cx="3233738" cy="1252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 name="矩形 50"/>
          <p:cNvSpPr/>
          <p:nvPr/>
        </p:nvSpPr>
        <p:spPr>
          <a:xfrm>
            <a:off x="901700" y="3651250"/>
            <a:ext cx="1919288" cy="1101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矩形 51"/>
          <p:cNvSpPr/>
          <p:nvPr/>
        </p:nvSpPr>
        <p:spPr>
          <a:xfrm>
            <a:off x="3176588" y="3640138"/>
            <a:ext cx="3062287" cy="1100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3" name="文字方塊 52"/>
          <p:cNvSpPr txBox="1"/>
          <p:nvPr/>
        </p:nvSpPr>
        <p:spPr>
          <a:xfrm>
            <a:off x="278070" y="283389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Step 1</a:t>
            </a:r>
            <a:endParaRPr lang="zh-TW" altLang="en-US" sz="2800" dirty="0"/>
          </a:p>
        </p:txBody>
      </p:sp>
      <p:sp>
        <p:nvSpPr>
          <p:cNvPr id="54" name="文字方塊 53"/>
          <p:cNvSpPr txBox="1"/>
          <p:nvPr/>
        </p:nvSpPr>
        <p:spPr>
          <a:xfrm>
            <a:off x="289343" y="450031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Step 2</a:t>
            </a:r>
            <a:endParaRPr lang="zh-TW" altLang="en-US" sz="2800" dirty="0"/>
          </a:p>
        </p:txBody>
      </p:sp>
      <p:sp>
        <p:nvSpPr>
          <p:cNvPr id="55" name="文字方塊 54"/>
          <p:cNvSpPr txBox="1"/>
          <p:nvPr/>
        </p:nvSpPr>
        <p:spPr>
          <a:xfrm>
            <a:off x="3020140" y="451375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800" dirty="0"/>
              <a:t>Step 3</a:t>
            </a:r>
            <a:endParaRPr lang="zh-TW"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46" grpId="0"/>
      <p:bldP spid="8" grpId="0" animBg="1"/>
      <p:bldP spid="47" grpId="0" animBg="1"/>
      <p:bldP spid="50" grpId="0" animBg="1"/>
      <p:bldP spid="51" grpId="0" animBg="1"/>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內容版面配置區 3"/>
          <p:cNvGraphicFramePr>
            <a:graphicFrameLocks noGrp="1"/>
          </p:cNvGraphicFramePr>
          <p:nvPr>
            <p:ph idx="1"/>
          </p:nvPr>
        </p:nvGraphicFramePr>
        <p:xfrm>
          <a:off x="611560" y="1844824"/>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pPr>
              <a:defRPr/>
            </a:pPr>
            <a:r>
              <a:rPr lang="en-US" altLang="zh-TW" dirty="0"/>
              <a:t>Machine Learning is so simple ……</a:t>
            </a:r>
            <a:endParaRPr lang="zh-TW"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55299" name="内容占位符 2"/>
          <p:cNvSpPr>
            <a:spLocks noGrp="1"/>
          </p:cNvSpPr>
          <p:nvPr>
            <p:ph idx="1"/>
          </p:nvPr>
        </p:nvSpPr>
        <p:spPr/>
        <p:txBody>
          <a:bodyPr/>
          <a:lstStyle/>
          <a:p>
            <a:endParaRPr lang="zh-CN" altLang="en-US" smtClean="0"/>
          </a:p>
        </p:txBody>
      </p:sp>
      <p:sp>
        <p:nvSpPr>
          <p:cNvPr id="5530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06787D81-32DA-42EF-8639-AA58FDFC3EA8}" type="slidenum">
              <a:rPr lang="en-US" altLang="zh-CN" smtClean="0">
                <a:latin typeface="Tahoma" panose="020B0604030504040204" pitchFamily="34" charset="0"/>
                <a:ea typeface="宋体" panose="02010600030101010101" pitchFamily="2" charset="-122"/>
              </a:rPr>
              <a:pPr/>
              <a:t>39</a:t>
            </a:fld>
            <a:endParaRPr lang="en-US" altLang="zh-CN" smtClean="0">
              <a:latin typeface="Tahoma" panose="020B0604030504040204" pitchFamily="34" charset="0"/>
              <a:ea typeface="宋体" panose="02010600030101010101" pitchFamily="2" charset="-122"/>
            </a:endParaRPr>
          </a:p>
        </p:txBody>
      </p:sp>
      <p:pic>
        <p:nvPicPr>
          <p:cNvPr id="5530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400"/>
            <a:ext cx="89471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39FDB36A-9C47-482B-8A68-2AB8288C11D0}"/>
              </a:ext>
            </a:extLst>
          </p:cNvPr>
          <p:cNvSpPr/>
          <p:nvPr/>
        </p:nvSpPr>
        <p:spPr>
          <a:xfrm>
            <a:off x="-7938" y="-6350"/>
            <a:ext cx="9159876" cy="6870700"/>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 name="Freeform 3">
            <a:extLst>
              <a:ext uri="{FF2B5EF4-FFF2-40B4-BE49-F238E27FC236}">
                <a16:creationId xmlns:a16="http://schemas.microsoft.com/office/drawing/2014/main" id="{A65FF9A2-DE1E-4EC8-9831-E4A3505197E1}"/>
              </a:ext>
            </a:extLst>
          </p:cNvPr>
          <p:cNvSpPr/>
          <p:nvPr/>
        </p:nvSpPr>
        <p:spPr>
          <a:xfrm>
            <a:off x="430213" y="1219200"/>
            <a:ext cx="8283575" cy="76200"/>
          </a:xfrm>
          <a:custGeom>
            <a:avLst/>
            <a:gdLst>
              <a:gd name="connsiteX0" fmla="*/ 19050 w 8267687"/>
              <a:gd name="connsiteY0" fmla="*/ 19050 h 76200"/>
              <a:gd name="connsiteX1" fmla="*/ 8248637 w 8267687"/>
              <a:gd name="connsiteY1" fmla="*/ 20574 h 76200"/>
            </a:gdLst>
            <a:ahLst/>
            <a:cxnLst>
              <a:cxn ang="0">
                <a:pos x="connsiteX0" y="connsiteY0"/>
              </a:cxn>
              <a:cxn ang="1">
                <a:pos x="connsiteX1" y="connsiteY1"/>
              </a:cxn>
            </a:cxnLst>
            <a:rect l="l" t="t" r="r" b="b"/>
            <a:pathLst>
              <a:path w="8267687" h="76200">
                <a:moveTo>
                  <a:pt x="19050" y="19050"/>
                </a:moveTo>
                <a:lnTo>
                  <a:pt x="8248637" y="20574"/>
                </a:lnTo>
              </a:path>
            </a:pathLst>
          </a:custGeom>
          <a:ln w="381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5" name="Freeform 3">
            <a:extLst>
              <a:ext uri="{FF2B5EF4-FFF2-40B4-BE49-F238E27FC236}">
                <a16:creationId xmlns:a16="http://schemas.microsoft.com/office/drawing/2014/main" id="{5FA9E451-93E5-47D5-B160-8146AC766DFD}"/>
              </a:ext>
            </a:extLst>
          </p:cNvPr>
          <p:cNvSpPr/>
          <p:nvPr/>
        </p:nvSpPr>
        <p:spPr>
          <a:xfrm>
            <a:off x="430213" y="1195388"/>
            <a:ext cx="8283575" cy="76200"/>
          </a:xfrm>
          <a:custGeom>
            <a:avLst/>
            <a:gdLst>
              <a:gd name="connsiteX0" fmla="*/ 19050 w 8267687"/>
              <a:gd name="connsiteY0" fmla="*/ 19050 h 76200"/>
              <a:gd name="connsiteX1" fmla="*/ 8248637 w 8267687"/>
              <a:gd name="connsiteY1" fmla="*/ 20573 h 76200"/>
            </a:gdLst>
            <a:ahLst/>
            <a:cxnLst>
              <a:cxn ang="0">
                <a:pos x="connsiteX0" y="connsiteY0"/>
              </a:cxn>
              <a:cxn ang="1">
                <a:pos x="connsiteX1" y="connsiteY1"/>
              </a:cxn>
            </a:cxnLst>
            <a:rect l="l" t="t" r="r" b="b"/>
            <a:pathLst>
              <a:path w="8267687" h="76200">
                <a:moveTo>
                  <a:pt x="19050" y="19050"/>
                </a:moveTo>
                <a:lnTo>
                  <a:pt x="8248637" y="20573"/>
                </a:lnTo>
              </a:path>
            </a:pathLst>
          </a:custGeom>
          <a:ln w="381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6" name="Freeform 3">
            <a:extLst>
              <a:ext uri="{FF2B5EF4-FFF2-40B4-BE49-F238E27FC236}">
                <a16:creationId xmlns:a16="http://schemas.microsoft.com/office/drawing/2014/main" id="{413BC35A-95A7-4348-B105-BE6A1B4FC724}"/>
              </a:ext>
            </a:extLst>
          </p:cNvPr>
          <p:cNvSpPr/>
          <p:nvPr/>
        </p:nvSpPr>
        <p:spPr>
          <a:xfrm>
            <a:off x="442913" y="6246813"/>
            <a:ext cx="8258175" cy="22225"/>
          </a:xfrm>
          <a:custGeom>
            <a:avLst/>
            <a:gdLst>
              <a:gd name="connsiteX0" fmla="*/ 6350 w 8242287"/>
              <a:gd name="connsiteY0" fmla="*/ 6350 h 22225"/>
              <a:gd name="connsiteX1" fmla="*/ 8235937 w 8242287"/>
              <a:gd name="connsiteY1" fmla="*/ 7873 h 22225"/>
            </a:gdLst>
            <a:ahLst/>
            <a:cxnLst>
              <a:cxn ang="0">
                <a:pos x="connsiteX0" y="connsiteY0"/>
              </a:cxn>
              <a:cxn ang="1">
                <a:pos x="connsiteX1" y="connsiteY1"/>
              </a:cxn>
            </a:cxnLst>
            <a:rect l="l" t="t" r="r" b="b"/>
            <a:pathLst>
              <a:path w="8242287" h="22225">
                <a:moveTo>
                  <a:pt x="6350" y="6350"/>
                </a:moveTo>
                <a:lnTo>
                  <a:pt x="8235937" y="7873"/>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7" name="Freeform 3">
            <a:extLst>
              <a:ext uri="{FF2B5EF4-FFF2-40B4-BE49-F238E27FC236}">
                <a16:creationId xmlns:a16="http://schemas.microsoft.com/office/drawing/2014/main" id="{A32567F3-869D-48C4-8455-FE1C8DDB49DA}"/>
              </a:ext>
            </a:extLst>
          </p:cNvPr>
          <p:cNvSpPr/>
          <p:nvPr/>
        </p:nvSpPr>
        <p:spPr>
          <a:xfrm>
            <a:off x="4763" y="0"/>
            <a:ext cx="114300" cy="120650"/>
          </a:xfrm>
          <a:custGeom>
            <a:avLst/>
            <a:gdLst>
              <a:gd name="connsiteX0" fmla="*/ 0 w 114312"/>
              <a:gd name="connsiteY0" fmla="*/ 0 h 120269"/>
              <a:gd name="connsiteX1" fmla="*/ 114312 w 114312"/>
              <a:gd name="connsiteY1" fmla="*/ 0 h 120269"/>
              <a:gd name="connsiteX2" fmla="*/ 114312 w 114312"/>
              <a:gd name="connsiteY2" fmla="*/ 120269 h 120269"/>
              <a:gd name="connsiteX3" fmla="*/ 0 w 114312"/>
              <a:gd name="connsiteY3" fmla="*/ 120269 h 120269"/>
              <a:gd name="connsiteX4" fmla="*/ 0 w 114312"/>
              <a:gd name="connsiteY4" fmla="*/ 0 h 1202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4312" h="120269">
                <a:moveTo>
                  <a:pt x="0" y="0"/>
                </a:moveTo>
                <a:lnTo>
                  <a:pt x="114312" y="0"/>
                </a:lnTo>
                <a:lnTo>
                  <a:pt x="114312" y="120269"/>
                </a:lnTo>
                <a:lnTo>
                  <a:pt x="0" y="12026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22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7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AC2F296-A908-4033-B3B3-6FD2FD501AF2}"/>
              </a:ext>
            </a:extLst>
          </p:cNvPr>
          <p:cNvSpPr txBox="1"/>
          <p:nvPr/>
        </p:nvSpPr>
        <p:spPr>
          <a:xfrm>
            <a:off x="8516938" y="6477000"/>
            <a:ext cx="77787" cy="200025"/>
          </a:xfrm>
          <a:prstGeom prst="rect">
            <a:avLst/>
          </a:prstGeom>
          <a:noFill/>
        </p:spPr>
        <p:txBody>
          <a:bodyPr wrap="none" lIns="0" tIns="0" rIns="0">
            <a:spAutoFit/>
          </a:bodyPr>
          <a:lstStyle/>
          <a:p>
            <a:pPr eaLnBrk="1" hangingPunct="1">
              <a:lnSpc>
                <a:spcPts val="1202"/>
              </a:lnSpc>
              <a:defRPr/>
            </a:pPr>
            <a:r>
              <a:rPr lang="en-US" altLang="zh-CN" sz="1202" dirty="0">
                <a:solidFill>
                  <a:srgbClr val="898989"/>
                </a:solidFill>
                <a:latin typeface="Calibri" pitchFamily="18" charset="0"/>
                <a:cs typeface="Calibri" pitchFamily="18" charset="0"/>
              </a:rPr>
              <a:t>4</a:t>
            </a:r>
          </a:p>
        </p:txBody>
      </p:sp>
      <p:sp>
        <p:nvSpPr>
          <p:cNvPr id="8" name="TextBox 1">
            <a:extLst>
              <a:ext uri="{FF2B5EF4-FFF2-40B4-BE49-F238E27FC236}">
                <a16:creationId xmlns:a16="http://schemas.microsoft.com/office/drawing/2014/main" id="{C1BF5F9B-5F87-4FC7-BC2E-C8AECC029CD8}"/>
              </a:ext>
            </a:extLst>
          </p:cNvPr>
          <p:cNvSpPr txBox="1"/>
          <p:nvPr/>
        </p:nvSpPr>
        <p:spPr>
          <a:xfrm>
            <a:off x="395288" y="1844675"/>
            <a:ext cx="7058025" cy="3624263"/>
          </a:xfrm>
          <a:prstGeom prst="rect">
            <a:avLst/>
          </a:prstGeom>
          <a:noFill/>
        </p:spPr>
        <p:txBody>
          <a:bodyPr lIns="0" tIns="0" rIns="0">
            <a:spAutoFit/>
          </a:bodyPr>
          <a:lstStyle/>
          <a:p>
            <a:pPr eaLnBrk="1" hangingPunct="1">
              <a:lnSpc>
                <a:spcPts val="3106"/>
              </a:lnSpc>
              <a:defRPr/>
            </a:pPr>
            <a:r>
              <a:rPr lang="en-US" altLang="zh-CN" sz="3203" dirty="0" err="1">
                <a:solidFill>
                  <a:srgbClr val="FF0000"/>
                </a:solidFill>
                <a:cs typeface="Times New Roman" pitchFamily="18" charset="0"/>
              </a:rPr>
              <a:t>考核方式</a:t>
            </a:r>
            <a:r>
              <a:rPr lang="en-US" altLang="zh-CN" sz="3203" dirty="0">
                <a:solidFill>
                  <a:srgbClr val="000000"/>
                </a:solidFill>
                <a:cs typeface="Times New Roman" pitchFamily="18" charset="0"/>
              </a:rPr>
              <a:t>：</a:t>
            </a:r>
          </a:p>
          <a:p>
            <a:pPr eaLnBrk="1" hangingPunct="1">
              <a:lnSpc>
                <a:spcPts val="3106"/>
              </a:lnSpc>
              <a:defRPr/>
            </a:pPr>
            <a:endParaRPr lang="en-US" altLang="zh-CN" sz="3203" dirty="0">
              <a:solidFill>
                <a:srgbClr val="000000"/>
              </a:solidFill>
              <a:cs typeface="Times New Roman" pitchFamily="18" charset="0"/>
            </a:endParaRPr>
          </a:p>
          <a:p>
            <a:pPr eaLnBrk="1" hangingPunct="1">
              <a:lnSpc>
                <a:spcPts val="3106"/>
              </a:lnSpc>
              <a:defRPr/>
            </a:pPr>
            <a:r>
              <a:rPr lang="en-US" altLang="zh-CN" dirty="0"/>
              <a:t>  </a:t>
            </a:r>
            <a:r>
              <a:rPr lang="zh-CN" altLang="zh-CN" sz="2400" dirty="0"/>
              <a:t>课程报告。（平时成绩</a:t>
            </a:r>
            <a:r>
              <a:rPr lang="en-US" altLang="zh-CN" sz="2400" dirty="0"/>
              <a:t>30%+</a:t>
            </a:r>
            <a:r>
              <a:rPr lang="zh-CN" altLang="zh-CN" sz="2400" dirty="0"/>
              <a:t>期末成绩</a:t>
            </a:r>
            <a:r>
              <a:rPr lang="en-US" altLang="zh-CN" sz="2400" dirty="0"/>
              <a:t>60%</a:t>
            </a:r>
            <a:r>
              <a:rPr lang="zh-CN" altLang="zh-CN" sz="2400" dirty="0"/>
              <a:t>）</a:t>
            </a:r>
            <a:endParaRPr lang="en-US" altLang="zh-CN" sz="2400" dirty="0">
              <a:solidFill>
                <a:srgbClr val="000000"/>
              </a:solidFill>
              <a:cs typeface="Times New Roman" pitchFamily="18" charset="0"/>
            </a:endParaRPr>
          </a:p>
          <a:p>
            <a:pPr eaLnBrk="1" hangingPunct="1">
              <a:lnSpc>
                <a:spcPts val="3106"/>
              </a:lnSpc>
              <a:defRPr/>
            </a:pPr>
            <a:r>
              <a:rPr lang="en-US" altLang="zh-CN" sz="3203" dirty="0">
                <a:solidFill>
                  <a:srgbClr val="FF0000"/>
                </a:solidFill>
                <a:cs typeface="Times New Roman" pitchFamily="18" charset="0"/>
              </a:rPr>
              <a:t>  </a:t>
            </a:r>
          </a:p>
          <a:p>
            <a:pPr eaLnBrk="1" hangingPunct="1">
              <a:lnSpc>
                <a:spcPts val="3106"/>
              </a:lnSpc>
              <a:defRPr/>
            </a:pPr>
            <a:endParaRPr lang="en-US" altLang="zh-CN" sz="3203" dirty="0">
              <a:solidFill>
                <a:srgbClr val="000000"/>
              </a:solidFill>
              <a:cs typeface="Times New Roman" pitchFamily="18" charset="0"/>
            </a:endParaRPr>
          </a:p>
          <a:p>
            <a:pPr eaLnBrk="1" hangingPunct="1">
              <a:lnSpc>
                <a:spcPts val="3106"/>
              </a:lnSpc>
              <a:defRPr/>
            </a:pPr>
            <a:endParaRPr lang="en-US" altLang="zh-CN" sz="3203" dirty="0">
              <a:solidFill>
                <a:srgbClr val="000000"/>
              </a:solidFill>
              <a:cs typeface="Times New Roman" pitchFamily="18" charset="0"/>
            </a:endParaRPr>
          </a:p>
          <a:p>
            <a:pPr eaLnBrk="1" hangingPunct="1">
              <a:lnSpc>
                <a:spcPts val="3106"/>
              </a:lnSpc>
              <a:defRPr/>
            </a:pPr>
            <a:endParaRPr lang="en-US" altLang="zh-CN" sz="3203" dirty="0">
              <a:solidFill>
                <a:srgbClr val="000000"/>
              </a:solidFill>
              <a:cs typeface="Times New Roman" pitchFamily="18" charset="0"/>
            </a:endParaRPr>
          </a:p>
          <a:p>
            <a:pPr eaLnBrk="1" hangingPunct="1">
              <a:lnSpc>
                <a:spcPts val="3106"/>
              </a:lnSpc>
              <a:defRPr/>
            </a:pPr>
            <a:endParaRPr lang="en-US" altLang="zh-CN" sz="3203" dirty="0">
              <a:solidFill>
                <a:srgbClr val="000000"/>
              </a:solidFill>
              <a:cs typeface="Times New Roman" pitchFamily="18" charset="0"/>
            </a:endParaRPr>
          </a:p>
          <a:p>
            <a:pPr eaLnBrk="1" hangingPunct="1">
              <a:lnSpc>
                <a:spcPts val="3106"/>
              </a:lnSpc>
              <a:defRPr/>
            </a:pPr>
            <a:endParaRPr lang="en-US" altLang="zh-CN" sz="3203" dirty="0">
              <a:solidFill>
                <a:srgbClr val="000000"/>
              </a:solidFill>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56323" name="内容占位符 2"/>
          <p:cNvSpPr>
            <a:spLocks noGrp="1"/>
          </p:cNvSpPr>
          <p:nvPr>
            <p:ph idx="1"/>
          </p:nvPr>
        </p:nvSpPr>
        <p:spPr/>
        <p:txBody>
          <a:bodyPr/>
          <a:lstStyle/>
          <a:p>
            <a:endParaRPr lang="zh-CN" altLang="en-US" smtClean="0"/>
          </a:p>
        </p:txBody>
      </p:sp>
      <p:sp>
        <p:nvSpPr>
          <p:cNvPr id="5632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180129E4-9600-4B5C-BC3B-37801E058815}" type="slidenum">
              <a:rPr lang="en-US" altLang="zh-CN" smtClean="0">
                <a:latin typeface="Tahoma" panose="020B0604030504040204" pitchFamily="34" charset="0"/>
                <a:ea typeface="宋体" panose="02010600030101010101" pitchFamily="2" charset="-122"/>
              </a:rPr>
              <a:pPr/>
              <a:t>40</a:t>
            </a:fld>
            <a:endParaRPr lang="en-US" altLang="zh-CN" smtClean="0">
              <a:latin typeface="Tahoma" panose="020B0604030504040204" pitchFamily="34" charset="0"/>
              <a:ea typeface="宋体" panose="02010600030101010101" pitchFamily="2" charset="-122"/>
            </a:endParaRPr>
          </a:p>
        </p:txBody>
      </p:sp>
      <p:pic>
        <p:nvPicPr>
          <p:cNvPr id="5632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63500"/>
            <a:ext cx="9036050" cy="663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57347" name="内容占位符 2"/>
          <p:cNvSpPr>
            <a:spLocks noGrp="1"/>
          </p:cNvSpPr>
          <p:nvPr>
            <p:ph idx="1"/>
          </p:nvPr>
        </p:nvSpPr>
        <p:spPr/>
        <p:txBody>
          <a:bodyPr/>
          <a:lstStyle/>
          <a:p>
            <a:endParaRPr lang="zh-CN" altLang="en-US" smtClean="0"/>
          </a:p>
        </p:txBody>
      </p:sp>
      <p:sp>
        <p:nvSpPr>
          <p:cNvPr id="5734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EDC4895D-522D-4E28-8210-7B26AB211F55}" type="slidenum">
              <a:rPr lang="en-US" altLang="zh-CN" smtClean="0">
                <a:latin typeface="Tahoma" panose="020B0604030504040204" pitchFamily="34" charset="0"/>
                <a:ea typeface="宋体" panose="02010600030101010101" pitchFamily="2" charset="-122"/>
              </a:rPr>
              <a:pPr/>
              <a:t>41</a:t>
            </a:fld>
            <a:endParaRPr lang="en-US" altLang="zh-CN" smtClean="0">
              <a:latin typeface="Tahoma" panose="020B0604030504040204" pitchFamily="34" charset="0"/>
              <a:ea typeface="宋体" panose="02010600030101010101" pitchFamily="2" charset="-122"/>
            </a:endParaRPr>
          </a:p>
        </p:txBody>
      </p:sp>
      <p:pic>
        <p:nvPicPr>
          <p:cNvPr id="5734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 y="20638"/>
            <a:ext cx="9139238" cy="748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58371" name="内容占位符 2"/>
          <p:cNvSpPr>
            <a:spLocks noGrp="1"/>
          </p:cNvSpPr>
          <p:nvPr>
            <p:ph idx="1"/>
          </p:nvPr>
        </p:nvSpPr>
        <p:spPr/>
        <p:txBody>
          <a:bodyPr/>
          <a:lstStyle/>
          <a:p>
            <a:endParaRPr lang="zh-CN" altLang="en-US" smtClean="0"/>
          </a:p>
        </p:txBody>
      </p:sp>
      <p:sp>
        <p:nvSpPr>
          <p:cNvPr id="5837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32E6CF62-B3AD-4CF4-BA74-AB18A9C0FE38}" type="slidenum">
              <a:rPr lang="en-US" altLang="zh-CN" smtClean="0">
                <a:latin typeface="Tahoma" panose="020B0604030504040204" pitchFamily="34" charset="0"/>
                <a:ea typeface="宋体" panose="02010600030101010101" pitchFamily="2" charset="-122"/>
              </a:rPr>
              <a:pPr/>
              <a:t>42</a:t>
            </a:fld>
            <a:endParaRPr lang="en-US" altLang="zh-CN" smtClean="0">
              <a:latin typeface="Tahoma" panose="020B0604030504040204" pitchFamily="34" charset="0"/>
              <a:ea typeface="宋体" panose="02010600030101010101" pitchFamily="2" charset="-122"/>
            </a:endParaRPr>
          </a:p>
        </p:txBody>
      </p:sp>
      <p:pic>
        <p:nvPicPr>
          <p:cNvPr id="5837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0" y="0"/>
            <a:ext cx="907415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59395" name="内容占位符 2"/>
          <p:cNvSpPr>
            <a:spLocks noGrp="1"/>
          </p:cNvSpPr>
          <p:nvPr>
            <p:ph idx="1"/>
          </p:nvPr>
        </p:nvSpPr>
        <p:spPr/>
        <p:txBody>
          <a:bodyPr/>
          <a:lstStyle/>
          <a:p>
            <a:endParaRPr lang="zh-CN" altLang="en-US" smtClean="0"/>
          </a:p>
        </p:txBody>
      </p:sp>
      <p:sp>
        <p:nvSpPr>
          <p:cNvPr id="5939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11CEF7EB-18E2-4458-BA98-C26E54E8BB0F}" type="slidenum">
              <a:rPr lang="en-US" altLang="zh-CN" smtClean="0">
                <a:latin typeface="Tahoma" panose="020B0604030504040204" pitchFamily="34" charset="0"/>
                <a:ea typeface="宋体" panose="02010600030101010101" pitchFamily="2" charset="-122"/>
              </a:rPr>
              <a:pPr/>
              <a:t>43</a:t>
            </a:fld>
            <a:endParaRPr lang="en-US" altLang="zh-CN" smtClean="0">
              <a:latin typeface="Tahoma" panose="020B0604030504040204" pitchFamily="34" charset="0"/>
              <a:ea typeface="宋体" panose="02010600030101010101" pitchFamily="2" charset="-122"/>
            </a:endParaRPr>
          </a:p>
        </p:txBody>
      </p:sp>
      <p:pic>
        <p:nvPicPr>
          <p:cNvPr id="5939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36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0419" name="内容占位符 2"/>
          <p:cNvSpPr>
            <a:spLocks noGrp="1"/>
          </p:cNvSpPr>
          <p:nvPr>
            <p:ph idx="1"/>
          </p:nvPr>
        </p:nvSpPr>
        <p:spPr/>
        <p:txBody>
          <a:bodyPr/>
          <a:lstStyle/>
          <a:p>
            <a:endParaRPr lang="zh-CN" altLang="en-US" smtClean="0"/>
          </a:p>
        </p:txBody>
      </p:sp>
      <p:sp>
        <p:nvSpPr>
          <p:cNvPr id="6042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4ADFB630-8240-44F9-B1ED-76DB554B9FC5}" type="slidenum">
              <a:rPr lang="en-US" altLang="zh-CN" smtClean="0">
                <a:latin typeface="Tahoma" panose="020B0604030504040204" pitchFamily="34" charset="0"/>
                <a:ea typeface="宋体" panose="02010600030101010101" pitchFamily="2" charset="-122"/>
              </a:rPr>
              <a:pPr/>
              <a:t>44</a:t>
            </a:fld>
            <a:endParaRPr lang="en-US" altLang="zh-CN" smtClean="0">
              <a:latin typeface="Tahoma" panose="020B0604030504040204" pitchFamily="34" charset="0"/>
              <a:ea typeface="宋体" panose="02010600030101010101" pitchFamily="2" charset="-122"/>
            </a:endParaRPr>
          </a:p>
        </p:txBody>
      </p:sp>
      <p:pic>
        <p:nvPicPr>
          <p:cNvPr id="6042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36050" cy="681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1443" name="内容占位符 2"/>
          <p:cNvSpPr>
            <a:spLocks noGrp="1"/>
          </p:cNvSpPr>
          <p:nvPr>
            <p:ph idx="1"/>
          </p:nvPr>
        </p:nvSpPr>
        <p:spPr/>
        <p:txBody>
          <a:bodyPr/>
          <a:lstStyle/>
          <a:p>
            <a:endParaRPr lang="zh-CN" altLang="en-US" smtClean="0"/>
          </a:p>
        </p:txBody>
      </p:sp>
      <p:sp>
        <p:nvSpPr>
          <p:cNvPr id="6144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23FCD980-2065-4C1A-A543-98DA8F802BED}" type="slidenum">
              <a:rPr lang="en-US" altLang="zh-CN" smtClean="0">
                <a:latin typeface="Tahoma" panose="020B0604030504040204" pitchFamily="34" charset="0"/>
                <a:ea typeface="宋体" panose="02010600030101010101" pitchFamily="2" charset="-122"/>
              </a:rPr>
              <a:pPr/>
              <a:t>45</a:t>
            </a:fld>
            <a:endParaRPr lang="en-US" altLang="zh-CN" smtClean="0">
              <a:latin typeface="Tahoma" panose="020B0604030504040204" pitchFamily="34" charset="0"/>
              <a:ea typeface="宋体" panose="02010600030101010101" pitchFamily="2" charset="-122"/>
            </a:endParaRPr>
          </a:p>
        </p:txBody>
      </p:sp>
      <p:pic>
        <p:nvPicPr>
          <p:cNvPr id="6144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 y="0"/>
            <a:ext cx="9196388" cy="731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2467" name="内容占位符 2"/>
          <p:cNvSpPr>
            <a:spLocks noGrp="1"/>
          </p:cNvSpPr>
          <p:nvPr>
            <p:ph idx="1"/>
          </p:nvPr>
        </p:nvSpPr>
        <p:spPr/>
        <p:txBody>
          <a:bodyPr/>
          <a:lstStyle/>
          <a:p>
            <a:endParaRPr lang="zh-CN" altLang="en-US" smtClean="0"/>
          </a:p>
        </p:txBody>
      </p:sp>
      <p:sp>
        <p:nvSpPr>
          <p:cNvPr id="6246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7E413C3F-52E8-4D43-B4D3-C210224BA260}" type="slidenum">
              <a:rPr lang="en-US" altLang="zh-CN" smtClean="0">
                <a:latin typeface="Tahoma" panose="020B0604030504040204" pitchFamily="34" charset="0"/>
                <a:ea typeface="宋体" panose="02010600030101010101" pitchFamily="2" charset="-122"/>
              </a:rPr>
              <a:pPr/>
              <a:t>46</a:t>
            </a:fld>
            <a:endParaRPr lang="en-US" altLang="zh-CN" smtClean="0">
              <a:latin typeface="Tahoma" panose="020B0604030504040204" pitchFamily="34" charset="0"/>
              <a:ea typeface="宋体" panose="02010600030101010101" pitchFamily="2" charset="-122"/>
            </a:endParaRPr>
          </a:p>
        </p:txBody>
      </p:sp>
      <p:pic>
        <p:nvPicPr>
          <p:cNvPr id="6246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 y="0"/>
            <a:ext cx="8918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3491" name="内容占位符 2"/>
          <p:cNvSpPr>
            <a:spLocks noGrp="1"/>
          </p:cNvSpPr>
          <p:nvPr>
            <p:ph idx="1"/>
          </p:nvPr>
        </p:nvSpPr>
        <p:spPr/>
        <p:txBody>
          <a:bodyPr/>
          <a:lstStyle/>
          <a:p>
            <a:endParaRPr lang="zh-CN" altLang="en-US" smtClean="0"/>
          </a:p>
        </p:txBody>
      </p:sp>
      <p:sp>
        <p:nvSpPr>
          <p:cNvPr id="6349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D0853925-5564-4D58-A012-EA440D528B5D}" type="slidenum">
              <a:rPr lang="en-US" altLang="zh-CN" smtClean="0">
                <a:latin typeface="Tahoma" panose="020B0604030504040204" pitchFamily="34" charset="0"/>
                <a:ea typeface="宋体" panose="02010600030101010101" pitchFamily="2" charset="-122"/>
              </a:rPr>
              <a:pPr/>
              <a:t>47</a:t>
            </a:fld>
            <a:endParaRPr lang="en-US" altLang="zh-CN" smtClean="0">
              <a:latin typeface="Tahoma" panose="020B0604030504040204" pitchFamily="34" charset="0"/>
              <a:ea typeface="宋体" panose="02010600030101010101" pitchFamily="2" charset="-122"/>
            </a:endParaRPr>
          </a:p>
        </p:txBody>
      </p:sp>
      <p:pic>
        <p:nvPicPr>
          <p:cNvPr id="6349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4450"/>
            <a:ext cx="9036050" cy="681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7ABB90B5-8CD5-4ED6-8793-73A2C07EF30B}" type="slidenum">
              <a:rPr lang="en-US" altLang="zh-CN" smtClean="0"/>
              <a:pPr>
                <a:defRPr/>
              </a:pPr>
              <a:t>48</a:t>
            </a:fld>
            <a:endParaRPr lang="en-US" altLang="zh-CN"/>
          </a:p>
        </p:txBody>
      </p:sp>
      <p:pic>
        <p:nvPicPr>
          <p:cNvPr id="6" name="图片 5"/>
          <p:cNvPicPr>
            <a:picLocks noChangeAspect="1"/>
          </p:cNvPicPr>
          <p:nvPr/>
        </p:nvPicPr>
        <p:blipFill>
          <a:blip r:embed="rId2"/>
          <a:stretch>
            <a:fillRect/>
          </a:stretch>
        </p:blipFill>
        <p:spPr>
          <a:xfrm>
            <a:off x="-39373" y="0"/>
            <a:ext cx="9152122" cy="6858000"/>
          </a:xfrm>
          <a:prstGeom prst="rect">
            <a:avLst/>
          </a:prstGeom>
        </p:spPr>
      </p:pic>
    </p:spTree>
    <p:extLst>
      <p:ext uri="{BB962C8B-B14F-4D97-AF65-F5344CB8AC3E}">
        <p14:creationId xmlns:p14="http://schemas.microsoft.com/office/powerpoint/2010/main" val="3916827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4515" name="内容占位符 2"/>
          <p:cNvSpPr>
            <a:spLocks noGrp="1"/>
          </p:cNvSpPr>
          <p:nvPr>
            <p:ph idx="1"/>
          </p:nvPr>
        </p:nvSpPr>
        <p:spPr/>
        <p:txBody>
          <a:bodyPr/>
          <a:lstStyle/>
          <a:p>
            <a:endParaRPr lang="zh-CN" altLang="en-US" smtClean="0"/>
          </a:p>
        </p:txBody>
      </p:sp>
      <p:sp>
        <p:nvSpPr>
          <p:cNvPr id="6451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仿宋_GB2312" pitchFamily="49" charset="-122"/>
              </a:defRPr>
            </a:lvl1pPr>
            <a:lvl2pPr marL="742950" indent="-285750">
              <a:defRPr>
                <a:solidFill>
                  <a:schemeClr val="tx1"/>
                </a:solidFill>
                <a:latin typeface="Times New Roman" panose="02020603050405020304" pitchFamily="18" charset="0"/>
                <a:ea typeface="仿宋_GB2312" pitchFamily="49" charset="-122"/>
              </a:defRPr>
            </a:lvl2pPr>
            <a:lvl3pPr marL="1143000" indent="-228600">
              <a:defRPr>
                <a:solidFill>
                  <a:schemeClr val="tx1"/>
                </a:solidFill>
                <a:latin typeface="Times New Roman" panose="02020603050405020304" pitchFamily="18" charset="0"/>
                <a:ea typeface="仿宋_GB2312" pitchFamily="49" charset="-122"/>
              </a:defRPr>
            </a:lvl3pPr>
            <a:lvl4pPr marL="1600200" indent="-228600">
              <a:defRPr>
                <a:solidFill>
                  <a:schemeClr val="tx1"/>
                </a:solidFill>
                <a:latin typeface="Times New Roman" panose="02020603050405020304" pitchFamily="18" charset="0"/>
                <a:ea typeface="仿宋_GB2312" pitchFamily="49" charset="-122"/>
              </a:defRPr>
            </a:lvl4pPr>
            <a:lvl5pPr marL="2057400" indent="-228600">
              <a:defRPr>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仿宋_GB2312" pitchFamily="49" charset="-122"/>
              </a:defRPr>
            </a:lvl9pPr>
          </a:lstStyle>
          <a:p>
            <a:fld id="{36641ED4-4F89-436D-8F98-157DE76B1046}" type="slidenum">
              <a:rPr lang="en-US" altLang="zh-CN" smtClean="0">
                <a:latin typeface="Tahoma" panose="020B0604030504040204" pitchFamily="34" charset="0"/>
                <a:ea typeface="宋体" panose="02010600030101010101" pitchFamily="2" charset="-122"/>
              </a:rPr>
              <a:pPr/>
              <a:t>49</a:t>
            </a:fld>
            <a:endParaRPr lang="en-US" altLang="zh-CN" smtClean="0">
              <a:latin typeface="Tahoma" panose="020B0604030504040204" pitchFamily="34" charset="0"/>
              <a:ea typeface="宋体" panose="02010600030101010101" pitchFamily="2" charset="-122"/>
            </a:endParaRPr>
          </a:p>
        </p:txBody>
      </p:sp>
      <p:pic>
        <p:nvPicPr>
          <p:cNvPr id="6451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038" y="0"/>
            <a:ext cx="90979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0520E6E-EB38-46FE-95BD-50D422D1D996}"/>
              </a:ext>
            </a:extLst>
          </p:cNvPr>
          <p:cNvSpPr/>
          <p:nvPr/>
        </p:nvSpPr>
        <p:spPr>
          <a:xfrm>
            <a:off x="-23813" y="222250"/>
            <a:ext cx="9161463" cy="6870700"/>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 name="Freeform 3">
            <a:extLst>
              <a:ext uri="{FF2B5EF4-FFF2-40B4-BE49-F238E27FC236}">
                <a16:creationId xmlns:a16="http://schemas.microsoft.com/office/drawing/2014/main" id="{B42EEAC1-6371-40F8-9159-E55BEAF72DC4}"/>
              </a:ext>
            </a:extLst>
          </p:cNvPr>
          <p:cNvSpPr/>
          <p:nvPr/>
        </p:nvSpPr>
        <p:spPr>
          <a:xfrm>
            <a:off x="430213" y="1219200"/>
            <a:ext cx="8283575" cy="76200"/>
          </a:xfrm>
          <a:custGeom>
            <a:avLst/>
            <a:gdLst>
              <a:gd name="connsiteX0" fmla="*/ 19050 w 8267687"/>
              <a:gd name="connsiteY0" fmla="*/ 19050 h 76200"/>
              <a:gd name="connsiteX1" fmla="*/ 8248637 w 8267687"/>
              <a:gd name="connsiteY1" fmla="*/ 20574 h 76200"/>
            </a:gdLst>
            <a:ahLst/>
            <a:cxnLst>
              <a:cxn ang="0">
                <a:pos x="connsiteX0" y="connsiteY0"/>
              </a:cxn>
              <a:cxn ang="1">
                <a:pos x="connsiteX1" y="connsiteY1"/>
              </a:cxn>
            </a:cxnLst>
            <a:rect l="l" t="t" r="r" b="b"/>
            <a:pathLst>
              <a:path w="8267687" h="76200">
                <a:moveTo>
                  <a:pt x="19050" y="19050"/>
                </a:moveTo>
                <a:lnTo>
                  <a:pt x="8248637" y="20574"/>
                </a:lnTo>
              </a:path>
            </a:pathLst>
          </a:custGeom>
          <a:ln w="381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6" name="Freeform 3">
            <a:extLst>
              <a:ext uri="{FF2B5EF4-FFF2-40B4-BE49-F238E27FC236}">
                <a16:creationId xmlns:a16="http://schemas.microsoft.com/office/drawing/2014/main" id="{A8D37C72-4ADF-42E4-BCAB-F376B4177411}"/>
              </a:ext>
            </a:extLst>
          </p:cNvPr>
          <p:cNvSpPr/>
          <p:nvPr/>
        </p:nvSpPr>
        <p:spPr>
          <a:xfrm>
            <a:off x="442913" y="6246813"/>
            <a:ext cx="8258175" cy="22225"/>
          </a:xfrm>
          <a:custGeom>
            <a:avLst/>
            <a:gdLst>
              <a:gd name="connsiteX0" fmla="*/ 6350 w 8242287"/>
              <a:gd name="connsiteY0" fmla="*/ 6350 h 22225"/>
              <a:gd name="connsiteX1" fmla="*/ 8235937 w 8242287"/>
              <a:gd name="connsiteY1" fmla="*/ 7873 h 22225"/>
            </a:gdLst>
            <a:ahLst/>
            <a:cxnLst>
              <a:cxn ang="0">
                <a:pos x="connsiteX0" y="connsiteY0"/>
              </a:cxn>
              <a:cxn ang="1">
                <a:pos x="connsiteX1" y="connsiteY1"/>
              </a:cxn>
            </a:cxnLst>
            <a:rect l="l" t="t" r="r" b="b"/>
            <a:pathLst>
              <a:path w="8242287" h="22225">
                <a:moveTo>
                  <a:pt x="6350" y="6350"/>
                </a:moveTo>
                <a:lnTo>
                  <a:pt x="8235937" y="7873"/>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7" name="Freeform 3">
            <a:extLst>
              <a:ext uri="{FF2B5EF4-FFF2-40B4-BE49-F238E27FC236}">
                <a16:creationId xmlns:a16="http://schemas.microsoft.com/office/drawing/2014/main" id="{7E13E38B-FF92-4B22-A4F5-AD7A795349BA}"/>
              </a:ext>
            </a:extLst>
          </p:cNvPr>
          <p:cNvSpPr/>
          <p:nvPr/>
        </p:nvSpPr>
        <p:spPr>
          <a:xfrm>
            <a:off x="4763" y="0"/>
            <a:ext cx="114300" cy="120650"/>
          </a:xfrm>
          <a:custGeom>
            <a:avLst/>
            <a:gdLst>
              <a:gd name="connsiteX0" fmla="*/ 0 w 114312"/>
              <a:gd name="connsiteY0" fmla="*/ 0 h 120269"/>
              <a:gd name="connsiteX1" fmla="*/ 114312 w 114312"/>
              <a:gd name="connsiteY1" fmla="*/ 0 h 120269"/>
              <a:gd name="connsiteX2" fmla="*/ 114312 w 114312"/>
              <a:gd name="connsiteY2" fmla="*/ 120269 h 120269"/>
              <a:gd name="connsiteX3" fmla="*/ 0 w 114312"/>
              <a:gd name="connsiteY3" fmla="*/ 120269 h 120269"/>
              <a:gd name="connsiteX4" fmla="*/ 0 w 114312"/>
              <a:gd name="connsiteY4" fmla="*/ 0 h 1202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4312" h="120269">
                <a:moveTo>
                  <a:pt x="0" y="0"/>
                </a:moveTo>
                <a:lnTo>
                  <a:pt x="114312" y="0"/>
                </a:lnTo>
                <a:lnTo>
                  <a:pt x="114312" y="120269"/>
                </a:lnTo>
                <a:lnTo>
                  <a:pt x="0" y="12026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33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7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39A47F3-764C-41AA-A66F-4BF4F6F0061C}"/>
              </a:ext>
            </a:extLst>
          </p:cNvPr>
          <p:cNvSpPr txBox="1"/>
          <p:nvPr/>
        </p:nvSpPr>
        <p:spPr>
          <a:xfrm>
            <a:off x="8516938" y="6477000"/>
            <a:ext cx="77787" cy="200025"/>
          </a:xfrm>
          <a:prstGeom prst="rect">
            <a:avLst/>
          </a:prstGeom>
          <a:noFill/>
        </p:spPr>
        <p:txBody>
          <a:bodyPr wrap="none" lIns="0" tIns="0" rIns="0">
            <a:spAutoFit/>
          </a:bodyPr>
          <a:lstStyle/>
          <a:p>
            <a:pPr eaLnBrk="1" hangingPunct="1">
              <a:lnSpc>
                <a:spcPts val="1202"/>
              </a:lnSpc>
              <a:defRPr/>
            </a:pPr>
            <a:r>
              <a:rPr lang="en-US" altLang="zh-CN" sz="1202" dirty="0">
                <a:solidFill>
                  <a:srgbClr val="898989"/>
                </a:solidFill>
                <a:latin typeface="Calibri" pitchFamily="18" charset="0"/>
                <a:cs typeface="Calibri" pitchFamily="18" charset="0"/>
              </a:rPr>
              <a:t>5</a:t>
            </a:r>
          </a:p>
        </p:txBody>
      </p:sp>
      <p:sp>
        <p:nvSpPr>
          <p:cNvPr id="8" name="TextBox 1">
            <a:extLst>
              <a:ext uri="{FF2B5EF4-FFF2-40B4-BE49-F238E27FC236}">
                <a16:creationId xmlns:a16="http://schemas.microsoft.com/office/drawing/2014/main" id="{B75E69FF-6C13-4B64-BCBE-9527C37028A2}"/>
              </a:ext>
            </a:extLst>
          </p:cNvPr>
          <p:cNvSpPr txBox="1"/>
          <p:nvPr/>
        </p:nvSpPr>
        <p:spPr>
          <a:xfrm>
            <a:off x="538163" y="623888"/>
            <a:ext cx="2963862" cy="598487"/>
          </a:xfrm>
          <a:prstGeom prst="rect">
            <a:avLst/>
          </a:prstGeom>
          <a:noFill/>
        </p:spPr>
        <p:txBody>
          <a:bodyPr wrap="none" lIns="0" tIns="0" rIns="0">
            <a:spAutoFit/>
          </a:bodyPr>
          <a:lstStyle/>
          <a:p>
            <a:pPr eaLnBrk="1" hangingPunct="1">
              <a:lnSpc>
                <a:spcPts val="4308"/>
              </a:lnSpc>
              <a:defRPr/>
            </a:pPr>
            <a:r>
              <a:rPr lang="zh-CN" altLang="en-US" sz="4405" b="1" dirty="0">
                <a:solidFill>
                  <a:srgbClr val="000000"/>
                </a:solidFill>
                <a:latin typeface="Calibri" pitchFamily="18" charset="0"/>
                <a:cs typeface="Calibri" pitchFamily="18" charset="0"/>
              </a:rPr>
              <a:t>第一章 导论</a:t>
            </a:r>
            <a:endParaRPr lang="en-US" altLang="zh-CN" sz="4405" b="1" dirty="0">
              <a:solidFill>
                <a:srgbClr val="000000"/>
              </a:solidFill>
              <a:latin typeface="Calibri" pitchFamily="18" charset="0"/>
              <a:cs typeface="Calibri" pitchFamily="18" charset="0"/>
            </a:endParaRPr>
          </a:p>
        </p:txBody>
      </p:sp>
      <p:sp>
        <p:nvSpPr>
          <p:cNvPr id="9" name="TextBox 1">
            <a:extLst>
              <a:ext uri="{FF2B5EF4-FFF2-40B4-BE49-F238E27FC236}">
                <a16:creationId xmlns:a16="http://schemas.microsoft.com/office/drawing/2014/main" id="{3C9C603B-0334-443F-95B4-7B9194F4A234}"/>
              </a:ext>
            </a:extLst>
          </p:cNvPr>
          <p:cNvSpPr txBox="1"/>
          <p:nvPr/>
        </p:nvSpPr>
        <p:spPr>
          <a:xfrm>
            <a:off x="831850" y="1560513"/>
            <a:ext cx="1077913" cy="347662"/>
          </a:xfrm>
          <a:prstGeom prst="rect">
            <a:avLst/>
          </a:prstGeom>
          <a:noFill/>
        </p:spPr>
        <p:txBody>
          <a:bodyPr wrap="none" lIns="0" tIns="0" rIns="0">
            <a:spAutoFit/>
          </a:bodyPr>
          <a:lstStyle/>
          <a:p>
            <a:pPr eaLnBrk="1" hangingPunct="1">
              <a:lnSpc>
                <a:spcPts val="2304"/>
              </a:lnSpc>
              <a:defRPr/>
            </a:pPr>
            <a:r>
              <a:rPr lang="en-US" altLang="zh-CN" sz="2805" dirty="0">
                <a:solidFill>
                  <a:srgbClr val="000000"/>
                </a:solidFill>
                <a:cs typeface="Times New Roman" pitchFamily="18" charset="0"/>
              </a:rPr>
              <a:t>目录：</a:t>
            </a:r>
          </a:p>
        </p:txBody>
      </p:sp>
      <p:sp>
        <p:nvSpPr>
          <p:cNvPr id="11" name="TextBox 1">
            <a:extLst>
              <a:ext uri="{FF2B5EF4-FFF2-40B4-BE49-F238E27FC236}">
                <a16:creationId xmlns:a16="http://schemas.microsoft.com/office/drawing/2014/main" id="{9E427B12-87FD-4704-A6AF-671B55DF90CD}"/>
              </a:ext>
            </a:extLst>
          </p:cNvPr>
          <p:cNvSpPr txBox="1"/>
          <p:nvPr/>
        </p:nvSpPr>
        <p:spPr>
          <a:xfrm>
            <a:off x="1136650" y="2139950"/>
            <a:ext cx="2428875" cy="2120900"/>
          </a:xfrm>
          <a:prstGeom prst="rect">
            <a:avLst/>
          </a:prstGeom>
          <a:noFill/>
        </p:spPr>
        <p:txBody>
          <a:bodyPr wrap="none" lIns="0" tIns="0" rIns="0">
            <a:spAutoFit/>
          </a:bodyPr>
          <a:lstStyle/>
          <a:p>
            <a:pPr eaLnBrk="1" hangingPunct="1">
              <a:lnSpc>
                <a:spcPts val="2304"/>
              </a:lnSpc>
              <a:defRPr/>
            </a:pPr>
            <a:r>
              <a:rPr lang="en-US" altLang="zh-CN" sz="2805" dirty="0">
                <a:solidFill>
                  <a:srgbClr val="000000"/>
                </a:solidFill>
                <a:cs typeface="Times New Roman" pitchFamily="18" charset="0"/>
              </a:rPr>
              <a:t>1.</a:t>
            </a:r>
            <a:r>
              <a:rPr lang="zh-CN" altLang="en-US" sz="2805" dirty="0">
                <a:solidFill>
                  <a:srgbClr val="000000"/>
                </a:solidFill>
                <a:cs typeface="Times New Roman" pitchFamily="18" charset="0"/>
              </a:rPr>
              <a:t>引言</a:t>
            </a:r>
            <a:endParaRPr lang="en-US" altLang="zh-CN" sz="2805" dirty="0">
              <a:solidFill>
                <a:srgbClr val="000000"/>
              </a:solidFill>
              <a:cs typeface="Times New Roman" pitchFamily="18" charset="0"/>
            </a:endParaRPr>
          </a:p>
          <a:p>
            <a:pPr eaLnBrk="1" hangingPunct="1">
              <a:lnSpc>
                <a:spcPts val="2304"/>
              </a:lnSpc>
              <a:defRPr/>
            </a:pPr>
            <a:endParaRPr lang="en-US" altLang="zh-CN" sz="2805" dirty="0">
              <a:solidFill>
                <a:srgbClr val="000000"/>
              </a:solidFill>
              <a:cs typeface="Times New Roman" pitchFamily="18" charset="0"/>
            </a:endParaRPr>
          </a:p>
          <a:p>
            <a:pPr eaLnBrk="1" hangingPunct="1">
              <a:lnSpc>
                <a:spcPts val="2304"/>
              </a:lnSpc>
              <a:defRPr/>
            </a:pPr>
            <a:r>
              <a:rPr lang="en-US" altLang="zh-CN" sz="2805" dirty="0">
                <a:solidFill>
                  <a:srgbClr val="000000"/>
                </a:solidFill>
                <a:cs typeface="Times New Roman" pitchFamily="18" charset="0"/>
              </a:rPr>
              <a:t>2.</a:t>
            </a:r>
            <a:r>
              <a:rPr lang="zh-CN" altLang="en-US" sz="2805" dirty="0">
                <a:solidFill>
                  <a:srgbClr val="000000"/>
                </a:solidFill>
                <a:cs typeface="Times New Roman" pitchFamily="18" charset="0"/>
              </a:rPr>
              <a:t>线性代数基础</a:t>
            </a:r>
            <a:endParaRPr lang="en-US" altLang="zh-CN" sz="2805" dirty="0">
              <a:solidFill>
                <a:srgbClr val="000000"/>
              </a:solidFill>
              <a:cs typeface="Times New Roman" pitchFamily="18" charset="0"/>
            </a:endParaRPr>
          </a:p>
          <a:p>
            <a:pPr eaLnBrk="1" hangingPunct="1">
              <a:lnSpc>
                <a:spcPts val="2304"/>
              </a:lnSpc>
              <a:defRPr/>
            </a:pPr>
            <a:endParaRPr lang="en-US" altLang="zh-CN" sz="2805" dirty="0">
              <a:solidFill>
                <a:srgbClr val="000000"/>
              </a:solidFill>
              <a:cs typeface="Times New Roman" pitchFamily="18" charset="0"/>
            </a:endParaRPr>
          </a:p>
          <a:p>
            <a:pPr eaLnBrk="1" hangingPunct="1">
              <a:lnSpc>
                <a:spcPts val="2304"/>
              </a:lnSpc>
              <a:defRPr/>
            </a:pPr>
            <a:r>
              <a:rPr lang="en-US" altLang="zh-CN" sz="2805" dirty="0">
                <a:solidFill>
                  <a:srgbClr val="000000"/>
                </a:solidFill>
                <a:cs typeface="Times New Roman" pitchFamily="18" charset="0"/>
              </a:rPr>
              <a:t>3. </a:t>
            </a:r>
            <a:r>
              <a:rPr lang="zh-CN" altLang="en-US" sz="2805" dirty="0">
                <a:solidFill>
                  <a:srgbClr val="000000"/>
                </a:solidFill>
                <a:cs typeface="Times New Roman" pitchFamily="18" charset="0"/>
              </a:rPr>
              <a:t>概率基础</a:t>
            </a:r>
            <a:endParaRPr lang="en-US" altLang="zh-CN" sz="2805" dirty="0">
              <a:solidFill>
                <a:srgbClr val="000000"/>
              </a:solidFill>
              <a:cs typeface="Times New Roman" pitchFamily="18" charset="0"/>
            </a:endParaRPr>
          </a:p>
          <a:p>
            <a:pPr eaLnBrk="1" hangingPunct="1">
              <a:lnSpc>
                <a:spcPts val="2304"/>
              </a:lnSpc>
              <a:defRPr/>
            </a:pPr>
            <a:endParaRPr lang="en-US" altLang="zh-CN" sz="2805" dirty="0">
              <a:solidFill>
                <a:srgbClr val="000000"/>
              </a:solidFill>
              <a:cs typeface="Times New Roman" pitchFamily="18" charset="0"/>
            </a:endParaRPr>
          </a:p>
          <a:p>
            <a:pPr eaLnBrk="1" hangingPunct="1">
              <a:lnSpc>
                <a:spcPts val="2304"/>
              </a:lnSpc>
              <a:defRPr/>
            </a:pPr>
            <a:r>
              <a:rPr lang="en-US" altLang="zh-CN" sz="2805" dirty="0">
                <a:solidFill>
                  <a:srgbClr val="000000"/>
                </a:solidFill>
                <a:cs typeface="Times New Roman" pitchFamily="18" charset="0"/>
              </a:rPr>
              <a:t>4.</a:t>
            </a:r>
            <a:r>
              <a:rPr lang="zh-CN" altLang="en-US" sz="2805" dirty="0">
                <a:solidFill>
                  <a:srgbClr val="000000"/>
                </a:solidFill>
                <a:cs typeface="Times New Roman" pitchFamily="18" charset="0"/>
              </a:rPr>
              <a:t>机器学习基础</a:t>
            </a:r>
            <a:endParaRPr lang="en-US" altLang="zh-CN" sz="2805" dirty="0">
              <a:solidFill>
                <a:srgbClr val="000000"/>
              </a:solidFill>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 name="標題 1"/>
          <p:cNvSpPr>
            <a:spLocks noGrp="1"/>
          </p:cNvSpPr>
          <p:nvPr>
            <p:ph type="title"/>
          </p:nvPr>
        </p:nvSpPr>
        <p:spPr/>
        <p:txBody>
          <a:bodyPr/>
          <a:lstStyle/>
          <a:p>
            <a:r>
              <a:rPr lang="en-US" altLang="zh-TW" dirty="0" smtClean="0"/>
              <a:t>Learning Map</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Regression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Linear Model</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Structured </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Semi-supervised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Transfer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5" name="矩形 24"/>
          <p:cNvSpPr/>
          <p:nvPr/>
        </p:nvSpPr>
        <p:spPr>
          <a:xfrm>
            <a:off x="4249255" y="2466556"/>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Unsupervised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6" name="矩形 25"/>
          <p:cNvSpPr/>
          <p:nvPr/>
        </p:nvSpPr>
        <p:spPr>
          <a:xfrm>
            <a:off x="6412534" y="2470754"/>
            <a:ext cx="2265504"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Reinforcement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Deep Learning</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SVM, decision tree, K-NN</a:t>
            </a:r>
            <a:r>
              <a:rPr kumimoji="0" lang="zh-TW" altLang="en-US" sz="2400" b="0" i="0" u="none" strike="noStrike" kern="1200" cap="none" spc="0" normalizeH="0" baseline="0" noProof="0" dirty="0" smtClean="0">
                <a:ln>
                  <a:noFill/>
                </a:ln>
                <a:solidFill>
                  <a:prstClr val="white"/>
                </a:solidFill>
                <a:effectLst/>
                <a:uLnTx/>
                <a:uFillTx/>
                <a:latin typeface="Calibri" panose="020F0502020204030204"/>
                <a:cs typeface="+mn-cs"/>
              </a:rPr>
              <a:t> </a:t>
            </a: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Non-linear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68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Learning Map</a:t>
            </a:r>
            <a:endParaRPr lang="zh-TW" altLang="en-US" dirty="0"/>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Regression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31" name="文字方塊 30"/>
              <p:cNvSpPr txBox="1"/>
              <p:nvPr/>
            </p:nvSpPr>
            <p:spPr>
              <a:xfrm>
                <a:off x="4551511" y="1641753"/>
                <a:ext cx="373324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The output of the target 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a14:m>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 is “scalar”.</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4551511" y="1641753"/>
                <a:ext cx="3733249" cy="830997"/>
              </a:xfrm>
              <a:prstGeom prst="rect">
                <a:avLst/>
              </a:prstGeom>
              <a:blipFill rotWithShape="0">
                <a:blip r:embed="rId3"/>
                <a:stretch>
                  <a:fillRect t="-5839" b="-15328"/>
                </a:stretch>
              </a:blipFill>
            </p:spPr>
            <p:txBody>
              <a:bodyPr/>
              <a:lstStyle/>
              <a:p>
                <a:r>
                  <a:rPr lang="zh-TW" altLang="en-US">
                    <a:noFill/>
                  </a:rPr>
                  <a:t> </a:t>
                </a:r>
              </a:p>
            </p:txBody>
          </p:sp>
        </mc:Fallback>
      </mc:AlternateContent>
      <p:sp>
        <p:nvSpPr>
          <p:cNvPr id="65" name="矩形 64"/>
          <p:cNvSpPr/>
          <p:nvPr/>
        </p:nvSpPr>
        <p:spPr>
          <a:xfrm>
            <a:off x="4361132" y="2796984"/>
            <a:ext cx="865946" cy="892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white"/>
                </a:solidFill>
                <a:effectLst/>
                <a:uLnTx/>
                <a:uFillTx/>
                <a:latin typeface="Calibri" panose="020F0502020204030204"/>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66" name="文字方塊 65"/>
          <p:cNvSpPr txBox="1"/>
          <p:nvPr/>
        </p:nvSpPr>
        <p:spPr>
          <a:xfrm>
            <a:off x="1967695" y="2712822"/>
            <a:ext cx="1946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今天上</a:t>
            </a:r>
            <a:r>
              <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rPr>
              <a:t>午</a:t>
            </a: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cs typeface="+mn-cs"/>
              </a:rPr>
              <a:t>PM2.5</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67" name="文字方塊 66"/>
          <p:cNvSpPr txBox="1"/>
          <p:nvPr/>
        </p:nvSpPr>
        <p:spPr>
          <a:xfrm>
            <a:off x="1993094" y="3048016"/>
            <a:ext cx="19782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昨天</a:t>
            </a:r>
            <a:r>
              <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rPr>
              <a:t>上午</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PM2.5</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68" name="文字方塊 67"/>
          <p:cNvSpPr txBox="1"/>
          <p:nvPr/>
        </p:nvSpPr>
        <p:spPr>
          <a:xfrm>
            <a:off x="2535534" y="3343484"/>
            <a:ext cx="7711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69" name="文字方塊 68"/>
          <p:cNvSpPr txBox="1"/>
          <p:nvPr/>
        </p:nvSpPr>
        <p:spPr>
          <a:xfrm>
            <a:off x="5858073" y="2971372"/>
            <a:ext cx="20359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明天</a:t>
            </a:r>
            <a:r>
              <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rPr>
              <a:t>上午</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PM2.5</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70" name="直線單箭頭接點 69"/>
          <p:cNvCxnSpPr/>
          <p:nvPr/>
        </p:nvCxnSpPr>
        <p:spPr>
          <a:xfrm>
            <a:off x="3710831" y="2908185"/>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endCxn id="65" idx="1"/>
          </p:cNvCxnSpPr>
          <p:nvPr/>
        </p:nvCxnSpPr>
        <p:spPr>
          <a:xfrm flipV="1">
            <a:off x="3710831" y="324303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243088" y="3263639"/>
            <a:ext cx="6375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73"/>
          <p:cNvSpPr txBox="1"/>
          <p:nvPr/>
        </p:nvSpPr>
        <p:spPr>
          <a:xfrm>
            <a:off x="7405662" y="3377661"/>
            <a:ext cx="139996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srgbClr val="FF0000"/>
                </a:solidFill>
                <a:effectLst/>
                <a:uLnTx/>
                <a:uFillTx/>
                <a:latin typeface="Calibri" panose="020F0502020204030204"/>
                <a:cs typeface="+mn-cs"/>
              </a:rPr>
              <a:t>HW1</a:t>
            </a:r>
            <a:endParaRPr kumimoji="0" lang="zh-TW" altLang="en-US" sz="2400" b="0" i="0" u="none" strike="noStrike" kern="1200" cap="none" spc="0" normalizeH="0" baseline="0" noProof="0" dirty="0">
              <a:ln>
                <a:noFill/>
              </a:ln>
              <a:solidFill>
                <a:srgbClr val="FF0000"/>
              </a:solidFill>
              <a:effectLst/>
              <a:uLnTx/>
              <a:uFillTx/>
              <a:latin typeface="Calibri" panose="020F0502020204030204"/>
              <a:cs typeface="+mn-cs"/>
            </a:endParaRPr>
          </a:p>
        </p:txBody>
      </p:sp>
      <p:sp>
        <p:nvSpPr>
          <p:cNvPr id="75" name="文字方塊 74"/>
          <p:cNvSpPr txBox="1"/>
          <p:nvPr/>
        </p:nvSpPr>
        <p:spPr>
          <a:xfrm>
            <a:off x="5803135" y="3243030"/>
            <a:ext cx="17264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(scalar)</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87" name="直線單箭頭接點 86"/>
          <p:cNvCxnSpPr/>
          <p:nvPr/>
        </p:nvCxnSpPr>
        <p:spPr>
          <a:xfrm flipV="1">
            <a:off x="3710831" y="358319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413384" y="4067491"/>
            <a:ext cx="98425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795463" y="5173787"/>
            <a:ext cx="23043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9/01</a:t>
            </a: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 上午 </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PM2.5 = 63 </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89" name="文字方塊 88"/>
          <p:cNvSpPr txBox="1"/>
          <p:nvPr/>
        </p:nvSpPr>
        <p:spPr>
          <a:xfrm>
            <a:off x="3099772" y="5150136"/>
            <a:ext cx="23222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9/02</a:t>
            </a: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 上午 </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PM2.5 = 65</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0" name="文字方塊 89"/>
          <p:cNvSpPr txBox="1"/>
          <p:nvPr/>
        </p:nvSpPr>
        <p:spPr>
          <a:xfrm>
            <a:off x="6437699" y="5172723"/>
            <a:ext cx="2642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9/03</a:t>
            </a: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 上午 </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PM2.5 = 100</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1" name="文字方塊 90"/>
          <p:cNvSpPr txBox="1"/>
          <p:nvPr/>
        </p:nvSpPr>
        <p:spPr>
          <a:xfrm>
            <a:off x="-117803" y="4130377"/>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0070C0"/>
                </a:solidFill>
                <a:effectLst/>
                <a:uLnTx/>
                <a:uFillTx/>
                <a:latin typeface="Calibri" panose="020F0502020204030204"/>
                <a:cs typeface="+mn-cs"/>
              </a:rPr>
              <a:t>Training Data:</a:t>
            </a:r>
            <a:endParaRPr kumimoji="0" lang="zh-TW" altLang="en-US" sz="2800" b="0" i="0" u="none" strike="noStrike" kern="1200" cap="none" spc="0" normalizeH="0" baseline="0" noProof="0" dirty="0">
              <a:ln>
                <a:noFill/>
              </a:ln>
              <a:solidFill>
                <a:srgbClr val="0070C0"/>
              </a:solidFill>
              <a:effectLst/>
              <a:uLnTx/>
              <a:uFillTx/>
              <a:latin typeface="Calibri" panose="020F0502020204030204"/>
              <a:cs typeface="+mn-cs"/>
            </a:endParaRPr>
          </a:p>
        </p:txBody>
      </p:sp>
      <p:sp>
        <p:nvSpPr>
          <p:cNvPr id="92" name="文字方塊 91"/>
          <p:cNvSpPr txBox="1"/>
          <p:nvPr/>
        </p:nvSpPr>
        <p:spPr>
          <a:xfrm>
            <a:off x="795463" y="6098654"/>
            <a:ext cx="2304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9/12</a:t>
            </a: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 上午 </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PM2.5 = 30</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3" name="文字方塊 92"/>
          <p:cNvSpPr txBox="1"/>
          <p:nvPr/>
        </p:nvSpPr>
        <p:spPr>
          <a:xfrm>
            <a:off x="3099772" y="6098654"/>
            <a:ext cx="2495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9/13</a:t>
            </a: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 上午 </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PM2.5 = 25</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4" name="文字方塊 93"/>
          <p:cNvSpPr txBox="1"/>
          <p:nvPr/>
        </p:nvSpPr>
        <p:spPr>
          <a:xfrm>
            <a:off x="6417490" y="6109649"/>
            <a:ext cx="2247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9/14</a:t>
            </a:r>
            <a:r>
              <a:rPr kumimoji="0" lang="zh-TW" altLang="en-US" sz="1800" b="0" i="0" u="none" strike="noStrike" kern="1200" cap="none" spc="0" normalizeH="0" baseline="0" noProof="0" dirty="0" smtClean="0">
                <a:ln>
                  <a:noFill/>
                </a:ln>
                <a:solidFill>
                  <a:prstClr val="black"/>
                </a:solidFill>
                <a:effectLst/>
                <a:uLnTx/>
                <a:uFillTx/>
                <a:latin typeface="Calibri" panose="020F0502020204030204"/>
                <a:cs typeface="+mn-cs"/>
              </a:rPr>
              <a:t> 上午 </a:t>
            </a: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PM2.5 = 20</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5" name="文字方塊 14"/>
          <p:cNvSpPr txBox="1"/>
          <p:nvPr/>
        </p:nvSpPr>
        <p:spPr>
          <a:xfrm>
            <a:off x="28089" y="4737223"/>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Input: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5" name="文字方塊 94"/>
          <p:cNvSpPr txBox="1"/>
          <p:nvPr/>
        </p:nvSpPr>
        <p:spPr>
          <a:xfrm>
            <a:off x="28089" y="5611523"/>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Input: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6" name="文字方塊 95"/>
          <p:cNvSpPr txBox="1"/>
          <p:nvPr/>
        </p:nvSpPr>
        <p:spPr>
          <a:xfrm>
            <a:off x="5323577" y="4699466"/>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Output: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7" name="文字方塊 96"/>
          <p:cNvSpPr txBox="1"/>
          <p:nvPr/>
        </p:nvSpPr>
        <p:spPr>
          <a:xfrm>
            <a:off x="5323577" y="5652627"/>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Output: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6" name="文字方塊 15"/>
          <p:cNvSpPr txBox="1"/>
          <p:nvPr/>
        </p:nvSpPr>
        <p:spPr>
          <a:xfrm>
            <a:off x="410290" y="2765977"/>
            <a:ext cx="126637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prstClr val="black"/>
                </a:solidFill>
                <a:effectLst/>
                <a:uLnTx/>
                <a:uFillTx/>
                <a:latin typeface="Calibri" panose="020F0502020204030204"/>
                <a:cs typeface="+mn-cs"/>
              </a:rPr>
              <a:t>預測</a:t>
            </a:r>
            <a:endParaRPr kumimoji="0" lang="en-US" altLang="zh-TW" sz="2800" b="0" i="0" u="none" strike="noStrike" kern="1200" cap="none" spc="0" normalizeH="0" baseline="0" noProof="0" dirty="0" smtClean="0">
              <a:ln>
                <a:noFill/>
              </a:ln>
              <a:solidFill>
                <a:prstClr val="black"/>
              </a:solidFill>
              <a:effectLst/>
              <a:uLnTx/>
              <a:uFillTx/>
              <a:latin typeface="Calibr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cs typeface="+mn-cs"/>
              </a:rPr>
              <a:t>PM2.5</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409961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 grpId="0"/>
      <p:bldP spid="65" grpId="0" animBg="1"/>
      <p:bldP spid="66" grpId="0"/>
      <p:bldP spid="67" grpId="0"/>
      <p:bldP spid="68" grpId="0"/>
      <p:bldP spid="69" grpId="0"/>
      <p:bldP spid="74" grpId="0"/>
      <p:bldP spid="75" grpId="0"/>
      <p:bldP spid="88" grpId="0"/>
      <p:bldP spid="89" grpId="0"/>
      <p:bldP spid="90" grpId="0"/>
      <p:bldP spid="91" grpId="0"/>
      <p:bldP spid="92" grpId="0"/>
      <p:bldP spid="93" grpId="0"/>
      <p:bldP spid="94" grpId="0"/>
      <p:bldP spid="15" grpId="0"/>
      <p:bldP spid="95" grpId="0"/>
      <p:bldP spid="96" grpId="0"/>
      <p:bldP spid="97"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Classification</a:t>
            </a:r>
            <a:endParaRPr lang="zh-TW" altLang="en-US" dirty="0"/>
          </a:p>
        </p:txBody>
      </p:sp>
      <p:sp>
        <p:nvSpPr>
          <p:cNvPr id="3" name="內容版面配置區 2"/>
          <p:cNvSpPr>
            <a:spLocks noGrp="1"/>
          </p:cNvSpPr>
          <p:nvPr>
            <p:ph sz="half" idx="1"/>
          </p:nvPr>
        </p:nvSpPr>
        <p:spPr/>
        <p:txBody>
          <a:bodyPr/>
          <a:lstStyle/>
          <a:p>
            <a:r>
              <a:rPr lang="en-US" altLang="zh-TW" dirty="0" smtClean="0"/>
              <a:t>Binary Classification</a:t>
            </a:r>
            <a:endParaRPr lang="zh-TW" altLang="en-US" dirty="0"/>
          </a:p>
        </p:txBody>
      </p:sp>
      <p:sp>
        <p:nvSpPr>
          <p:cNvPr id="4" name="內容版面配置區 3"/>
          <p:cNvSpPr>
            <a:spLocks noGrp="1"/>
          </p:cNvSpPr>
          <p:nvPr>
            <p:ph sz="half" idx="2"/>
          </p:nvPr>
        </p:nvSpPr>
        <p:spPr/>
        <p:txBody>
          <a:bodyPr/>
          <a:lstStyle/>
          <a:p>
            <a:r>
              <a:rPr lang="en-US" altLang="zh-TW" dirty="0" smtClean="0"/>
              <a:t>Multi-class </a:t>
            </a:r>
            <a:r>
              <a:rPr lang="en-US" altLang="zh-TW" dirty="0"/>
              <a:t>Classification</a:t>
            </a:r>
            <a:endParaRPr lang="zh-TW" altLang="en-US" dirty="0"/>
          </a:p>
          <a:p>
            <a:endParaRPr lang="zh-TW" altLang="en-US" dirty="0"/>
          </a:p>
        </p:txBody>
      </p:sp>
      <p:sp>
        <p:nvSpPr>
          <p:cNvPr id="5" name="矩形 4"/>
          <p:cNvSpPr/>
          <p:nvPr/>
        </p:nvSpPr>
        <p:spPr>
          <a:xfrm>
            <a:off x="1621527"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Function f</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6" name="矩形 5"/>
          <p:cNvSpPr/>
          <p:nvPr/>
        </p:nvSpPr>
        <p:spPr>
          <a:xfrm>
            <a:off x="5451716"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Function f</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7" name="文字方塊 6"/>
          <p:cNvSpPr txBox="1"/>
          <p:nvPr/>
        </p:nvSpPr>
        <p:spPr>
          <a:xfrm>
            <a:off x="1454149" y="5620406"/>
            <a:ext cx="22352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cs typeface="+mn-cs"/>
              </a:rPr>
              <a:t>Input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8" name="文字方塊 7"/>
          <p:cNvSpPr txBox="1"/>
          <p:nvPr/>
        </p:nvSpPr>
        <p:spPr>
          <a:xfrm>
            <a:off x="5276849" y="5620406"/>
            <a:ext cx="22352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cs typeface="+mn-cs"/>
              </a:rPr>
              <a:t>Input</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 name="向下箭號 8"/>
          <p:cNvSpPr/>
          <p:nvPr/>
        </p:nvSpPr>
        <p:spPr>
          <a:xfrm flipV="1">
            <a:off x="2327274"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0" name="向下箭號 9"/>
          <p:cNvSpPr/>
          <p:nvPr/>
        </p:nvSpPr>
        <p:spPr>
          <a:xfrm flipV="1">
            <a:off x="6125023"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1" name="向下箭號 10"/>
          <p:cNvSpPr/>
          <p:nvPr/>
        </p:nvSpPr>
        <p:spPr>
          <a:xfrm flipV="1">
            <a:off x="2327274"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2" name="向下箭號 11"/>
          <p:cNvSpPr/>
          <p:nvPr/>
        </p:nvSpPr>
        <p:spPr>
          <a:xfrm flipV="1">
            <a:off x="6125023"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3" name="文字方塊 12"/>
          <p:cNvSpPr txBox="1"/>
          <p:nvPr/>
        </p:nvSpPr>
        <p:spPr>
          <a:xfrm>
            <a:off x="1585221" y="3162767"/>
            <a:ext cx="193675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cs typeface="+mn-cs"/>
              </a:rPr>
              <a:t>Yes or No</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4" name="文字方塊 13"/>
          <p:cNvSpPr txBox="1"/>
          <p:nvPr/>
        </p:nvSpPr>
        <p:spPr>
          <a:xfrm>
            <a:off x="4402706" y="3199796"/>
            <a:ext cx="39335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cs typeface="+mn-cs"/>
              </a:rPr>
              <a:t>Class 1, Class 2, … Class N</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85253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animBg="1"/>
      <p:bldP spid="11" grpId="0" animBg="1"/>
      <p:bldP spid="12" grpId="0" animBg="1"/>
      <p:bldP spid="13"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Multi-class </a:t>
            </a:r>
            <a:r>
              <a:rPr lang="en-US" altLang="zh-TW" dirty="0" smtClean="0"/>
              <a:t>Classification</a:t>
            </a:r>
            <a:endParaRPr lang="zh-TW" altLang="en-US" dirty="0"/>
          </a:p>
        </p:txBody>
      </p:sp>
      <p:pic>
        <p:nvPicPr>
          <p:cNvPr id="34818"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507" y="2424793"/>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88094" y="6127233"/>
            <a:ext cx="312963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rPr>
              <a:t>http://top-breaking-news.com/</a:t>
            </a:r>
          </a:p>
        </p:txBody>
      </p:sp>
      <p:sp>
        <p:nvSpPr>
          <p:cNvPr id="6" name="矩形 5"/>
          <p:cNvSpPr/>
          <p:nvPr/>
        </p:nvSpPr>
        <p:spPr>
          <a:xfrm>
            <a:off x="4695519" y="1998726"/>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Function</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7" name="向右箭號 6"/>
          <p:cNvSpPr/>
          <p:nvPr/>
        </p:nvSpPr>
        <p:spPr>
          <a:xfrm>
            <a:off x="6501881" y="234020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pic>
        <p:nvPicPr>
          <p:cNvPr id="8" name="圖片 7"/>
          <p:cNvPicPr>
            <a:picLocks noChangeAspect="1"/>
          </p:cNvPicPr>
          <p:nvPr/>
        </p:nvPicPr>
        <p:blipFill>
          <a:blip r:embed="rId3"/>
          <a:stretch>
            <a:fillRect/>
          </a:stretch>
        </p:blipFill>
        <p:spPr>
          <a:xfrm>
            <a:off x="3863888" y="1873404"/>
            <a:ext cx="274307" cy="1494693"/>
          </a:xfrm>
          <a:prstGeom prst="rect">
            <a:avLst/>
          </a:prstGeom>
        </p:spPr>
      </p:pic>
      <p:sp>
        <p:nvSpPr>
          <p:cNvPr id="9" name="向右箭號 8"/>
          <p:cNvSpPr/>
          <p:nvPr/>
        </p:nvSpPr>
        <p:spPr>
          <a:xfrm>
            <a:off x="4196202" y="234020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pic>
        <p:nvPicPr>
          <p:cNvPr id="10" name="圖片 9"/>
          <p:cNvPicPr>
            <a:picLocks noChangeAspect="1"/>
          </p:cNvPicPr>
          <p:nvPr/>
        </p:nvPicPr>
        <p:blipFill>
          <a:blip r:embed="rId4"/>
          <a:stretch>
            <a:fillRect/>
          </a:stretch>
        </p:blipFill>
        <p:spPr>
          <a:xfrm>
            <a:off x="6963394" y="1911207"/>
            <a:ext cx="292260" cy="1510931"/>
          </a:xfrm>
          <a:prstGeom prst="rect">
            <a:avLst/>
          </a:prstGeom>
        </p:spPr>
      </p:pic>
      <p:sp>
        <p:nvSpPr>
          <p:cNvPr id="13" name="文字方塊 12"/>
          <p:cNvSpPr txBox="1"/>
          <p:nvPr/>
        </p:nvSpPr>
        <p:spPr>
          <a:xfrm>
            <a:off x="7654276" y="1344063"/>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Calibri" panose="020F0502020204030204"/>
                <a:cs typeface="+mn-cs"/>
              </a:rPr>
              <a:t>政</a:t>
            </a:r>
            <a:r>
              <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rPr>
              <a:t>治</a:t>
            </a:r>
          </a:p>
        </p:txBody>
      </p:sp>
      <p:sp>
        <p:nvSpPr>
          <p:cNvPr id="14" name="文字方塊 13"/>
          <p:cNvSpPr txBox="1"/>
          <p:nvPr/>
        </p:nvSpPr>
        <p:spPr>
          <a:xfrm>
            <a:off x="7654276" y="3375826"/>
            <a:ext cx="12214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Calibri" panose="020F0502020204030204"/>
                <a:cs typeface="+mn-cs"/>
              </a:rPr>
              <a:t>體育</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15" name="直線單箭頭接點 14"/>
          <p:cNvCxnSpPr/>
          <p:nvPr/>
        </p:nvCxnSpPr>
        <p:spPr>
          <a:xfrm flipV="1">
            <a:off x="7132774" y="1663356"/>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119742" y="2255367"/>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7132774" y="3242838"/>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7851408" y="1998726"/>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Calibri" panose="020F0502020204030204"/>
                <a:cs typeface="+mn-cs"/>
              </a:rPr>
              <a:t>經濟</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5" name="手繪多邊形 4"/>
          <p:cNvSpPr/>
          <p:nvPr/>
        </p:nvSpPr>
        <p:spPr>
          <a:xfrm rot="20465565">
            <a:off x="2938675" y="2526869"/>
            <a:ext cx="971011" cy="453851"/>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pic>
        <p:nvPicPr>
          <p:cNvPr id="23"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9796" y="4738432"/>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0060" y="4751429"/>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4890" y="4769276"/>
            <a:ext cx="1093850" cy="109385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4787121" y="5832691"/>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Calibri" panose="020F0502020204030204"/>
                <a:cs typeface="+mn-cs"/>
              </a:rPr>
              <a:t>體</a:t>
            </a:r>
            <a:r>
              <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rPr>
              <a:t>育</a:t>
            </a:r>
          </a:p>
        </p:txBody>
      </p:sp>
      <p:sp>
        <p:nvSpPr>
          <p:cNvPr id="27" name="文字方塊 26"/>
          <p:cNvSpPr txBox="1"/>
          <p:nvPr/>
        </p:nvSpPr>
        <p:spPr>
          <a:xfrm>
            <a:off x="6077672" y="5835110"/>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Calibri" panose="020F0502020204030204"/>
                <a:cs typeface="+mn-cs"/>
              </a:rPr>
              <a:t>政治</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8" name="文字方塊 27"/>
          <p:cNvSpPr txBox="1"/>
          <p:nvPr/>
        </p:nvSpPr>
        <p:spPr>
          <a:xfrm>
            <a:off x="7422215" y="5860297"/>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Calibri" panose="020F0502020204030204"/>
                <a:cs typeface="+mn-cs"/>
              </a:rPr>
              <a:t>財經</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9" name="文字方塊 28"/>
          <p:cNvSpPr txBox="1"/>
          <p:nvPr/>
        </p:nvSpPr>
        <p:spPr>
          <a:xfrm>
            <a:off x="5366536" y="4172286"/>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0070C0"/>
                </a:solidFill>
                <a:effectLst/>
                <a:uLnTx/>
                <a:uFillTx/>
                <a:latin typeface="Calibri" panose="020F0502020204030204"/>
                <a:cs typeface="+mn-cs"/>
              </a:rPr>
              <a:t>Training Data</a:t>
            </a:r>
            <a:endParaRPr kumimoji="0" lang="zh-TW" altLang="en-US" sz="2800" b="0" i="0" u="none" strike="noStrike" kern="1200" cap="none" spc="0" normalizeH="0" baseline="0" noProof="0" dirty="0">
              <a:ln>
                <a:noFill/>
              </a:ln>
              <a:solidFill>
                <a:srgbClr val="0070C0"/>
              </a:solidFill>
              <a:effectLst/>
              <a:uLnTx/>
              <a:uFillTx/>
              <a:latin typeface="Calibri" panose="020F0502020204030204"/>
              <a:cs typeface="+mn-cs"/>
            </a:endParaRPr>
          </a:p>
        </p:txBody>
      </p:sp>
      <p:sp>
        <p:nvSpPr>
          <p:cNvPr id="3" name="矩形 2"/>
          <p:cNvSpPr/>
          <p:nvPr/>
        </p:nvSpPr>
        <p:spPr>
          <a:xfrm>
            <a:off x="4670568" y="4160203"/>
            <a:ext cx="4096061" cy="22503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1" name="文字方塊 10"/>
          <p:cNvSpPr txBox="1"/>
          <p:nvPr/>
        </p:nvSpPr>
        <p:spPr>
          <a:xfrm>
            <a:off x="419205" y="1752504"/>
            <a:ext cx="223570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smtClean="0">
                <a:ln>
                  <a:noFill/>
                </a:ln>
                <a:solidFill>
                  <a:prstClr val="black"/>
                </a:solidFill>
                <a:effectLst/>
                <a:uLnTx/>
                <a:uFillTx/>
                <a:latin typeface="Calibri" panose="020F0502020204030204"/>
                <a:cs typeface="+mn-cs"/>
              </a:rPr>
              <a:t>Document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smtClean="0">
                <a:ln>
                  <a:noFill/>
                </a:ln>
                <a:solidFill>
                  <a:prstClr val="black"/>
                </a:solidFill>
                <a:effectLst/>
                <a:uLnTx/>
                <a:uFillTx/>
                <a:latin typeface="Calibri" panose="020F0502020204030204"/>
                <a:cs typeface="+mn-cs"/>
              </a:rPr>
              <a:t>Classification</a:t>
            </a:r>
            <a:endParaRPr kumimoji="0" lang="zh-TW" altLang="en-US" sz="2800" b="1" i="1" u="sng" strike="noStrike" kern="1200" cap="none" spc="0" normalizeH="0" baseline="0" noProof="0" dirty="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8870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p:bldP spid="14" grpId="0"/>
      <p:bldP spid="18" grpId="0"/>
      <p:bldP spid="5" grpId="0" animBg="1"/>
      <p:bldP spid="26" grpId="0"/>
      <p:bldP spid="27" grpId="0"/>
      <p:bldP spid="28" grpId="0"/>
      <p:bldP spid="29" grpId="0"/>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48F2942D-41BA-4EFC-84FE-DBF79A9528E9}"/>
              </a:ext>
            </a:extLst>
          </p:cNvPr>
          <p:cNvSpPr>
            <a:spLocks noGrp="1" noChangeArrowheads="1"/>
          </p:cNvSpPr>
          <p:nvPr>
            <p:ph type="title"/>
          </p:nvPr>
        </p:nvSpPr>
        <p:spPr>
          <a:xfrm>
            <a:off x="1187450" y="839788"/>
            <a:ext cx="7632700" cy="857250"/>
          </a:xfrm>
        </p:spPr>
        <p:txBody>
          <a:bodyPr/>
          <a:lstStyle/>
          <a:p>
            <a:pPr>
              <a:defRPr/>
            </a:pPr>
            <a:r>
              <a:rPr lang="en-US" altLang="zh-CN" sz="2800" dirty="0"/>
              <a:t>MINIST</a:t>
            </a:r>
            <a:r>
              <a:rPr lang="zh-CN" altLang="en-US" sz="2800" dirty="0"/>
              <a:t>数据中：识别手写体</a:t>
            </a:r>
            <a:r>
              <a:rPr lang="en-US" altLang="zh-CN" sz="2800" dirty="0"/>
              <a:t>2</a:t>
            </a:r>
            <a:r>
              <a:rPr lang="zh-CN" altLang="en-US" sz="2800" dirty="0"/>
              <a:t>非常困难</a:t>
            </a:r>
            <a:r>
              <a:rPr lang="en-US" sz="2800" dirty="0"/>
              <a:t> </a:t>
            </a:r>
            <a:endParaRPr lang="en-US" sz="2800" dirty="0">
              <a:solidFill>
                <a:srgbClr val="009900"/>
              </a:solidFill>
            </a:endParaRPr>
          </a:p>
        </p:txBody>
      </p:sp>
      <p:pic>
        <p:nvPicPr>
          <p:cNvPr id="65539" name="Picture 3" descr="close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50" y="2014538"/>
            <a:ext cx="5184775"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0" name="Rectangle 4"/>
          <p:cNvSpPr>
            <a:spLocks noChangeArrowheads="1"/>
          </p:cNvSpPr>
          <p:nvPr/>
        </p:nvSpPr>
        <p:spPr bwMode="auto">
          <a:xfrm>
            <a:off x="1676400" y="2871788"/>
            <a:ext cx="3635375" cy="620712"/>
          </a:xfrm>
          <a:prstGeom prst="rect">
            <a:avLst/>
          </a:prstGeom>
          <a:solidFill>
            <a:schemeClr val="accent1">
              <a:alpha val="0"/>
            </a:schemeClr>
          </a:solidFill>
          <a:ln w="19050">
            <a:solidFill>
              <a:srgbClr val="0099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en-US" altLang="zh-CN" sz="1800" b="0">
              <a:latin typeface="Times New Roman" panose="02020603050405020304" pitchFamily="18" charset="0"/>
              <a:ea typeface="仿宋_GB2312" pitchFamily="49" charset="-122"/>
            </a:endParaRPr>
          </a:p>
        </p:txBody>
      </p:sp>
      <p:sp>
        <p:nvSpPr>
          <p:cNvPr id="173062" name="Rectangle 6"/>
          <p:cNvSpPr>
            <a:spLocks noChangeArrowheads="1"/>
          </p:cNvSpPr>
          <p:nvPr/>
        </p:nvSpPr>
        <p:spPr bwMode="auto">
          <a:xfrm>
            <a:off x="5821363" y="2938463"/>
            <a:ext cx="576262" cy="620712"/>
          </a:xfrm>
          <a:prstGeom prst="rect">
            <a:avLst/>
          </a:prstGeom>
          <a:solidFill>
            <a:schemeClr val="accent1">
              <a:alpha val="0"/>
            </a:schemeClr>
          </a:solidFill>
          <a:ln w="19050">
            <a:solidFill>
              <a:srgbClr val="FF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en-US" altLang="zh-CN" sz="1800" b="0">
              <a:latin typeface="Times New Roman" panose="02020603050405020304" pitchFamily="18" charset="0"/>
              <a:ea typeface="仿宋_GB2312" pitchFamily="49" charset="-122"/>
            </a:endParaRPr>
          </a:p>
        </p:txBody>
      </p:sp>
      <p:sp>
        <p:nvSpPr>
          <p:cNvPr id="173063" name="Rectangle 7"/>
          <p:cNvSpPr>
            <a:spLocks noChangeArrowheads="1"/>
          </p:cNvSpPr>
          <p:nvPr/>
        </p:nvSpPr>
        <p:spPr bwMode="auto">
          <a:xfrm>
            <a:off x="2771775" y="4357688"/>
            <a:ext cx="1008063" cy="549275"/>
          </a:xfrm>
          <a:prstGeom prst="rect">
            <a:avLst/>
          </a:prstGeom>
          <a:solidFill>
            <a:schemeClr val="accent1">
              <a:alpha val="0"/>
            </a:schemeClr>
          </a:solidFill>
          <a:ln w="19050">
            <a:solidFill>
              <a:srgbClr val="FF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en-US" altLang="zh-CN" sz="1800" b="0">
              <a:latin typeface="Times New Roman" panose="02020603050405020304" pitchFamily="18" charset="0"/>
              <a:ea typeface="仿宋_GB2312" pitchFamily="49" charset="-122"/>
            </a:endParaRPr>
          </a:p>
        </p:txBody>
      </p:sp>
      <p:sp>
        <p:nvSpPr>
          <p:cNvPr id="173064" name="Rectangle 8"/>
          <p:cNvSpPr>
            <a:spLocks noChangeArrowheads="1"/>
          </p:cNvSpPr>
          <p:nvPr/>
        </p:nvSpPr>
        <p:spPr bwMode="auto">
          <a:xfrm>
            <a:off x="1676400" y="3625850"/>
            <a:ext cx="576263" cy="547688"/>
          </a:xfrm>
          <a:prstGeom prst="rect">
            <a:avLst/>
          </a:prstGeom>
          <a:solidFill>
            <a:schemeClr val="accent1">
              <a:alpha val="0"/>
            </a:schemeClr>
          </a:solidFill>
          <a:ln w="19050">
            <a:solidFill>
              <a:srgbClr val="FF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en-US" altLang="zh-CN" sz="1800" b="0">
              <a:latin typeface="Times New Roman" panose="02020603050405020304" pitchFamily="18" charset="0"/>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0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30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3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animBg="1"/>
      <p:bldP spid="173062" grpId="0" animBg="1"/>
      <p:bldP spid="173063" grpId="0" animBg="1"/>
      <p:bldP spid="17306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Classification </a:t>
            </a:r>
            <a:r>
              <a:rPr lang="en-US" altLang="zh-TW" dirty="0" smtClean="0"/>
              <a:t>- Deep Learning</a:t>
            </a:r>
            <a:endParaRPr lang="zh-TW" altLang="en-US" dirty="0"/>
          </a:p>
        </p:txBody>
      </p:sp>
      <p:sp>
        <p:nvSpPr>
          <p:cNvPr id="3" name="內容版面配置區 2"/>
          <p:cNvSpPr>
            <a:spLocks noGrp="1"/>
          </p:cNvSpPr>
          <p:nvPr>
            <p:ph idx="1"/>
          </p:nvPr>
        </p:nvSpPr>
        <p:spPr/>
        <p:txBody>
          <a:bodyPr/>
          <a:lstStyle/>
          <a:p>
            <a:r>
              <a:rPr lang="en-US" altLang="zh-TW" dirty="0"/>
              <a:t>Image</a:t>
            </a:r>
            <a:r>
              <a:rPr lang="zh-TW" altLang="en-US" dirty="0"/>
              <a:t> </a:t>
            </a:r>
            <a:r>
              <a:rPr lang="en-US" altLang="zh-TW" dirty="0"/>
              <a:t>Recognition</a:t>
            </a:r>
            <a:endParaRPr lang="zh-TW" altLang="en-US" dirty="0"/>
          </a:p>
        </p:txBody>
      </p:sp>
      <p:sp>
        <p:nvSpPr>
          <p:cNvPr id="4" name="矩形 3"/>
          <p:cNvSpPr/>
          <p:nvPr/>
        </p:nvSpPr>
        <p:spPr>
          <a:xfrm>
            <a:off x="2115045" y="3281485"/>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cs typeface="+mn-cs"/>
              </a:rPr>
              <a:t>Function</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5" name="向右箭號 4"/>
          <p:cNvSpPr/>
          <p:nvPr/>
        </p:nvSpPr>
        <p:spPr>
          <a:xfrm>
            <a:off x="3921407" y="3622965"/>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pic>
        <p:nvPicPr>
          <p:cNvPr id="6" name="圖片 5"/>
          <p:cNvPicPr>
            <a:picLocks noChangeAspect="1"/>
          </p:cNvPicPr>
          <p:nvPr/>
        </p:nvPicPr>
        <p:blipFill>
          <a:blip r:embed="rId2"/>
          <a:stretch>
            <a:fillRect/>
          </a:stretch>
        </p:blipFill>
        <p:spPr>
          <a:xfrm>
            <a:off x="1283414" y="3156163"/>
            <a:ext cx="274307" cy="1494693"/>
          </a:xfrm>
          <a:prstGeom prst="rect">
            <a:avLst/>
          </a:prstGeom>
        </p:spPr>
      </p:pic>
      <p:sp>
        <p:nvSpPr>
          <p:cNvPr id="7" name="向右箭號 6"/>
          <p:cNvSpPr/>
          <p:nvPr/>
        </p:nvSpPr>
        <p:spPr>
          <a:xfrm>
            <a:off x="1615728" y="362296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pic>
        <p:nvPicPr>
          <p:cNvPr id="8" name="圖片 7"/>
          <p:cNvPicPr>
            <a:picLocks noChangeAspect="1"/>
          </p:cNvPicPr>
          <p:nvPr/>
        </p:nvPicPr>
        <p:blipFill>
          <a:blip r:embed="rId3"/>
          <a:stretch>
            <a:fillRect/>
          </a:stretch>
        </p:blipFill>
        <p:spPr>
          <a:xfrm>
            <a:off x="4382920" y="3193966"/>
            <a:ext cx="292260" cy="1510931"/>
          </a:xfrm>
          <a:prstGeom prst="rect">
            <a:avLst/>
          </a:prstGeom>
        </p:spPr>
      </p:pic>
      <p:sp>
        <p:nvSpPr>
          <p:cNvPr id="9" name="矩形 8"/>
          <p:cNvSpPr/>
          <p:nvPr/>
        </p:nvSpPr>
        <p:spPr>
          <a:xfrm>
            <a:off x="7450806" y="2848898"/>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srgbClr val="222222"/>
                </a:solidFill>
                <a:effectLst/>
                <a:uLnTx/>
                <a:uFillTx/>
                <a:latin typeface="Arial" panose="020B0604020202020204" pitchFamily="34" charset="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10" name="圖片 9"/>
          <p:cNvPicPr>
            <a:picLocks noChangeAspect="1"/>
          </p:cNvPicPr>
          <p:nvPr/>
        </p:nvPicPr>
        <p:blipFill>
          <a:blip r:embed="rId4"/>
          <a:stretch>
            <a:fillRect/>
          </a:stretch>
        </p:blipFill>
        <p:spPr>
          <a:xfrm>
            <a:off x="6549550" y="2595440"/>
            <a:ext cx="931280" cy="1051432"/>
          </a:xfrm>
          <a:prstGeom prst="rect">
            <a:avLst/>
          </a:prstGeom>
        </p:spPr>
      </p:pic>
      <p:pic>
        <p:nvPicPr>
          <p:cNvPr id="11" name="圖片 10"/>
          <p:cNvPicPr>
            <a:picLocks noChangeAspect="1"/>
          </p:cNvPicPr>
          <p:nvPr/>
        </p:nvPicPr>
        <p:blipFill>
          <a:blip r:embed="rId5"/>
          <a:stretch>
            <a:fillRect/>
          </a:stretch>
        </p:blipFill>
        <p:spPr>
          <a:xfrm>
            <a:off x="6549550" y="3852215"/>
            <a:ext cx="899978" cy="1075096"/>
          </a:xfrm>
          <a:prstGeom prst="rect">
            <a:avLst/>
          </a:prstGeom>
        </p:spPr>
      </p:pic>
      <p:sp>
        <p:nvSpPr>
          <p:cNvPr id="13" name="文字方塊 12"/>
          <p:cNvSpPr txBox="1"/>
          <p:nvPr/>
        </p:nvSpPr>
        <p:spPr>
          <a:xfrm>
            <a:off x="7468744" y="4197487"/>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4" name="文字方塊 13"/>
          <p:cNvSpPr txBox="1"/>
          <p:nvPr/>
        </p:nvSpPr>
        <p:spPr>
          <a:xfrm>
            <a:off x="7480830" y="5492762"/>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15"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3414" y="5132654"/>
            <a:ext cx="1351186" cy="1025734"/>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p:cNvPicPr>
            <a:picLocks noChangeAspect="1"/>
          </p:cNvPicPr>
          <p:nvPr/>
        </p:nvPicPr>
        <p:blipFill>
          <a:blip r:embed="rId7"/>
          <a:stretch>
            <a:fillRect/>
          </a:stretch>
        </p:blipFill>
        <p:spPr>
          <a:xfrm>
            <a:off x="6553051" y="5132654"/>
            <a:ext cx="915693" cy="1181883"/>
          </a:xfrm>
          <a:prstGeom prst="rect">
            <a:avLst/>
          </a:prstGeom>
        </p:spPr>
      </p:pic>
      <p:sp>
        <p:nvSpPr>
          <p:cNvPr id="17" name="弧形向右箭號 16"/>
          <p:cNvSpPr/>
          <p:nvPr/>
        </p:nvSpPr>
        <p:spPr>
          <a:xfrm flipV="1">
            <a:off x="628650" y="3797718"/>
            <a:ext cx="630014" cy="19173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8" name="文字方塊 17"/>
          <p:cNvSpPr txBox="1"/>
          <p:nvPr/>
        </p:nvSpPr>
        <p:spPr>
          <a:xfrm>
            <a:off x="4795571" y="2484450"/>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9" name="文字方塊 18"/>
          <p:cNvSpPr txBox="1"/>
          <p:nvPr/>
        </p:nvSpPr>
        <p:spPr>
          <a:xfrm>
            <a:off x="5223436" y="3307293"/>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0" name="文字方塊 19"/>
          <p:cNvSpPr txBox="1"/>
          <p:nvPr/>
        </p:nvSpPr>
        <p:spPr>
          <a:xfrm>
            <a:off x="5073802" y="4658585"/>
            <a:ext cx="12214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22" name="直線單箭頭接點 21"/>
          <p:cNvCxnSpPr/>
          <p:nvPr/>
        </p:nvCxnSpPr>
        <p:spPr>
          <a:xfrm flipV="1">
            <a:off x="4552300" y="2946115"/>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9" idx="1"/>
          </p:cNvCxnSpPr>
          <p:nvPr/>
        </p:nvCxnSpPr>
        <p:spPr>
          <a:xfrm flipV="1">
            <a:off x="4539268" y="3538126"/>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4552300" y="4525597"/>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6160094" y="1877973"/>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0070C0"/>
                </a:solidFill>
                <a:effectLst/>
                <a:uLnTx/>
                <a:uFillTx/>
                <a:latin typeface="Calibri" panose="020F0502020204030204"/>
                <a:cs typeface="+mn-cs"/>
              </a:rPr>
              <a:t>Training Data</a:t>
            </a:r>
            <a:endParaRPr kumimoji="0" lang="zh-TW" altLang="en-US" sz="2800" b="0" i="0" u="none" strike="noStrike" kern="1200" cap="none" spc="0" normalizeH="0" baseline="0" noProof="0" dirty="0">
              <a:ln>
                <a:noFill/>
              </a:ln>
              <a:solidFill>
                <a:srgbClr val="0070C0"/>
              </a:solidFill>
              <a:effectLst/>
              <a:uLnTx/>
              <a:uFillTx/>
              <a:latin typeface="Calibri" panose="020F0502020204030204"/>
              <a:cs typeface="+mn-cs"/>
            </a:endParaRPr>
          </a:p>
        </p:txBody>
      </p:sp>
      <p:sp>
        <p:nvSpPr>
          <p:cNvPr id="26" name="矩形 25"/>
          <p:cNvSpPr/>
          <p:nvPr/>
        </p:nvSpPr>
        <p:spPr>
          <a:xfrm>
            <a:off x="6339375" y="2465542"/>
            <a:ext cx="2582156" cy="40078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27" name="文字方塊 26"/>
          <p:cNvSpPr txBox="1"/>
          <p:nvPr/>
        </p:nvSpPr>
        <p:spPr>
          <a:xfrm>
            <a:off x="3354444" y="5296908"/>
            <a:ext cx="264147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0070C0"/>
                </a:solidFill>
                <a:effectLst/>
                <a:uLnTx/>
                <a:uFillTx/>
                <a:latin typeface="Calibri" panose="020F0502020204030204"/>
                <a:cs typeface="+mn-cs"/>
              </a:rPr>
              <a:t>Each possible object is a class</a:t>
            </a:r>
            <a:endParaRPr kumimoji="0" lang="zh-TW" altLang="en-US" sz="2800" b="0" i="0" u="none" strike="noStrike" kern="1200" cap="none" spc="0" normalizeH="0" baseline="0" noProof="0" dirty="0">
              <a:ln>
                <a:noFill/>
              </a:ln>
              <a:solidFill>
                <a:srgbClr val="0070C0"/>
              </a:solidFill>
              <a:effectLst/>
              <a:uLnTx/>
              <a:uFillTx/>
              <a:latin typeface="Calibri" panose="020F0502020204030204"/>
              <a:cs typeface="+mn-cs"/>
            </a:endParaRPr>
          </a:p>
        </p:txBody>
      </p:sp>
      <p:sp>
        <p:nvSpPr>
          <p:cNvPr id="28" name="文字方塊 27"/>
          <p:cNvSpPr txBox="1"/>
          <p:nvPr/>
        </p:nvSpPr>
        <p:spPr>
          <a:xfrm>
            <a:off x="-84870" y="5727795"/>
            <a:ext cx="15485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cs typeface="+mn-cs"/>
              </a:rPr>
              <a:t>HW3</a:t>
            </a:r>
            <a:endParaRPr kumimoji="0" lang="zh-TW" altLang="en-US" sz="2800" b="0" i="0" u="none" strike="noStrike" kern="1200" cap="none" spc="0" normalizeH="0" baseline="0" noProof="0" dirty="0">
              <a:ln>
                <a:noFill/>
              </a:ln>
              <a:solidFill>
                <a:srgbClr val="FF0000"/>
              </a:solidFill>
              <a:effectLst/>
              <a:uLnTx/>
              <a:uFillTx/>
              <a:latin typeface="Calibri" panose="020F0502020204030204"/>
              <a:cs typeface="+mn-cs"/>
            </a:endParaRPr>
          </a:p>
        </p:txBody>
      </p:sp>
      <p:sp>
        <p:nvSpPr>
          <p:cNvPr id="29" name="文字方塊 28"/>
          <p:cNvSpPr txBox="1"/>
          <p:nvPr/>
        </p:nvSpPr>
        <p:spPr>
          <a:xfrm>
            <a:off x="1038823" y="2325849"/>
            <a:ext cx="390726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0070C0"/>
                </a:solidFill>
                <a:effectLst/>
                <a:uLnTx/>
                <a:uFillTx/>
                <a:latin typeface="Calibri" panose="020F0502020204030204"/>
                <a:cs typeface="+mn-cs"/>
              </a:rPr>
              <a:t>Convolutional Neural Network (CNN)</a:t>
            </a:r>
            <a:endParaRPr kumimoji="0" lang="zh-TW" altLang="en-US" sz="2800" b="0" i="0" u="none" strike="noStrike" kern="1200" cap="none" spc="0" normalizeH="0" baseline="0" noProof="0" dirty="0">
              <a:ln>
                <a:noFill/>
              </a:ln>
              <a:solidFill>
                <a:srgbClr val="0070C0"/>
              </a:solidFill>
              <a:effectLst/>
              <a:uLnTx/>
              <a:uFillTx/>
              <a:latin typeface="Calibri" panose="020F0502020204030204"/>
              <a:cs typeface="+mn-cs"/>
            </a:endParaRPr>
          </a:p>
        </p:txBody>
      </p:sp>
    </p:spTree>
    <p:extLst>
      <p:ext uri="{BB962C8B-B14F-4D97-AF65-F5344CB8AC3E}">
        <p14:creationId xmlns:p14="http://schemas.microsoft.com/office/powerpoint/2010/main" val="18258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animBg="1"/>
      <p:bldP spid="18" grpId="0"/>
      <p:bldP spid="19" grpId="0"/>
      <p:bldP spid="20" grpId="0"/>
      <p:bldP spid="24" grpId="0"/>
      <p:bldP spid="26" grpId="0" animBg="1"/>
      <p:bldP spid="27" grpId="0"/>
      <p:bldP spid="28" grpId="0"/>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 name="矩形 21"/>
          <p:cNvSpPr/>
          <p:nvPr/>
        </p:nvSpPr>
        <p:spPr>
          <a:xfrm>
            <a:off x="796413" y="3681194"/>
            <a:ext cx="5616121"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 name="標題 1"/>
          <p:cNvSpPr>
            <a:spLocks noGrp="1"/>
          </p:cNvSpPr>
          <p:nvPr>
            <p:ph type="title"/>
          </p:nvPr>
        </p:nvSpPr>
        <p:spPr/>
        <p:txBody>
          <a:bodyPr/>
          <a:lstStyle/>
          <a:p>
            <a:r>
              <a:rPr lang="en-US" altLang="zh-TW" dirty="0" smtClean="0"/>
              <a:t>Learning Map</a:t>
            </a:r>
            <a:endParaRPr lang="zh-TW" altLang="en-US" dirty="0"/>
          </a:p>
        </p:txBody>
      </p:sp>
      <p:sp>
        <p:nvSpPr>
          <p:cNvPr id="6" name="文字方塊 5"/>
          <p:cNvSpPr txBox="1"/>
          <p:nvPr/>
        </p:nvSpPr>
        <p:spPr>
          <a:xfrm>
            <a:off x="1732555" y="6062470"/>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Regression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Linear Model</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Semi-supervised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Deep Learning</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SVM, decision tree, K-NN</a:t>
            </a:r>
            <a:r>
              <a:rPr kumimoji="0" lang="zh-TW" altLang="en-US" sz="2400" b="0" i="0" u="none" strike="noStrike" kern="1200" cap="none" spc="0" normalizeH="0" baseline="0" noProof="0" dirty="0" smtClean="0">
                <a:ln>
                  <a:noFill/>
                </a:ln>
                <a:solidFill>
                  <a:prstClr val="white"/>
                </a:solidFill>
                <a:effectLst/>
                <a:uLnTx/>
                <a:uFillTx/>
                <a:latin typeface="Calibri" panose="020F0502020204030204"/>
                <a:cs typeface="+mn-cs"/>
              </a:rPr>
              <a:t> </a:t>
            </a: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Non-linear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6575320" y="3991172"/>
            <a:ext cx="22518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cs typeface="+mn-cs"/>
              </a:rPr>
              <a:t>Training Data:</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1" name="文字方塊 30"/>
          <p:cNvSpPr txBox="1"/>
          <p:nvPr/>
        </p:nvSpPr>
        <p:spPr>
          <a:xfrm>
            <a:off x="6629607" y="4546602"/>
            <a:ext cx="225188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srgbClr val="FF0000"/>
                </a:solidFill>
                <a:effectLst/>
                <a:uLnTx/>
                <a:uFillTx/>
                <a:latin typeface="Calibri" panose="020F0502020204030204"/>
                <a:cs typeface="+mn-cs"/>
              </a:rPr>
              <a:t>Input/output pair of target function</a:t>
            </a:r>
            <a:endParaRPr kumimoji="0" lang="zh-TW" altLang="en-US" sz="2400" b="0" i="0" u="none" strike="noStrike" kern="1200" cap="none" spc="0" normalizeH="0" baseline="0" noProof="0" dirty="0">
              <a:ln>
                <a:noFill/>
              </a:ln>
              <a:solidFill>
                <a:srgbClr val="FF0000"/>
              </a:solidFill>
              <a:effectLst/>
              <a:uLnTx/>
              <a:uFillTx/>
              <a:latin typeface="Calibri" panose="020F0502020204030204"/>
              <a:cs typeface="+mn-cs"/>
            </a:endParaRPr>
          </a:p>
        </p:txBody>
      </p:sp>
      <p:sp>
        <p:nvSpPr>
          <p:cNvPr id="33" name="文字方塊 32"/>
          <p:cNvSpPr txBox="1"/>
          <p:nvPr/>
        </p:nvSpPr>
        <p:spPr>
          <a:xfrm>
            <a:off x="6632557" y="5710609"/>
            <a:ext cx="21278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srgbClr val="0070C0"/>
                </a:solidFill>
                <a:effectLst/>
                <a:uLnTx/>
                <a:uFillTx/>
                <a:latin typeface="Calibri" panose="020F0502020204030204"/>
                <a:cs typeface="+mn-cs"/>
              </a:rPr>
              <a:t>Function output = label</a:t>
            </a:r>
            <a:endParaRPr kumimoji="0" lang="zh-TW" altLang="en-US" sz="2400" b="0" i="0" u="none" strike="noStrike" kern="1200" cap="none" spc="0" normalizeH="0" baseline="0" noProof="0" dirty="0">
              <a:ln>
                <a:noFill/>
              </a:ln>
              <a:solidFill>
                <a:srgbClr val="0070C0"/>
              </a:solidFill>
              <a:effectLst/>
              <a:uLnTx/>
              <a:uFillTx/>
              <a:latin typeface="Calibri" panose="020F0502020204030204"/>
              <a:cs typeface="+mn-cs"/>
            </a:endParaRPr>
          </a:p>
        </p:txBody>
      </p:sp>
    </p:spTree>
    <p:extLst>
      <p:ext uri="{BB962C8B-B14F-4D97-AF65-F5344CB8AC3E}">
        <p14:creationId xmlns:p14="http://schemas.microsoft.com/office/powerpoint/2010/main" val="17126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6" grpId="0"/>
      <p:bldP spid="23" grpId="0" animBg="1"/>
      <p:bldP spid="21" grpId="0" animBg="1"/>
      <p:bldP spid="3" grpId="0"/>
      <p:bldP spid="31" grpId="0"/>
      <p:bldP spid="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233125" y="4542336"/>
            <a:ext cx="6018948" cy="13046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6" name="矩形 25"/>
          <p:cNvSpPr/>
          <p:nvPr/>
        </p:nvSpPr>
        <p:spPr>
          <a:xfrm>
            <a:off x="5242599" y="2475462"/>
            <a:ext cx="2051889" cy="16900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7" name="矩形 16"/>
          <p:cNvSpPr/>
          <p:nvPr/>
        </p:nvSpPr>
        <p:spPr>
          <a:xfrm>
            <a:off x="3112653" y="2475462"/>
            <a:ext cx="1379913" cy="16900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 name="標題 1"/>
          <p:cNvSpPr>
            <a:spLocks noGrp="1"/>
          </p:cNvSpPr>
          <p:nvPr>
            <p:ph type="title"/>
          </p:nvPr>
        </p:nvSpPr>
        <p:spPr/>
        <p:txBody>
          <a:bodyPr/>
          <a:lstStyle/>
          <a:p>
            <a:r>
              <a:rPr lang="en-US" altLang="zh-TW" dirty="0" smtClean="0"/>
              <a:t>Semi-supervised Learning</a:t>
            </a:r>
            <a:endParaRPr lang="zh-TW" altLang="en-US" dirty="0"/>
          </a:p>
        </p:txBody>
      </p:sp>
      <p:pic>
        <p:nvPicPr>
          <p:cNvPr id="14" name="圖片 13"/>
          <p:cNvPicPr>
            <a:picLocks noChangeAspect="1"/>
          </p:cNvPicPr>
          <p:nvPr/>
        </p:nvPicPr>
        <p:blipFill>
          <a:blip r:embed="rId2"/>
          <a:stretch>
            <a:fillRect/>
          </a:stretch>
        </p:blipFill>
        <p:spPr>
          <a:xfrm>
            <a:off x="3343949" y="2601152"/>
            <a:ext cx="884072" cy="1150918"/>
          </a:xfrm>
          <a:prstGeom prst="rect">
            <a:avLst/>
          </a:prstGeom>
        </p:spPr>
      </p:pic>
      <p:pic>
        <p:nvPicPr>
          <p:cNvPr id="1026" name="Picture 2" descr="https://s-media-cache-ak0.pinimg.com/originals/0d/1e/96/0d1e961819031a6c8a05a62b7e8b331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6244" y="4819529"/>
            <a:ext cx="1377289" cy="7743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henypost.files.wordpress.com/2014/01/dogs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0172" y="2640734"/>
            <a:ext cx="1608031" cy="10717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icturesnew.com/media/images/b1bb6faa9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9197" y="4819529"/>
            <a:ext cx="1321914" cy="880273"/>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p:nvSpPr>
        <p:spPr>
          <a:xfrm>
            <a:off x="1152205" y="2925908"/>
            <a:ext cx="139653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Labelled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0" name="文字方塊 19"/>
          <p:cNvSpPr txBox="1"/>
          <p:nvPr/>
        </p:nvSpPr>
        <p:spPr>
          <a:xfrm>
            <a:off x="525786" y="4779152"/>
            <a:ext cx="170148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Unlabeled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1034" name="Picture 10" descr="http://d21vu35cjx7sd4.cloudfront.net/dims3/MMAH/crop/0x0%2B0%2B0/resize/645x380/quality/90/?url=http%3A%2F%2Fs3.amazonaws.com%2Fassets.prod.vetstreet.com%2Fc2%2F2a9f709eb411e0a2380050568d634f%2Ffile%2FHarrier-5-645mk0624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5913" y="4739238"/>
            <a:ext cx="879247" cy="10408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encrypted-tbn1.gstatic.com/images?q=tbn:ANd9GcRcwlRKAlSIaCI4W5PRYVbuBQQXifF-56bFqAjh9DMe-_3Lh8_YK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1517" y="4739238"/>
            <a:ext cx="1336515" cy="897514"/>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3403599" y="3672798"/>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4" name="文字方塊 23"/>
          <p:cNvSpPr txBox="1"/>
          <p:nvPr/>
        </p:nvSpPr>
        <p:spPr>
          <a:xfrm>
            <a:off x="5932556" y="3672494"/>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8" name="文字方塊 17"/>
          <p:cNvSpPr txBox="1"/>
          <p:nvPr/>
        </p:nvSpPr>
        <p:spPr>
          <a:xfrm>
            <a:off x="2567787" y="5846967"/>
            <a:ext cx="53866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(Images of cats and dogs)</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 name="文字方塊 2"/>
          <p:cNvSpPr txBox="1"/>
          <p:nvPr/>
        </p:nvSpPr>
        <p:spPr>
          <a:xfrm>
            <a:off x="514035" y="1757565"/>
            <a:ext cx="68503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black"/>
                </a:solidFill>
                <a:effectLst/>
                <a:uLnTx/>
                <a:uFillTx/>
                <a:latin typeface="Calibri" panose="020F0502020204030204"/>
                <a:cs typeface="+mn-cs"/>
              </a:rPr>
              <a:t>For example, recognizing cats and dogs</a:t>
            </a:r>
            <a:endParaRPr kumimoji="0" lang="zh-TW"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46874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17" grpId="0" animBg="1"/>
      <p:bldP spid="15" grpId="0"/>
      <p:bldP spid="20" grpId="0"/>
      <p:bldP spid="16" grpId="0"/>
      <p:bldP spid="24"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 name="標題 1"/>
          <p:cNvSpPr>
            <a:spLocks noGrp="1"/>
          </p:cNvSpPr>
          <p:nvPr>
            <p:ph type="title"/>
          </p:nvPr>
        </p:nvSpPr>
        <p:spPr/>
        <p:txBody>
          <a:bodyPr/>
          <a:lstStyle/>
          <a:p>
            <a:r>
              <a:rPr lang="en-US" altLang="zh-TW" dirty="0" smtClean="0"/>
              <a:t>Learning Map</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Regression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Linear Model</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Structured </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Semi-supervised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Transfer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Deep Learning</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SVM, decision tree, K-NN</a:t>
            </a:r>
            <a:r>
              <a:rPr kumimoji="0" lang="zh-TW" altLang="en-US" sz="2400" b="0" i="0" u="none" strike="noStrike" kern="1200" cap="none" spc="0" normalizeH="0" baseline="0" noProof="0" dirty="0" smtClean="0">
                <a:ln>
                  <a:noFill/>
                </a:ln>
                <a:solidFill>
                  <a:prstClr val="white"/>
                </a:solidFill>
                <a:effectLst/>
                <a:uLnTx/>
                <a:uFillTx/>
                <a:latin typeface="Calibri" panose="020F0502020204030204"/>
                <a:cs typeface="+mn-cs"/>
              </a:rPr>
              <a:t> </a:t>
            </a: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Non-linear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14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 name="標題 1"/>
          <p:cNvSpPr>
            <a:spLocks noGrp="1"/>
          </p:cNvSpPr>
          <p:nvPr>
            <p:ph type="title"/>
          </p:nvPr>
        </p:nvSpPr>
        <p:spPr/>
        <p:txBody>
          <a:bodyPr/>
          <a:lstStyle/>
          <a:p>
            <a:r>
              <a:rPr lang="en-US" altLang="zh-TW" dirty="0" smtClean="0"/>
              <a:t>Learning Map</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Regression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Linear Model</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Structured </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Semi-supervised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Transfer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5" name="矩形 24"/>
          <p:cNvSpPr/>
          <p:nvPr/>
        </p:nvSpPr>
        <p:spPr>
          <a:xfrm>
            <a:off x="4249255" y="2466556"/>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Unsupervised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Deep Learning</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SVM, decision tree, K-NN</a:t>
            </a:r>
            <a:r>
              <a:rPr kumimoji="0" lang="zh-TW" altLang="en-US" sz="2400" b="0" i="0" u="none" strike="noStrike" kern="1200" cap="none" spc="0" normalizeH="0" baseline="0" noProof="0" dirty="0" smtClean="0">
                <a:ln>
                  <a:noFill/>
                </a:ln>
                <a:solidFill>
                  <a:prstClr val="white"/>
                </a:solidFill>
                <a:effectLst/>
                <a:uLnTx/>
                <a:uFillTx/>
                <a:latin typeface="Calibri" panose="020F0502020204030204"/>
                <a:cs typeface="+mn-cs"/>
              </a:rPr>
              <a:t> </a:t>
            </a: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Non-linear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6419384" y="2770311"/>
            <a:ext cx="1105096"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cs typeface="+mn-cs"/>
              </a:rPr>
              <a:t>HW4</a:t>
            </a:r>
            <a:endParaRPr kumimoji="0" lang="zh-TW" altLang="en-US" sz="2800" b="0" i="0" u="none" strike="noStrike" kern="1200" cap="none" spc="0" normalizeH="0" baseline="0" noProof="0" dirty="0">
              <a:ln>
                <a:noFill/>
              </a:ln>
              <a:solidFill>
                <a:srgbClr val="FF0000"/>
              </a:solidFill>
              <a:effectLst/>
              <a:uLnTx/>
              <a:uFillTx/>
              <a:latin typeface="Calibri" panose="020F0502020204030204"/>
              <a:cs typeface="+mn-cs"/>
            </a:endParaRPr>
          </a:p>
        </p:txBody>
      </p:sp>
    </p:spTree>
    <p:extLst>
      <p:ext uri="{BB962C8B-B14F-4D97-AF65-F5344CB8AC3E}">
        <p14:creationId xmlns:p14="http://schemas.microsoft.com/office/powerpoint/2010/main" val="120873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CDE6F0FD-4E73-4248-AF71-226AB8B40CA9}"/>
              </a:ext>
            </a:extLst>
          </p:cNvPr>
          <p:cNvSpPr/>
          <p:nvPr/>
        </p:nvSpPr>
        <p:spPr>
          <a:xfrm>
            <a:off x="-7938" y="-6350"/>
            <a:ext cx="9159876" cy="6870700"/>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 name="Freeform 3">
            <a:extLst>
              <a:ext uri="{FF2B5EF4-FFF2-40B4-BE49-F238E27FC236}">
                <a16:creationId xmlns:a16="http://schemas.microsoft.com/office/drawing/2014/main" id="{CADF7AAC-B5CB-47F2-B149-967A839B6EC0}"/>
              </a:ext>
            </a:extLst>
          </p:cNvPr>
          <p:cNvSpPr/>
          <p:nvPr/>
        </p:nvSpPr>
        <p:spPr>
          <a:xfrm>
            <a:off x="430213" y="1219200"/>
            <a:ext cx="8283575" cy="76200"/>
          </a:xfrm>
          <a:custGeom>
            <a:avLst/>
            <a:gdLst>
              <a:gd name="connsiteX0" fmla="*/ 19050 w 8267687"/>
              <a:gd name="connsiteY0" fmla="*/ 19050 h 76200"/>
              <a:gd name="connsiteX1" fmla="*/ 8248637 w 8267687"/>
              <a:gd name="connsiteY1" fmla="*/ 20574 h 76200"/>
            </a:gdLst>
            <a:ahLst/>
            <a:cxnLst>
              <a:cxn ang="0">
                <a:pos x="connsiteX0" y="connsiteY0"/>
              </a:cxn>
              <a:cxn ang="1">
                <a:pos x="connsiteX1" y="connsiteY1"/>
              </a:cxn>
            </a:cxnLst>
            <a:rect l="l" t="t" r="r" b="b"/>
            <a:pathLst>
              <a:path w="8267687" h="76200">
                <a:moveTo>
                  <a:pt x="19050" y="19050"/>
                </a:moveTo>
                <a:lnTo>
                  <a:pt x="8248637" y="20574"/>
                </a:lnTo>
              </a:path>
            </a:pathLst>
          </a:custGeom>
          <a:ln w="381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5" name="Freeform 3">
            <a:extLst>
              <a:ext uri="{FF2B5EF4-FFF2-40B4-BE49-F238E27FC236}">
                <a16:creationId xmlns:a16="http://schemas.microsoft.com/office/drawing/2014/main" id="{1AC8B36A-4110-4FEF-86A9-EEF367128920}"/>
              </a:ext>
            </a:extLst>
          </p:cNvPr>
          <p:cNvSpPr/>
          <p:nvPr/>
        </p:nvSpPr>
        <p:spPr>
          <a:xfrm>
            <a:off x="430213" y="1195388"/>
            <a:ext cx="8283575" cy="76200"/>
          </a:xfrm>
          <a:custGeom>
            <a:avLst/>
            <a:gdLst>
              <a:gd name="connsiteX0" fmla="*/ 19050 w 8267687"/>
              <a:gd name="connsiteY0" fmla="*/ 19050 h 76200"/>
              <a:gd name="connsiteX1" fmla="*/ 8248637 w 8267687"/>
              <a:gd name="connsiteY1" fmla="*/ 20573 h 76200"/>
            </a:gdLst>
            <a:ahLst/>
            <a:cxnLst>
              <a:cxn ang="0">
                <a:pos x="connsiteX0" y="connsiteY0"/>
              </a:cxn>
              <a:cxn ang="1">
                <a:pos x="connsiteX1" y="connsiteY1"/>
              </a:cxn>
            </a:cxnLst>
            <a:rect l="l" t="t" r="r" b="b"/>
            <a:pathLst>
              <a:path w="8267687" h="76200">
                <a:moveTo>
                  <a:pt x="19050" y="19050"/>
                </a:moveTo>
                <a:lnTo>
                  <a:pt x="8248637" y="20573"/>
                </a:lnTo>
              </a:path>
            </a:pathLst>
          </a:custGeom>
          <a:ln w="381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6" name="Freeform 3">
            <a:extLst>
              <a:ext uri="{FF2B5EF4-FFF2-40B4-BE49-F238E27FC236}">
                <a16:creationId xmlns:a16="http://schemas.microsoft.com/office/drawing/2014/main" id="{0C3A39B9-6A5E-4AC3-BB9D-1103E2B9690F}"/>
              </a:ext>
            </a:extLst>
          </p:cNvPr>
          <p:cNvSpPr/>
          <p:nvPr/>
        </p:nvSpPr>
        <p:spPr>
          <a:xfrm>
            <a:off x="442913" y="6246813"/>
            <a:ext cx="8258175" cy="22225"/>
          </a:xfrm>
          <a:custGeom>
            <a:avLst/>
            <a:gdLst>
              <a:gd name="connsiteX0" fmla="*/ 6350 w 8242287"/>
              <a:gd name="connsiteY0" fmla="*/ 6350 h 22225"/>
              <a:gd name="connsiteX1" fmla="*/ 8235937 w 8242287"/>
              <a:gd name="connsiteY1" fmla="*/ 7873 h 22225"/>
            </a:gdLst>
            <a:ahLst/>
            <a:cxnLst>
              <a:cxn ang="0">
                <a:pos x="connsiteX0" y="connsiteY0"/>
              </a:cxn>
              <a:cxn ang="1">
                <a:pos x="connsiteX1" y="connsiteY1"/>
              </a:cxn>
            </a:cxnLst>
            <a:rect l="l" t="t" r="r" b="b"/>
            <a:pathLst>
              <a:path w="8242287" h="22225">
                <a:moveTo>
                  <a:pt x="6350" y="6350"/>
                </a:moveTo>
                <a:lnTo>
                  <a:pt x="8235937" y="7873"/>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7" name="Freeform 3">
            <a:extLst>
              <a:ext uri="{FF2B5EF4-FFF2-40B4-BE49-F238E27FC236}">
                <a16:creationId xmlns:a16="http://schemas.microsoft.com/office/drawing/2014/main" id="{271C48D0-A1A1-497A-B62B-D1A540338FA8}"/>
              </a:ext>
            </a:extLst>
          </p:cNvPr>
          <p:cNvSpPr/>
          <p:nvPr/>
        </p:nvSpPr>
        <p:spPr>
          <a:xfrm>
            <a:off x="4763" y="0"/>
            <a:ext cx="114300" cy="120650"/>
          </a:xfrm>
          <a:custGeom>
            <a:avLst/>
            <a:gdLst>
              <a:gd name="connsiteX0" fmla="*/ 0 w 114312"/>
              <a:gd name="connsiteY0" fmla="*/ 0 h 120269"/>
              <a:gd name="connsiteX1" fmla="*/ 114312 w 114312"/>
              <a:gd name="connsiteY1" fmla="*/ 0 h 120269"/>
              <a:gd name="connsiteX2" fmla="*/ 114312 w 114312"/>
              <a:gd name="connsiteY2" fmla="*/ 120269 h 120269"/>
              <a:gd name="connsiteX3" fmla="*/ 0 w 114312"/>
              <a:gd name="connsiteY3" fmla="*/ 120269 h 120269"/>
              <a:gd name="connsiteX4" fmla="*/ 0 w 114312"/>
              <a:gd name="connsiteY4" fmla="*/ 0 h 1202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4312" h="120269">
                <a:moveTo>
                  <a:pt x="0" y="0"/>
                </a:moveTo>
                <a:lnTo>
                  <a:pt x="114312" y="0"/>
                </a:lnTo>
                <a:lnTo>
                  <a:pt x="114312" y="120269"/>
                </a:lnTo>
                <a:lnTo>
                  <a:pt x="0" y="12026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43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7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B49C78F-05EB-4407-B0CF-93A5D2DFB4FB}"/>
              </a:ext>
            </a:extLst>
          </p:cNvPr>
          <p:cNvSpPr txBox="1"/>
          <p:nvPr/>
        </p:nvSpPr>
        <p:spPr>
          <a:xfrm>
            <a:off x="8516938" y="6477000"/>
            <a:ext cx="77787" cy="200025"/>
          </a:xfrm>
          <a:prstGeom prst="rect">
            <a:avLst/>
          </a:prstGeom>
          <a:noFill/>
        </p:spPr>
        <p:txBody>
          <a:bodyPr wrap="none" lIns="0" tIns="0" rIns="0">
            <a:spAutoFit/>
          </a:bodyPr>
          <a:lstStyle/>
          <a:p>
            <a:pPr eaLnBrk="1" hangingPunct="1">
              <a:lnSpc>
                <a:spcPts val="1202"/>
              </a:lnSpc>
              <a:defRPr/>
            </a:pPr>
            <a:r>
              <a:rPr lang="en-US" altLang="zh-CN" sz="1202" dirty="0">
                <a:solidFill>
                  <a:srgbClr val="898989"/>
                </a:solidFill>
                <a:latin typeface="Calibri" pitchFamily="18" charset="0"/>
                <a:cs typeface="Calibri" pitchFamily="18" charset="0"/>
              </a:rPr>
              <a:t>5</a:t>
            </a:r>
          </a:p>
        </p:txBody>
      </p:sp>
      <p:sp>
        <p:nvSpPr>
          <p:cNvPr id="8" name="TextBox 1">
            <a:extLst>
              <a:ext uri="{FF2B5EF4-FFF2-40B4-BE49-F238E27FC236}">
                <a16:creationId xmlns:a16="http://schemas.microsoft.com/office/drawing/2014/main" id="{B7748791-C3FC-472D-88DD-52C32C9136E5}"/>
              </a:ext>
            </a:extLst>
          </p:cNvPr>
          <p:cNvSpPr txBox="1"/>
          <p:nvPr/>
        </p:nvSpPr>
        <p:spPr>
          <a:xfrm>
            <a:off x="538163" y="623888"/>
            <a:ext cx="1571625" cy="598487"/>
          </a:xfrm>
          <a:prstGeom prst="rect">
            <a:avLst/>
          </a:prstGeom>
          <a:noFill/>
        </p:spPr>
        <p:txBody>
          <a:bodyPr wrap="none" lIns="0" tIns="0" rIns="0">
            <a:spAutoFit/>
          </a:bodyPr>
          <a:lstStyle/>
          <a:p>
            <a:pPr eaLnBrk="1" hangingPunct="1">
              <a:lnSpc>
                <a:spcPts val="4308"/>
              </a:lnSpc>
              <a:defRPr/>
            </a:pPr>
            <a:r>
              <a:rPr lang="en-US" altLang="zh-CN" sz="4405" b="1" dirty="0">
                <a:solidFill>
                  <a:srgbClr val="000000"/>
                </a:solidFill>
                <a:latin typeface="Calibri" pitchFamily="18" charset="0"/>
                <a:cs typeface="Calibri" pitchFamily="18" charset="0"/>
              </a:rPr>
              <a:t>1.</a:t>
            </a:r>
            <a:r>
              <a:rPr lang="zh-CN" altLang="en-US" sz="4405" b="1" dirty="0">
                <a:solidFill>
                  <a:srgbClr val="000000"/>
                </a:solidFill>
                <a:latin typeface="Calibri" pitchFamily="18" charset="0"/>
                <a:cs typeface="Calibri" pitchFamily="18" charset="0"/>
              </a:rPr>
              <a:t>引言</a:t>
            </a:r>
            <a:endParaRPr lang="en-US" altLang="zh-CN" sz="4405" b="1" dirty="0">
              <a:solidFill>
                <a:srgbClr val="000000"/>
              </a:solidFill>
              <a:latin typeface="Calibri" pitchFamily="18" charset="0"/>
              <a:cs typeface="Calibri" pitchFamily="18" charset="0"/>
            </a:endParaRPr>
          </a:p>
        </p:txBody>
      </p:sp>
      <p:sp>
        <p:nvSpPr>
          <p:cNvPr id="12" name="Rectangle 3">
            <a:extLst>
              <a:ext uri="{FF2B5EF4-FFF2-40B4-BE49-F238E27FC236}">
                <a16:creationId xmlns:a16="http://schemas.microsoft.com/office/drawing/2014/main" id="{7416342B-8410-495F-8709-DA519D94E84D}"/>
              </a:ext>
            </a:extLst>
          </p:cNvPr>
          <p:cNvSpPr>
            <a:spLocks noGrp="1" noChangeArrowheads="1"/>
          </p:cNvSpPr>
          <p:nvPr>
            <p:ph type="subTitle" idx="1"/>
          </p:nvPr>
        </p:nvSpPr>
        <p:spPr>
          <a:xfrm>
            <a:off x="450850" y="1317625"/>
            <a:ext cx="7483475" cy="4435475"/>
          </a:xfrm>
        </p:spPr>
        <p:txBody>
          <a:bodyPr/>
          <a:lstStyle/>
          <a:p>
            <a:pPr algn="l">
              <a:defRPr/>
            </a:pPr>
            <a:r>
              <a:rPr lang="zh-CN" altLang="en-US" sz="2797" dirty="0">
                <a:solidFill>
                  <a:srgbClr val="FF0000"/>
                </a:solidFill>
                <a:latin typeface="Times New Roman" panose="02020603050405020304" pitchFamily="18" charset="0"/>
              </a:rPr>
              <a:t>什么</a:t>
            </a:r>
            <a:r>
              <a:rPr lang="zh-CN" altLang="en-US" sz="2797" dirty="0" smtClean="0">
                <a:solidFill>
                  <a:srgbClr val="FF0000"/>
                </a:solidFill>
                <a:latin typeface="Times New Roman" panose="02020603050405020304" pitchFamily="18" charset="0"/>
              </a:rPr>
              <a:t>是人工神经网络</a:t>
            </a:r>
            <a:r>
              <a:rPr lang="zh-CN" altLang="en-US" sz="2797" dirty="0">
                <a:latin typeface="Times New Roman" panose="02020603050405020304" pitchFamily="18" charset="0"/>
              </a:rPr>
              <a:t>：</a:t>
            </a:r>
            <a:endParaRPr lang="en-US" altLang="zh-CN" sz="2797" dirty="0">
              <a:latin typeface="Times New Roman" panose="02020603050405020304" pitchFamily="18" charset="0"/>
            </a:endParaRPr>
          </a:p>
          <a:p>
            <a:pPr algn="l">
              <a:defRPr/>
            </a:pPr>
            <a:endParaRPr lang="en-US" altLang="zh-CN" sz="2797" dirty="0">
              <a:latin typeface="Times New Roman" panose="02020603050405020304" pitchFamily="18" charset="0"/>
            </a:endParaRPr>
          </a:p>
          <a:p>
            <a:pPr algn="l">
              <a:buFont typeface="Arial" panose="020B0604020202020204" pitchFamily="34" charset="0"/>
              <a:buChar char="•"/>
              <a:defRPr/>
            </a:pPr>
            <a:r>
              <a:rPr lang="zh-CN" altLang="en-US" sz="2797" dirty="0">
                <a:latin typeface="Times New Roman" panose="02020603050405020304" pitchFamily="18" charset="0"/>
              </a:rPr>
              <a:t>神经网络是一个基于</a:t>
            </a:r>
            <a:r>
              <a:rPr lang="zh-CN" altLang="en-US" sz="2797" dirty="0">
                <a:solidFill>
                  <a:srgbClr val="FF0000"/>
                </a:solidFill>
                <a:latin typeface="Times New Roman" panose="02020603050405020304" pitchFamily="18" charset="0"/>
              </a:rPr>
              <a:t>生物神经网络</a:t>
            </a:r>
            <a:r>
              <a:rPr lang="zh-CN" altLang="en-US" sz="2797" dirty="0">
                <a:latin typeface="Times New Roman" panose="02020603050405020304" pitchFamily="18" charset="0"/>
              </a:rPr>
              <a:t>的数学模型和计算模型</a:t>
            </a:r>
            <a:r>
              <a:rPr lang="en-US" altLang="zh-CN" sz="2797" dirty="0">
                <a:latin typeface="Times New Roman" panose="02020603050405020304" pitchFamily="18" charset="0"/>
              </a:rPr>
              <a:t>. </a:t>
            </a:r>
          </a:p>
          <a:p>
            <a:pPr algn="l">
              <a:buFont typeface="Arial" panose="020B0604020202020204" pitchFamily="34" charset="0"/>
              <a:buChar char="•"/>
              <a:defRPr/>
            </a:pPr>
            <a:endParaRPr lang="en-US" altLang="zh-CN" sz="2797" dirty="0">
              <a:solidFill>
                <a:schemeClr val="tx2"/>
              </a:solidFill>
              <a:latin typeface="Times New Roman" panose="02020603050405020304" pitchFamily="18" charset="0"/>
            </a:endParaRPr>
          </a:p>
          <a:p>
            <a:pPr algn="l">
              <a:buFont typeface="Arial" panose="020B0604020202020204" pitchFamily="34" charset="0"/>
              <a:buChar char="•"/>
              <a:defRPr/>
            </a:pPr>
            <a:r>
              <a:rPr lang="zh-CN" altLang="en-US" sz="2797" dirty="0">
                <a:latin typeface="Times New Roman" panose="02020603050405020304" pitchFamily="18" charset="0"/>
              </a:rPr>
              <a:t>神经网络由</a:t>
            </a:r>
            <a:r>
              <a:rPr lang="zh-CN" altLang="en-US" sz="2797" dirty="0">
                <a:solidFill>
                  <a:srgbClr val="FF0000"/>
                </a:solidFill>
                <a:latin typeface="Times New Roman" panose="02020603050405020304" pitchFamily="18" charset="0"/>
              </a:rPr>
              <a:t>相互连接</a:t>
            </a:r>
            <a:r>
              <a:rPr lang="zh-CN" altLang="en-US" sz="2797" dirty="0">
                <a:latin typeface="Times New Roman" panose="02020603050405020304" pitchFamily="18" charset="0"/>
              </a:rPr>
              <a:t>的</a:t>
            </a:r>
            <a:r>
              <a:rPr lang="zh-CN" altLang="en-US" sz="2797" dirty="0">
                <a:solidFill>
                  <a:srgbClr val="FF0000"/>
                </a:solidFill>
                <a:latin typeface="Times New Roman" panose="02020603050405020304" pitchFamily="18" charset="0"/>
              </a:rPr>
              <a:t>神经元</a:t>
            </a:r>
            <a:r>
              <a:rPr lang="zh-CN" altLang="en-US" sz="2797" dirty="0">
                <a:latin typeface="Times New Roman" panose="02020603050405020304" pitchFamily="18" charset="0"/>
              </a:rPr>
              <a:t>并通过连接方法处理信息</a:t>
            </a:r>
            <a:r>
              <a:rPr lang="en-US" altLang="zh-CN" sz="2797" dirty="0">
                <a:latin typeface="Times New Roman" panose="02020603050405020304" pitchFamily="18" charset="0"/>
              </a:rPr>
              <a:t>. </a:t>
            </a:r>
            <a:endParaRPr lang="zh-CN" altLang="en-US" sz="2797" dirty="0">
              <a:latin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022" y="2693097"/>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902609" y="6395537"/>
            <a:ext cx="312963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rPr>
              <a:t>http://top-breaking-news.com/</a:t>
            </a:r>
          </a:p>
        </p:txBody>
      </p:sp>
      <p:sp>
        <p:nvSpPr>
          <p:cNvPr id="2" name="標題 1"/>
          <p:cNvSpPr>
            <a:spLocks noGrp="1"/>
          </p:cNvSpPr>
          <p:nvPr>
            <p:ph type="title"/>
          </p:nvPr>
        </p:nvSpPr>
        <p:spPr/>
        <p:txBody>
          <a:bodyPr/>
          <a:lstStyle/>
          <a:p>
            <a:r>
              <a:rPr lang="en-US" altLang="zh-TW" dirty="0" smtClean="0"/>
              <a:t>Unsupervised Learning</a:t>
            </a:r>
            <a:endParaRPr lang="zh-TW" altLang="en-US" dirty="0"/>
          </a:p>
        </p:txBody>
      </p:sp>
      <p:sp>
        <p:nvSpPr>
          <p:cNvPr id="3" name="內容版面配置區 2"/>
          <p:cNvSpPr>
            <a:spLocks noGrp="1"/>
          </p:cNvSpPr>
          <p:nvPr>
            <p:ph idx="1"/>
          </p:nvPr>
        </p:nvSpPr>
        <p:spPr/>
        <p:txBody>
          <a:bodyPr/>
          <a:lstStyle/>
          <a:p>
            <a:r>
              <a:rPr lang="en-US" altLang="zh-TW" dirty="0"/>
              <a:t>Machine </a:t>
            </a:r>
            <a:r>
              <a:rPr lang="en-US" altLang="zh-TW" dirty="0" smtClean="0"/>
              <a:t>Reading: Machine learns the meaning of words</a:t>
            </a:r>
            <a:r>
              <a:rPr lang="zh-TW" altLang="en-US" dirty="0" smtClean="0"/>
              <a:t> </a:t>
            </a:r>
            <a:r>
              <a:rPr lang="en-US" altLang="zh-TW" dirty="0" smtClean="0"/>
              <a:t>from reading a lot of documents without supervision </a:t>
            </a:r>
            <a:endParaRPr lang="zh-TW" altLang="en-US" dirty="0"/>
          </a:p>
        </p:txBody>
      </p:sp>
      <p:pic>
        <p:nvPicPr>
          <p:cNvPr id="4" name="Picture 2" descr="http://www.pnglogo.com/wp-content/uploads/2015/12/Robot-Reading-Book-PNG-049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43564" y="3867000"/>
            <a:ext cx="3302111" cy="257826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圖說文字 4"/>
          <p:cNvSpPr/>
          <p:nvPr/>
        </p:nvSpPr>
        <p:spPr>
          <a:xfrm>
            <a:off x="6625450" y="2900447"/>
            <a:ext cx="1764186" cy="1212155"/>
          </a:xfrm>
          <a:prstGeom prst="wedgeRectCallout">
            <a:avLst>
              <a:gd name="adj1" fmla="val -75827"/>
              <a:gd name="adj2" fmla="val 72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pic>
        <p:nvPicPr>
          <p:cNvPr id="6" name="Picture 2" descr="http://www.extremetech.com/wp-content/uploads/2013/09/340-640x4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2049" y="3007152"/>
            <a:ext cx="1468493" cy="977466"/>
          </a:xfrm>
          <a:prstGeom prst="rect">
            <a:avLst/>
          </a:prstGeom>
          <a:noFill/>
          <a:extLst>
            <a:ext uri="{909E8E84-426E-40DD-AFC4-6F175D3DCCD1}">
              <a14:hiddenFill xmlns:a14="http://schemas.microsoft.com/office/drawing/2010/main">
                <a:solidFill>
                  <a:srgbClr val="FFFFFF"/>
                </a:solidFill>
              </a14:hiddenFill>
            </a:ext>
          </a:extLst>
        </p:spPr>
      </p:pic>
      <p:sp>
        <p:nvSpPr>
          <p:cNvPr id="7" name="向下箭號 6"/>
          <p:cNvSpPr/>
          <p:nvPr/>
        </p:nvSpPr>
        <p:spPr>
          <a:xfrm rot="5400000" flipV="1">
            <a:off x="4623030" y="3980669"/>
            <a:ext cx="763742" cy="74449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21274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Unsupervised Learning</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9" name="Picture 2" descr="http://www.is-scam.com/wp-content/uploads/2014/12/question-rob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564" y="2730731"/>
            <a:ext cx="1969208" cy="2541123"/>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p:cNvPicPr>
            <a:picLocks noChangeAspect="1"/>
          </p:cNvPicPr>
          <p:nvPr/>
        </p:nvPicPr>
        <p:blipFill>
          <a:blip r:embed="rId3"/>
          <a:stretch>
            <a:fillRect/>
          </a:stretch>
        </p:blipFill>
        <p:spPr>
          <a:xfrm>
            <a:off x="3486150" y="2020472"/>
            <a:ext cx="5219700" cy="2057400"/>
          </a:xfrm>
          <a:prstGeom prst="rect">
            <a:avLst/>
          </a:prstGeom>
        </p:spPr>
      </p:pic>
      <p:sp>
        <p:nvSpPr>
          <p:cNvPr id="21" name="向右箭號 20"/>
          <p:cNvSpPr/>
          <p:nvPr/>
        </p:nvSpPr>
        <p:spPr>
          <a:xfrm rot="9206104">
            <a:off x="2611636" y="3087219"/>
            <a:ext cx="754743" cy="551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22" name="向右箭號 21"/>
          <p:cNvSpPr/>
          <p:nvPr/>
        </p:nvSpPr>
        <p:spPr>
          <a:xfrm rot="1324959">
            <a:off x="3160280" y="4715809"/>
            <a:ext cx="754743" cy="551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pic>
        <p:nvPicPr>
          <p:cNvPr id="23" name="圖片 22"/>
          <p:cNvPicPr>
            <a:picLocks noChangeAspect="1"/>
          </p:cNvPicPr>
          <p:nvPr/>
        </p:nvPicPr>
        <p:blipFill>
          <a:blip r:embed="rId4"/>
          <a:stretch>
            <a:fillRect/>
          </a:stretch>
        </p:blipFill>
        <p:spPr>
          <a:xfrm>
            <a:off x="4010479" y="4254497"/>
            <a:ext cx="4504871" cy="2210933"/>
          </a:xfrm>
          <a:prstGeom prst="rect">
            <a:avLst/>
          </a:prstGeom>
        </p:spPr>
      </p:pic>
      <p:sp>
        <p:nvSpPr>
          <p:cNvPr id="24" name="文字方塊 23"/>
          <p:cNvSpPr txBox="1"/>
          <p:nvPr/>
        </p:nvSpPr>
        <p:spPr>
          <a:xfrm>
            <a:off x="698954" y="5359963"/>
            <a:ext cx="27141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cs typeface="+mn-cs"/>
              </a:rPr>
              <a:t>Draw something!</a:t>
            </a:r>
            <a:endParaRPr kumimoji="0" lang="zh-TW" altLang="en-US" sz="2800" b="0" i="0" u="none" strike="noStrike" kern="1200" cap="none" spc="0" normalizeH="0" baseline="0" noProof="0" dirty="0">
              <a:ln>
                <a:noFill/>
              </a:ln>
              <a:solidFill>
                <a:srgbClr val="FF0000"/>
              </a:solidFill>
              <a:effectLst/>
              <a:uLnTx/>
              <a:uFillTx/>
              <a:latin typeface="Calibri" panose="020F0502020204030204"/>
              <a:cs typeface="+mn-cs"/>
            </a:endParaRPr>
          </a:p>
        </p:txBody>
      </p:sp>
      <p:sp>
        <p:nvSpPr>
          <p:cNvPr id="25" name="矩形 24"/>
          <p:cNvSpPr/>
          <p:nvPr/>
        </p:nvSpPr>
        <p:spPr>
          <a:xfrm>
            <a:off x="2528147" y="1562273"/>
            <a:ext cx="639469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Ref: </a:t>
            </a:r>
            <a:r>
              <a:rPr kumimoji="0" lang="zh-TW" altLang="en-US" sz="2400" b="0" i="0" u="none" strike="noStrike" kern="1200" cap="none" spc="0" normalizeH="0" baseline="0" noProof="0" dirty="0" smtClean="0">
                <a:ln>
                  <a:noFill/>
                </a:ln>
                <a:solidFill>
                  <a:prstClr val="black"/>
                </a:solidFill>
                <a:effectLst/>
                <a:uLnTx/>
                <a:uFillTx/>
                <a:latin typeface="Calibri" panose="020F0502020204030204"/>
                <a:cs typeface="+mn-cs"/>
              </a:rPr>
              <a:t>https</a:t>
            </a:r>
            <a:r>
              <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rPr>
              <a:t>://openai.com/blog/generative-models/</a:t>
            </a:r>
          </a:p>
        </p:txBody>
      </p:sp>
    </p:spTree>
    <p:extLst>
      <p:ext uri="{BB962C8B-B14F-4D97-AF65-F5344CB8AC3E}">
        <p14:creationId xmlns:p14="http://schemas.microsoft.com/office/powerpoint/2010/main" val="63082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 name="標題 1"/>
          <p:cNvSpPr>
            <a:spLocks noGrp="1"/>
          </p:cNvSpPr>
          <p:nvPr>
            <p:ph type="title"/>
          </p:nvPr>
        </p:nvSpPr>
        <p:spPr/>
        <p:txBody>
          <a:bodyPr/>
          <a:lstStyle/>
          <a:p>
            <a:r>
              <a:rPr lang="en-US" altLang="zh-TW" dirty="0" smtClean="0"/>
              <a:t>Learning Map</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Regression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Linear Model</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Structured </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Semi-supervised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Transfer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5" name="矩形 24"/>
          <p:cNvSpPr/>
          <p:nvPr/>
        </p:nvSpPr>
        <p:spPr>
          <a:xfrm>
            <a:off x="4249255" y="2466556"/>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Unsupervised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Deep Learning</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SVM, decision tree, K-NN</a:t>
            </a:r>
            <a:r>
              <a:rPr kumimoji="0" lang="zh-TW" altLang="en-US" sz="2400" b="0" i="0" u="none" strike="noStrike" kern="1200" cap="none" spc="0" normalizeH="0" baseline="0" noProof="0" dirty="0" smtClean="0">
                <a:ln>
                  <a:noFill/>
                </a:ln>
                <a:solidFill>
                  <a:prstClr val="white"/>
                </a:solidFill>
                <a:effectLst/>
                <a:uLnTx/>
                <a:uFillTx/>
                <a:latin typeface="Calibri" panose="020F0502020204030204"/>
                <a:cs typeface="+mn-cs"/>
              </a:rPr>
              <a:t> </a:t>
            </a: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Non-linear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0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Structured Learning</a:t>
            </a:r>
            <a:endParaRPr lang="zh-TW" altLang="en-US" dirty="0"/>
          </a:p>
        </p:txBody>
      </p:sp>
      <p:sp>
        <p:nvSpPr>
          <p:cNvPr id="3" name="內容版面配置區 2"/>
          <p:cNvSpPr>
            <a:spLocks noGrp="1"/>
          </p:cNvSpPr>
          <p:nvPr>
            <p:ph idx="1"/>
          </p:nvPr>
        </p:nvSpPr>
        <p:spPr/>
        <p:txBody>
          <a:bodyPr/>
          <a:lstStyle/>
          <a:p>
            <a:r>
              <a:rPr lang="en-US" altLang="zh-TW" dirty="0" smtClean="0"/>
              <a:t>Beyond Classification</a:t>
            </a:r>
            <a:endParaRPr lang="zh-TW" altLang="en-US" dirty="0"/>
          </a:p>
        </p:txBody>
      </p:sp>
      <p:sp>
        <p:nvSpPr>
          <p:cNvPr id="7" name="文字方塊 6"/>
          <p:cNvSpPr txBox="1"/>
          <p:nvPr/>
        </p:nvSpPr>
        <p:spPr>
          <a:xfrm>
            <a:off x="449398" y="5005817"/>
            <a:ext cx="27241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rPr>
              <a:t>機器學習</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1" name="文字方塊 10"/>
          <p:cNvSpPr txBox="1"/>
          <p:nvPr/>
        </p:nvSpPr>
        <p:spPr>
          <a:xfrm>
            <a:off x="5799591" y="2845348"/>
            <a:ext cx="27157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rPr>
              <a:t>大家好</a:t>
            </a:r>
            <a:r>
              <a:rPr kumimoji="0" lang="zh-TW" altLang="en-US" sz="2400" b="0" i="0" u="none" strike="noStrike" kern="1200" cap="none" spc="0" normalizeH="0" baseline="0" noProof="0" dirty="0" smtClean="0">
                <a:ln>
                  <a:noFill/>
                </a:ln>
                <a:solidFill>
                  <a:prstClr val="black"/>
                </a:solidFill>
                <a:effectLst/>
                <a:uLnTx/>
                <a:uFillTx/>
                <a:latin typeface="Calibri" panose="020F0502020204030204"/>
                <a:cs typeface="+mn-cs"/>
              </a:rPr>
              <a:t>，歡迎大家來修機器學習</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14" name="圖片 13"/>
          <p:cNvPicPr>
            <a:picLocks noChangeAspect="1"/>
          </p:cNvPicPr>
          <p:nvPr/>
        </p:nvPicPr>
        <p:blipFill>
          <a:blip r:embed="rId3"/>
          <a:stretch>
            <a:fillRect/>
          </a:stretch>
        </p:blipFill>
        <p:spPr>
          <a:xfrm>
            <a:off x="628650" y="2685745"/>
            <a:ext cx="2437381" cy="990600"/>
          </a:xfrm>
          <a:prstGeom prst="rect">
            <a:avLst/>
          </a:prstGeom>
        </p:spPr>
      </p:pic>
      <p:sp>
        <p:nvSpPr>
          <p:cNvPr id="22" name="文字方塊 21"/>
          <p:cNvSpPr txBox="1"/>
          <p:nvPr/>
        </p:nvSpPr>
        <p:spPr>
          <a:xfrm>
            <a:off x="5901307" y="5005816"/>
            <a:ext cx="27932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“Machine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3" name="矩形 22"/>
          <p:cNvSpPr/>
          <p:nvPr/>
        </p:nvSpPr>
        <p:spPr>
          <a:xfrm>
            <a:off x="3895215" y="2685745"/>
            <a:ext cx="1075191" cy="107519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white"/>
                </a:solidFill>
                <a:effectLst/>
                <a:uLnTx/>
                <a:uFillTx/>
                <a:latin typeface="Calibri" panose="020F0502020204030204"/>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6" name="向右箭號 25"/>
          <p:cNvSpPr/>
          <p:nvPr/>
        </p:nvSpPr>
        <p:spPr>
          <a:xfrm>
            <a:off x="3173548" y="3097073"/>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27" name="向右箭號 26"/>
          <p:cNvSpPr/>
          <p:nvPr/>
        </p:nvSpPr>
        <p:spPr>
          <a:xfrm>
            <a:off x="5077923" y="3097073"/>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28" name="文字方塊 27"/>
          <p:cNvSpPr txBox="1"/>
          <p:nvPr/>
        </p:nvSpPr>
        <p:spPr>
          <a:xfrm>
            <a:off x="2724150" y="3805435"/>
            <a:ext cx="35920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Speech 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1" name="矩形 30"/>
          <p:cNvSpPr/>
          <p:nvPr/>
        </p:nvSpPr>
        <p:spPr>
          <a:xfrm>
            <a:off x="3895215" y="4685316"/>
            <a:ext cx="1075191" cy="10751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white"/>
                </a:solidFill>
                <a:effectLst/>
                <a:uLnTx/>
                <a:uFillTx/>
                <a:latin typeface="Calibri" panose="020F0502020204030204"/>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32" name="向右箭號 31"/>
          <p:cNvSpPr/>
          <p:nvPr/>
        </p:nvSpPr>
        <p:spPr>
          <a:xfrm>
            <a:off x="3173548" y="5096644"/>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33" name="向右箭號 32"/>
          <p:cNvSpPr/>
          <p:nvPr/>
        </p:nvSpPr>
        <p:spPr>
          <a:xfrm>
            <a:off x="5077923" y="5096644"/>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34" name="文字方塊 33"/>
          <p:cNvSpPr txBox="1"/>
          <p:nvPr/>
        </p:nvSpPr>
        <p:spPr>
          <a:xfrm>
            <a:off x="2724150" y="5805006"/>
            <a:ext cx="35920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Machine Translation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306399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p:bldP spid="22" grpId="0"/>
      <p:bldP spid="23" grpId="0" animBg="1"/>
      <p:bldP spid="26" grpId="0" animBg="1"/>
      <p:bldP spid="27" grpId="0" animBg="1"/>
      <p:bldP spid="28" grpId="0"/>
      <p:bldP spid="31" grpId="0" animBg="1"/>
      <p:bldP spid="32" grpId="0" animBg="1"/>
      <p:bldP spid="33" grpId="0" animBg="1"/>
      <p:bldP spid="3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Reinforcement Learning</a:t>
            </a:r>
            <a:endParaRPr lang="zh-TW" altLang="en-US" dirty="0"/>
          </a:p>
        </p:txBody>
      </p:sp>
      <p:pic>
        <p:nvPicPr>
          <p:cNvPr id="3074" name="Picture 2" descr="http://www.usgo.org/news/wp-content/uploads/2016/01/2016.01.28_nature-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037" y="1601789"/>
            <a:ext cx="3508075"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media-cache-ak0.pinimg.com/236x/88/21/ef/8821ef05424dc69e90ae575d439c09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18" y="1601789"/>
            <a:ext cx="3550082"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20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Supervised </a:t>
            </a:r>
            <a:r>
              <a:rPr lang="en-US" altLang="zh-TW" dirty="0" err="1"/>
              <a:t>v.s</a:t>
            </a:r>
            <a:r>
              <a:rPr lang="en-US" altLang="zh-TW" dirty="0"/>
              <a:t>. Reinforcement</a:t>
            </a:r>
            <a:endParaRPr lang="zh-TW" altLang="en-US" dirty="0"/>
          </a:p>
        </p:txBody>
      </p:sp>
      <p:sp>
        <p:nvSpPr>
          <p:cNvPr id="3" name="內容版面配置區 2"/>
          <p:cNvSpPr>
            <a:spLocks noGrp="1"/>
          </p:cNvSpPr>
          <p:nvPr>
            <p:ph idx="1"/>
          </p:nvPr>
        </p:nvSpPr>
        <p:spPr/>
        <p:txBody>
          <a:bodyPr/>
          <a:lstStyle/>
          <a:p>
            <a:r>
              <a:rPr lang="en-US" altLang="zh-TW" dirty="0" smtClean="0"/>
              <a:t>Supervised </a:t>
            </a:r>
          </a:p>
          <a:p>
            <a:endParaRPr lang="en-US" altLang="zh-TW" dirty="0"/>
          </a:p>
          <a:p>
            <a:endParaRPr lang="en-US" altLang="zh-TW" dirty="0" smtClean="0"/>
          </a:p>
          <a:p>
            <a:r>
              <a:rPr lang="en-US" altLang="zh-TW" dirty="0"/>
              <a:t>Reinforcement</a:t>
            </a:r>
            <a:endParaRPr lang="en-US" altLang="zh-TW" dirty="0" smtClean="0"/>
          </a:p>
          <a:p>
            <a:endParaRPr lang="en-US" altLang="zh-TW" dirty="0"/>
          </a:p>
          <a:p>
            <a:endParaRPr lang="en-US" altLang="zh-TW" dirty="0" smtClean="0"/>
          </a:p>
          <a:p>
            <a:endParaRPr lang="zh-TW" altLang="en-US" dirty="0"/>
          </a:p>
        </p:txBody>
      </p:sp>
      <p:pic>
        <p:nvPicPr>
          <p:cNvPr id="5"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12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p:cNvGrpSpPr/>
          <p:nvPr/>
        </p:nvGrpSpPr>
        <p:grpSpPr>
          <a:xfrm>
            <a:off x="2771149" y="5010118"/>
            <a:ext cx="1925977" cy="1470612"/>
            <a:chOff x="442232" y="4851448"/>
            <a:chExt cx="1925977" cy="1470612"/>
          </a:xfrm>
        </p:grpSpPr>
        <p:sp>
          <p:nvSpPr>
            <p:cNvPr id="7" name="圓角矩形圖說文字 6"/>
            <p:cNvSpPr/>
            <p:nvPr/>
          </p:nvSpPr>
          <p:spPr>
            <a:xfrm>
              <a:off x="442232" y="4851448"/>
              <a:ext cx="1415602" cy="511860"/>
            </a:xfrm>
            <a:prstGeom prst="wedgeRoundRectCallout">
              <a:avLst>
                <a:gd name="adj1" fmla="val 38320"/>
                <a:gd name="adj2" fmla="val 116377"/>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Hello</a:t>
              </a:r>
              <a:r>
                <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rPr>
                <a:t> </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sym typeface="Wingdings" panose="05000000000000000000" pitchFamily="2" charset="2"/>
                </a:rPr>
                <a:t></a:t>
              </a:r>
              <a:endPar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8" name="矩形 7"/>
            <p:cNvSpPr/>
            <p:nvPr/>
          </p:nvSpPr>
          <p:spPr>
            <a:xfrm>
              <a:off x="1190283" y="5712940"/>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Agent</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grpSp>
      <p:sp>
        <p:nvSpPr>
          <p:cNvPr id="9" name="圓角矩形圖說文字 8"/>
          <p:cNvSpPr/>
          <p:nvPr/>
        </p:nvSpPr>
        <p:spPr>
          <a:xfrm>
            <a:off x="5055228" y="4995373"/>
            <a:ext cx="1415602" cy="511860"/>
          </a:xfrm>
          <a:prstGeom prst="wedgeRoundRectCallout">
            <a:avLst>
              <a:gd name="adj1" fmla="val 35244"/>
              <a:gd name="adj2" fmla="val 113541"/>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矩形 9"/>
          <p:cNvSpPr/>
          <p:nvPr/>
        </p:nvSpPr>
        <p:spPr>
          <a:xfrm>
            <a:off x="5689524" y="5830631"/>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Agent</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11" name="圓角矩形圖說文字 10"/>
          <p:cNvSpPr/>
          <p:nvPr/>
        </p:nvSpPr>
        <p:spPr>
          <a:xfrm>
            <a:off x="189775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12"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073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13" name="圓角矩形圖說文字 12"/>
          <p:cNvSpPr/>
          <p:nvPr/>
        </p:nvSpPr>
        <p:spPr>
          <a:xfrm>
            <a:off x="445036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4" name="文字方塊 13"/>
          <p:cNvSpPr txBox="1"/>
          <p:nvPr/>
        </p:nvSpPr>
        <p:spPr>
          <a:xfrm>
            <a:off x="5936927" y="4143075"/>
            <a:ext cx="14668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smtClean="0">
                <a:ln>
                  <a:noFill/>
                </a:ln>
                <a:solidFill>
                  <a:prstClr val="black"/>
                </a:solidFill>
                <a:effectLst/>
                <a:uLnTx/>
                <a:uFillTx/>
                <a:latin typeface="Calibri" panose="020F0502020204030204"/>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15" name="Picture 2" descr="http://img01.taopic.com/150411/240403-1504110K1337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1610" y="3813378"/>
            <a:ext cx="1606028" cy="1069615"/>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7386966" y="4882993"/>
            <a:ext cx="13353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srgbClr val="FF0000"/>
                </a:solidFill>
                <a:effectLst/>
                <a:uLnTx/>
                <a:uFillTx/>
                <a:latin typeface="Calibri" panose="020F0502020204030204"/>
                <a:cs typeface="+mn-cs"/>
              </a:rPr>
              <a:t>Bad</a:t>
            </a:r>
            <a:endParaRPr kumimoji="0" lang="zh-TW" altLang="en-US" sz="2800" b="0" i="0" u="none" strike="noStrike" kern="1200" cap="none" spc="0" normalizeH="0" baseline="0" noProof="0" dirty="0">
              <a:ln>
                <a:noFill/>
              </a:ln>
              <a:solidFill>
                <a:srgbClr val="FF0000"/>
              </a:solidFill>
              <a:effectLst/>
              <a:uLnTx/>
              <a:uFillTx/>
              <a:latin typeface="Calibri" panose="020F0502020204030204"/>
              <a:cs typeface="+mn-cs"/>
            </a:endParaRPr>
          </a:p>
        </p:txBody>
      </p:sp>
      <p:grpSp>
        <p:nvGrpSpPr>
          <p:cNvPr id="23" name="群組 22"/>
          <p:cNvGrpSpPr/>
          <p:nvPr/>
        </p:nvGrpSpPr>
        <p:grpSpPr>
          <a:xfrm>
            <a:off x="3620498" y="1821718"/>
            <a:ext cx="2289179" cy="627522"/>
            <a:chOff x="3184414" y="1802708"/>
            <a:chExt cx="2289179" cy="627522"/>
          </a:xfrm>
        </p:grpSpPr>
        <p:pic>
          <p:nvPicPr>
            <p:cNvPr id="17"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4414" y="1802708"/>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18" name="圓角矩形圖說文字 17"/>
            <p:cNvSpPr/>
            <p:nvPr/>
          </p:nvSpPr>
          <p:spPr>
            <a:xfrm>
              <a:off x="4057991" y="1884204"/>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“Hello”</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grpSp>
      <p:sp>
        <p:nvSpPr>
          <p:cNvPr id="19" name="文字方塊 18"/>
          <p:cNvSpPr txBox="1"/>
          <p:nvPr/>
        </p:nvSpPr>
        <p:spPr>
          <a:xfrm>
            <a:off x="6152943" y="1966374"/>
            <a:ext cx="29207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Say “Hi”</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grpSp>
        <p:nvGrpSpPr>
          <p:cNvPr id="24" name="群組 23"/>
          <p:cNvGrpSpPr/>
          <p:nvPr/>
        </p:nvGrpSpPr>
        <p:grpSpPr>
          <a:xfrm>
            <a:off x="3612321" y="2621766"/>
            <a:ext cx="2289179" cy="627522"/>
            <a:chOff x="3222407" y="2565037"/>
            <a:chExt cx="2289179" cy="627522"/>
          </a:xfrm>
        </p:grpSpPr>
        <p:pic>
          <p:nvPicPr>
            <p:cNvPr id="20"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2407" y="2565037"/>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21" name="圓角矩形圖說文字 20"/>
            <p:cNvSpPr/>
            <p:nvPr/>
          </p:nvSpPr>
          <p:spPr>
            <a:xfrm>
              <a:off x="4095984" y="2646533"/>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“Bye </a:t>
              </a:r>
              <a:r>
                <a:rPr kumimoji="0" lang="en-US" altLang="zh-TW" sz="2400" b="0" i="0" u="none" strike="noStrike" kern="1200" cap="none" spc="0" normalizeH="0" baseline="0" noProof="0" dirty="0" err="1" smtClean="0">
                  <a:ln>
                    <a:noFill/>
                  </a:ln>
                  <a:solidFill>
                    <a:prstClr val="black"/>
                  </a:solidFill>
                  <a:effectLst/>
                  <a:uLnTx/>
                  <a:uFillTx/>
                  <a:latin typeface="Calibri" panose="020F0502020204030204"/>
                  <a:cs typeface="+mn-cs"/>
                </a:rPr>
                <a:t>bye</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grpSp>
      <p:sp>
        <p:nvSpPr>
          <p:cNvPr id="22" name="文字方塊 21"/>
          <p:cNvSpPr txBox="1"/>
          <p:nvPr/>
        </p:nvSpPr>
        <p:spPr>
          <a:xfrm>
            <a:off x="6155697" y="2740130"/>
            <a:ext cx="29207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Say “Good bye”</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4" name="文字方塊 3"/>
          <p:cNvSpPr txBox="1"/>
          <p:nvPr/>
        </p:nvSpPr>
        <p:spPr>
          <a:xfrm>
            <a:off x="649982" y="2355711"/>
            <a:ext cx="2495550"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white"/>
                </a:solidFill>
                <a:effectLst/>
                <a:uLnTx/>
                <a:uFillTx/>
                <a:latin typeface="Calibri" panose="020F0502020204030204"/>
                <a:cs typeface="+mn-cs"/>
              </a:rPr>
              <a:t>Learning from teacher</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5" name="文字方塊 24"/>
          <p:cNvSpPr txBox="1"/>
          <p:nvPr/>
        </p:nvSpPr>
        <p:spPr>
          <a:xfrm>
            <a:off x="237464" y="5507233"/>
            <a:ext cx="2495550"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white"/>
                </a:solidFill>
                <a:effectLst/>
                <a:uLnTx/>
                <a:uFillTx/>
                <a:latin typeface="Calibri" panose="020F0502020204030204"/>
                <a:cs typeface="+mn-cs"/>
              </a:rPr>
              <a:t>Learning from critics</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spTree>
    <p:extLst>
      <p:ext uri="{BB962C8B-B14F-4D97-AF65-F5344CB8AC3E}">
        <p14:creationId xmlns:p14="http://schemas.microsoft.com/office/powerpoint/2010/main" val="115474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p:bldP spid="16" grpId="0"/>
      <p:bldP spid="19" grpId="0"/>
      <p:bldP spid="22" grpId="0"/>
      <p:bldP spid="4"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Supervised </a:t>
            </a:r>
            <a:r>
              <a:rPr lang="en-US" altLang="zh-TW" dirty="0" err="1"/>
              <a:t>v.s</a:t>
            </a:r>
            <a:r>
              <a:rPr lang="en-US" altLang="zh-TW" dirty="0"/>
              <a:t>. Reinforcement</a:t>
            </a:r>
            <a:endParaRPr lang="zh-TW" altLang="en-US" dirty="0"/>
          </a:p>
        </p:txBody>
      </p:sp>
      <p:sp>
        <p:nvSpPr>
          <p:cNvPr id="3" name="內容版面配置區 2"/>
          <p:cNvSpPr>
            <a:spLocks noGrp="1"/>
          </p:cNvSpPr>
          <p:nvPr>
            <p:ph idx="1"/>
          </p:nvPr>
        </p:nvSpPr>
        <p:spPr>
          <a:xfrm>
            <a:off x="645644" y="1822955"/>
            <a:ext cx="7886700" cy="4351338"/>
          </a:xfrm>
        </p:spPr>
        <p:txBody>
          <a:bodyPr>
            <a:normAutofit/>
          </a:bodyPr>
          <a:lstStyle/>
          <a:p>
            <a:r>
              <a:rPr lang="en-US" altLang="zh-TW" dirty="0" smtClean="0"/>
              <a:t>Supervised:</a:t>
            </a:r>
          </a:p>
          <a:p>
            <a:pPr lvl="1"/>
            <a:endParaRPr lang="en-US" altLang="zh-TW" sz="2800" dirty="0"/>
          </a:p>
          <a:p>
            <a:pPr lvl="1"/>
            <a:endParaRPr lang="en-US" altLang="zh-TW" sz="2800" dirty="0" smtClean="0"/>
          </a:p>
          <a:p>
            <a:pPr lvl="1"/>
            <a:endParaRPr lang="en-US" altLang="zh-TW" sz="2800" dirty="0"/>
          </a:p>
          <a:p>
            <a:pPr lvl="1"/>
            <a:endParaRPr lang="en-US" altLang="zh-TW" sz="2800" dirty="0" smtClean="0"/>
          </a:p>
          <a:p>
            <a:r>
              <a:rPr lang="en-US" altLang="zh-TW" dirty="0" smtClean="0"/>
              <a:t>Reinforcement Learning</a:t>
            </a:r>
            <a:endParaRPr lang="zh-TW" altLang="en-US" dirty="0"/>
          </a:p>
        </p:txBody>
      </p:sp>
      <p:pic>
        <p:nvPicPr>
          <p:cNvPr id="7170" name="Picture 2" descr="http://y2.ifengimg.com/a/2016_11/2c7ef418c7290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7163" y="2601363"/>
            <a:ext cx="1630591" cy="1222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blog.sina.com.tw/myimages/222/22494/images/2008092717300010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1703" y="2638444"/>
            <a:ext cx="1785343" cy="118586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178312" y="2855415"/>
            <a:ext cx="16922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Next move: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“5-5”</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 name="文字方塊 6"/>
          <p:cNvSpPr txBox="1"/>
          <p:nvPr/>
        </p:nvSpPr>
        <p:spPr>
          <a:xfrm>
            <a:off x="6973968" y="2855415"/>
            <a:ext cx="159803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Next move: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“3-3”</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8" name="文字方塊 7"/>
          <p:cNvSpPr txBox="1"/>
          <p:nvPr/>
        </p:nvSpPr>
        <p:spPr>
          <a:xfrm>
            <a:off x="1205041" y="4856766"/>
            <a:ext cx="16401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First move</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9" name="文字方塊 8"/>
          <p:cNvSpPr txBox="1"/>
          <p:nvPr/>
        </p:nvSpPr>
        <p:spPr>
          <a:xfrm>
            <a:off x="3178312" y="4856766"/>
            <a:ext cx="30139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 many moves ……</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向右箭號 9"/>
          <p:cNvSpPr/>
          <p:nvPr/>
        </p:nvSpPr>
        <p:spPr>
          <a:xfrm>
            <a:off x="2830640" y="4878545"/>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1" name="向右箭號 10"/>
          <p:cNvSpPr/>
          <p:nvPr/>
        </p:nvSpPr>
        <p:spPr>
          <a:xfrm>
            <a:off x="6340602" y="4878544"/>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2" name="文字方塊 11"/>
          <p:cNvSpPr txBox="1"/>
          <p:nvPr/>
        </p:nvSpPr>
        <p:spPr>
          <a:xfrm>
            <a:off x="6899007" y="4886936"/>
            <a:ext cx="13342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Win!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5" name="文字方塊 4"/>
          <p:cNvSpPr txBox="1"/>
          <p:nvPr/>
        </p:nvSpPr>
        <p:spPr>
          <a:xfrm>
            <a:off x="188004" y="5904176"/>
            <a:ext cx="879339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smtClean="0">
                <a:ln>
                  <a:noFill/>
                </a:ln>
                <a:solidFill>
                  <a:prstClr val="white"/>
                </a:solidFill>
                <a:effectLst/>
                <a:uLnTx/>
                <a:uFillTx/>
                <a:latin typeface="Calibri" panose="020F0502020204030204"/>
                <a:cs typeface="+mn-cs"/>
              </a:rPr>
              <a:t>Alpha Go is supervised learning + reinforcement learning.</a:t>
            </a:r>
            <a:endParaRPr kumimoji="0" lang="zh-TW" altLang="en-US" sz="2800" b="0" i="0" u="none" strike="noStrike" kern="1200" cap="none" spc="0" normalizeH="0" baseline="0" noProof="0" dirty="0">
              <a:ln>
                <a:noFill/>
              </a:ln>
              <a:solidFill>
                <a:prstClr val="white"/>
              </a:solidFill>
              <a:effectLst/>
              <a:uLnTx/>
              <a:uFillTx/>
              <a:latin typeface="Calibri" panose="020F0502020204030204"/>
              <a:cs typeface="+mn-cs"/>
            </a:endParaRPr>
          </a:p>
        </p:txBody>
      </p:sp>
    </p:spTree>
    <p:extLst>
      <p:ext uri="{BB962C8B-B14F-4D97-AF65-F5344CB8AC3E}">
        <p14:creationId xmlns:p14="http://schemas.microsoft.com/office/powerpoint/2010/main" val="400651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animBg="1"/>
      <p:bldP spid="11" grpId="0" animBg="1"/>
      <p:bldP spid="12" grpId="0"/>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2" name="標題 1"/>
          <p:cNvSpPr>
            <a:spLocks noGrp="1"/>
          </p:cNvSpPr>
          <p:nvPr>
            <p:ph type="title"/>
          </p:nvPr>
        </p:nvSpPr>
        <p:spPr/>
        <p:txBody>
          <a:bodyPr/>
          <a:lstStyle/>
          <a:p>
            <a:r>
              <a:rPr lang="en-US" altLang="zh-TW" dirty="0" smtClean="0"/>
              <a:t>Learning Map</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Regression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Linear Model</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cs typeface="+mn-cs"/>
              </a:rPr>
              <a:t>Structured </a:t>
            </a: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Semi-supervised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Transfer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5" name="矩形 24"/>
          <p:cNvSpPr/>
          <p:nvPr/>
        </p:nvSpPr>
        <p:spPr>
          <a:xfrm>
            <a:off x="4249255" y="2466556"/>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Unsupervised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6" name="矩形 25"/>
          <p:cNvSpPr/>
          <p:nvPr/>
        </p:nvSpPr>
        <p:spPr>
          <a:xfrm>
            <a:off x="6412534" y="2470754"/>
            <a:ext cx="2265504"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Reinforcement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Deep Learning</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SVM, decision tree, K-NN</a:t>
            </a:r>
            <a:r>
              <a:rPr kumimoji="0" lang="zh-TW" altLang="en-US" sz="2400" b="0" i="0" u="none" strike="noStrike" kern="1200" cap="none" spc="0" normalizeH="0" baseline="0" noProof="0" dirty="0" smtClean="0">
                <a:ln>
                  <a:noFill/>
                </a:ln>
                <a:solidFill>
                  <a:prstClr val="white"/>
                </a:solidFill>
                <a:effectLst/>
                <a:uLnTx/>
                <a:uFillTx/>
                <a:latin typeface="Calibri" panose="020F0502020204030204"/>
                <a:cs typeface="+mn-cs"/>
              </a:rPr>
              <a:t> </a:t>
            </a:r>
            <a:r>
              <a:rPr kumimoji="0" lang="en-US" altLang="zh-TW" sz="2400" b="0" i="0" u="none" strike="noStrike" kern="1200" cap="none" spc="0" normalizeH="0" baseline="0" noProof="0" dirty="0" smtClean="0">
                <a:ln>
                  <a:noFill/>
                </a:ln>
                <a:solidFill>
                  <a:prstClr val="white"/>
                </a:solidFill>
                <a:effectLst/>
                <a:uLnTx/>
                <a:uFillTx/>
                <a:latin typeface="Calibri" panose="020F0502020204030204"/>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Non-linear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081447" y="404949"/>
            <a:ext cx="474826" cy="3741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3" name="矩形 32"/>
          <p:cNvSpPr/>
          <p:nvPr/>
        </p:nvSpPr>
        <p:spPr>
          <a:xfrm>
            <a:off x="5840238" y="398325"/>
            <a:ext cx="561576" cy="39907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cs typeface="+mn-cs"/>
            </a:endParaRPr>
          </a:p>
        </p:txBody>
      </p:sp>
      <p:sp>
        <p:nvSpPr>
          <p:cNvPr id="35" name="矩形 34"/>
          <p:cNvSpPr/>
          <p:nvPr/>
        </p:nvSpPr>
        <p:spPr>
          <a:xfrm>
            <a:off x="7256212" y="392117"/>
            <a:ext cx="573292" cy="3869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 name="文字方塊 2"/>
          <p:cNvSpPr txBox="1"/>
          <p:nvPr/>
        </p:nvSpPr>
        <p:spPr>
          <a:xfrm>
            <a:off x="4549127" y="360176"/>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scenario</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7" name="文字方塊 36"/>
          <p:cNvSpPr txBox="1"/>
          <p:nvPr/>
        </p:nvSpPr>
        <p:spPr>
          <a:xfrm>
            <a:off x="7829504" y="372546"/>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method</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38" name="文字方塊 37"/>
          <p:cNvSpPr txBox="1"/>
          <p:nvPr/>
        </p:nvSpPr>
        <p:spPr>
          <a:xfrm>
            <a:off x="6422414" y="367244"/>
            <a:ext cx="7175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Calibri" panose="020F0502020204030204"/>
                <a:cs typeface="+mn-cs"/>
              </a:rPr>
              <a:t>task</a:t>
            </a:r>
            <a:endParaRPr kumimoji="0" lang="zh-TW" altLang="en-US" sz="2400" b="0" i="0" u="none" strike="noStrike" kern="1200" cap="none" spc="0" normalizeH="0" baseline="0" noProof="0" dirty="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5419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5" grpId="0" animBg="1"/>
      <p:bldP spid="3" grpId="0"/>
      <p:bldP spid="37" grpId="0"/>
      <p:bldP spid="3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深度学习与传统机器学习学习</a:t>
            </a:r>
            <a:endParaRPr lang="zh-CN" altLang="en-US" dirty="0"/>
          </a:p>
        </p:txBody>
      </p:sp>
      <p:sp>
        <p:nvSpPr>
          <p:cNvPr id="3" name="内容占位符 2"/>
          <p:cNvSpPr>
            <a:spLocks noGrp="1"/>
          </p:cNvSpPr>
          <p:nvPr>
            <p:ph idx="1"/>
          </p:nvPr>
        </p:nvSpPr>
        <p:spPr/>
        <p:txBody>
          <a:bodyPr/>
          <a:lstStyle/>
          <a:p>
            <a:r>
              <a:rPr lang="zh-CN" altLang="en-US" dirty="0" smtClean="0"/>
              <a:t>深度学习：</a:t>
            </a:r>
            <a:endParaRPr lang="en-US" altLang="zh-CN" dirty="0" smtClean="0"/>
          </a:p>
          <a:p>
            <a:pPr marL="0" indent="0">
              <a:buNone/>
            </a:pPr>
            <a:r>
              <a:rPr lang="zh-CN" altLang="en-US" dirty="0" smtClean="0"/>
              <a:t>（</a:t>
            </a:r>
            <a:r>
              <a:rPr lang="en-US" altLang="zh-CN" dirty="0" smtClean="0"/>
              <a:t>1</a:t>
            </a:r>
            <a:r>
              <a:rPr lang="zh-CN" altLang="en-US" dirty="0" smtClean="0"/>
              <a:t>）从网络结构理解，层数大</a:t>
            </a:r>
            <a:endParaRPr lang="en-US" altLang="zh-CN" dirty="0" smtClean="0"/>
          </a:p>
          <a:p>
            <a:pPr marL="0" indent="0">
              <a:buNone/>
            </a:pPr>
            <a:r>
              <a:rPr lang="zh-CN" altLang="en-US" dirty="0" smtClean="0"/>
              <a:t>（</a:t>
            </a:r>
            <a:r>
              <a:rPr lang="en-US" altLang="zh-CN" dirty="0" smtClean="0"/>
              <a:t>2</a:t>
            </a:r>
            <a:r>
              <a:rPr lang="zh-CN" altLang="en-US" dirty="0" smtClean="0"/>
              <a:t>）从特征提取理解，自动特征提取</a:t>
            </a:r>
            <a:endParaRPr lang="en-US" altLang="zh-CN" dirty="0" smtClean="0"/>
          </a:p>
          <a:p>
            <a:pPr marL="0" indent="0">
              <a:buNone/>
            </a:pPr>
            <a:r>
              <a:rPr lang="zh-CN" altLang="en-US" dirty="0" smtClean="0"/>
              <a:t>（</a:t>
            </a:r>
            <a:r>
              <a:rPr lang="en-US" altLang="zh-CN" dirty="0" smtClean="0"/>
              <a:t>3</a:t>
            </a:r>
            <a:r>
              <a:rPr lang="zh-CN" altLang="en-US" dirty="0" smtClean="0"/>
              <a:t>）从网络容量：容量大</a:t>
            </a:r>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51677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C3DE3-09C6-4384-BDD7-9CC4CB6EF06E}"/>
              </a:ext>
            </a:extLst>
          </p:cNvPr>
          <p:cNvSpPr>
            <a:spLocks noGrp="1"/>
          </p:cNvSpPr>
          <p:nvPr>
            <p:ph type="title"/>
          </p:nvPr>
        </p:nvSpPr>
        <p:spPr>
          <a:xfrm>
            <a:off x="1050925" y="147638"/>
            <a:ext cx="6589713" cy="1462087"/>
          </a:xfrm>
        </p:spPr>
        <p:txBody>
          <a:bodyPr/>
          <a:lstStyle/>
          <a:p>
            <a:pPr>
              <a:defRPr/>
            </a:pPr>
            <a:r>
              <a:rPr kumimoji="1" lang="zh-CN" altLang="en-US" dirty="0"/>
              <a:t>识别算法一般过程</a:t>
            </a:r>
          </a:p>
        </p:txBody>
      </p:sp>
      <p:sp>
        <p:nvSpPr>
          <p:cNvPr id="3" name="内容占位符 2">
            <a:extLst>
              <a:ext uri="{FF2B5EF4-FFF2-40B4-BE49-F238E27FC236}">
                <a16:creationId xmlns:a16="http://schemas.microsoft.com/office/drawing/2014/main" id="{BA0DDEB5-DE97-487A-A8CB-50BD788F940F}"/>
              </a:ext>
            </a:extLst>
          </p:cNvPr>
          <p:cNvSpPr>
            <a:spLocks noGrp="1"/>
          </p:cNvSpPr>
          <p:nvPr>
            <p:ph idx="1"/>
          </p:nvPr>
        </p:nvSpPr>
        <p:spPr>
          <a:xfrm>
            <a:off x="684213" y="1844675"/>
            <a:ext cx="7886700" cy="3819525"/>
          </a:xfrm>
        </p:spPr>
        <p:txBody>
          <a:bodyPr/>
          <a:lstStyle/>
          <a:p>
            <a:pPr marL="0" indent="0">
              <a:buFont typeface="Wingdings" panose="05000000000000000000" pitchFamily="2" charset="2"/>
              <a:buNone/>
              <a:defRPr/>
            </a:pPr>
            <a:r>
              <a:rPr lang="zh-CN" altLang="en-US" dirty="0"/>
              <a:t>传统的识别算法使用人工特征提取</a:t>
            </a:r>
            <a:endParaRPr lang="en-US" altLang="zh-CN" dirty="0"/>
          </a:p>
          <a:p>
            <a:pPr>
              <a:defRPr/>
            </a:pPr>
            <a:endParaRPr lang="en-US" altLang="zh-CN" sz="2400" dirty="0"/>
          </a:p>
          <a:p>
            <a:pPr>
              <a:defRPr/>
            </a:pPr>
            <a:endParaRPr lang="en-US" altLang="zh-CN" sz="2400" dirty="0"/>
          </a:p>
          <a:p>
            <a:pPr>
              <a:defRPr/>
            </a:pPr>
            <a:endParaRPr lang="en-US" altLang="zh-CN" sz="2400" dirty="0"/>
          </a:p>
          <a:p>
            <a:pPr>
              <a:defRPr/>
            </a:pPr>
            <a:r>
              <a:rPr lang="zh-CN" altLang="en-US" sz="2400" dirty="0"/>
              <a:t>局限</a:t>
            </a:r>
            <a:r>
              <a:rPr lang="en-US" altLang="zh-CN" sz="2400" dirty="0"/>
              <a:t>: </a:t>
            </a:r>
          </a:p>
          <a:p>
            <a:pPr lvl="1">
              <a:defRPr/>
            </a:pPr>
            <a:r>
              <a:rPr lang="zh-CN" altLang="en-US" dirty="0"/>
              <a:t>手工提取提取特征代价高，依赖专业人员经验</a:t>
            </a:r>
            <a:endParaRPr lang="en-US" altLang="zh-CN" dirty="0"/>
          </a:p>
          <a:p>
            <a:pPr lvl="1">
              <a:defRPr/>
            </a:pPr>
            <a:r>
              <a:rPr lang="zh-CN" altLang="en-US" dirty="0"/>
              <a:t>手工特征依赖应用， 不能将一个任务的手工特征应用在另一个任务中</a:t>
            </a:r>
            <a:endParaRPr lang="en-US" altLang="zh-CN" dirty="0"/>
          </a:p>
          <a:p>
            <a:pPr lvl="1">
              <a:buFont typeface="Wingdings" charset="2"/>
              <a:buChar char="Ø"/>
              <a:defRPr/>
            </a:pPr>
            <a:endParaRPr lang="en-US" altLang="zh-CN" dirty="0"/>
          </a:p>
          <a:p>
            <a:pPr>
              <a:defRPr/>
            </a:pPr>
            <a:endParaRPr kumimoji="1" lang="zh-CN" altLang="en-US" dirty="0"/>
          </a:p>
        </p:txBody>
      </p:sp>
      <p:grpSp>
        <p:nvGrpSpPr>
          <p:cNvPr id="66564" name="组 21"/>
          <p:cNvGrpSpPr>
            <a:grpSpLocks/>
          </p:cNvGrpSpPr>
          <p:nvPr/>
        </p:nvGrpSpPr>
        <p:grpSpPr bwMode="auto">
          <a:xfrm>
            <a:off x="1044575" y="2443163"/>
            <a:ext cx="7054850" cy="1190625"/>
            <a:chOff x="760909" y="3156559"/>
            <a:chExt cx="7055332" cy="1190668"/>
          </a:xfrm>
        </p:grpSpPr>
        <p:pic>
          <p:nvPicPr>
            <p:cNvPr id="6656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909" y="3156559"/>
              <a:ext cx="1787790" cy="1190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a:extLst>
                <a:ext uri="{FF2B5EF4-FFF2-40B4-BE49-F238E27FC236}">
                  <a16:creationId xmlns:a16="http://schemas.microsoft.com/office/drawing/2014/main" id="{857068CC-39C6-438A-9A54-291BB5C89A05}"/>
                </a:ext>
              </a:extLst>
            </p:cNvPr>
            <p:cNvSpPr/>
            <p:nvPr/>
          </p:nvSpPr>
          <p:spPr>
            <a:xfrm>
              <a:off x="2931170" y="3301026"/>
              <a:ext cx="1539980" cy="90173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dirty="0"/>
                <a:t>hand-crafted feature extractor </a:t>
              </a:r>
            </a:p>
          </p:txBody>
        </p:sp>
        <p:cxnSp>
          <p:nvCxnSpPr>
            <p:cNvPr id="9" name="直线箭头连接符 8">
              <a:extLst>
                <a:ext uri="{FF2B5EF4-FFF2-40B4-BE49-F238E27FC236}">
                  <a16:creationId xmlns:a16="http://schemas.microsoft.com/office/drawing/2014/main" id="{11313543-4320-4ED3-ACCF-33F65234CE14}"/>
                </a:ext>
              </a:extLst>
            </p:cNvPr>
            <p:cNvCxnSpPr>
              <a:stCxn id="66565" idx="3"/>
              <a:endCxn id="7" idx="1"/>
            </p:cNvCxnSpPr>
            <p:nvPr/>
          </p:nvCxnSpPr>
          <p:spPr>
            <a:xfrm>
              <a:off x="2548556" y="3751892"/>
              <a:ext cx="382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圆角矩形 9">
              <a:extLst>
                <a:ext uri="{FF2B5EF4-FFF2-40B4-BE49-F238E27FC236}">
                  <a16:creationId xmlns:a16="http://schemas.microsoft.com/office/drawing/2014/main" id="{30E62F36-90E5-44E8-A3A9-C2F4E636513F}"/>
                </a:ext>
              </a:extLst>
            </p:cNvPr>
            <p:cNvSpPr/>
            <p:nvPr/>
          </p:nvSpPr>
          <p:spPr>
            <a:xfrm>
              <a:off x="4853764" y="3301026"/>
              <a:ext cx="1541568" cy="90173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dirty="0"/>
                <a:t>“Simple” Trainable Classifier </a:t>
              </a:r>
            </a:p>
          </p:txBody>
        </p:sp>
        <p:cxnSp>
          <p:nvCxnSpPr>
            <p:cNvPr id="12" name="直线箭头连接符 11">
              <a:extLst>
                <a:ext uri="{FF2B5EF4-FFF2-40B4-BE49-F238E27FC236}">
                  <a16:creationId xmlns:a16="http://schemas.microsoft.com/office/drawing/2014/main" id="{B4EFABF3-9B23-4092-80E1-97DB10DA6228}"/>
                </a:ext>
              </a:extLst>
            </p:cNvPr>
            <p:cNvCxnSpPr>
              <a:stCxn id="7" idx="3"/>
              <a:endCxn id="10" idx="1"/>
            </p:cNvCxnSpPr>
            <p:nvPr/>
          </p:nvCxnSpPr>
          <p:spPr>
            <a:xfrm>
              <a:off x="4471150" y="3751892"/>
              <a:ext cx="382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圆角矩形 15">
              <a:extLst>
                <a:ext uri="{FF2B5EF4-FFF2-40B4-BE49-F238E27FC236}">
                  <a16:creationId xmlns:a16="http://schemas.microsoft.com/office/drawing/2014/main" id="{581828C4-7AC4-4C0B-AE7D-16A7D623878E}"/>
                </a:ext>
              </a:extLst>
            </p:cNvPr>
            <p:cNvSpPr/>
            <p:nvPr/>
          </p:nvSpPr>
          <p:spPr>
            <a:xfrm>
              <a:off x="6777945" y="3526459"/>
              <a:ext cx="1038296" cy="450866"/>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a:t>output</a:t>
              </a:r>
              <a:endParaRPr lang="en-US" altLang="zh-CN" dirty="0"/>
            </a:p>
          </p:txBody>
        </p:sp>
        <p:cxnSp>
          <p:nvCxnSpPr>
            <p:cNvPr id="21" name="直线箭头连接符 20">
              <a:extLst>
                <a:ext uri="{FF2B5EF4-FFF2-40B4-BE49-F238E27FC236}">
                  <a16:creationId xmlns:a16="http://schemas.microsoft.com/office/drawing/2014/main" id="{3CA5CFC5-0A3B-460F-B6B8-C045C1911E81}"/>
                </a:ext>
              </a:extLst>
            </p:cNvPr>
            <p:cNvCxnSpPr>
              <a:stCxn id="10" idx="3"/>
              <a:endCxn id="16" idx="1"/>
            </p:cNvCxnSpPr>
            <p:nvPr/>
          </p:nvCxnSpPr>
          <p:spPr>
            <a:xfrm>
              <a:off x="6395332" y="3751892"/>
              <a:ext cx="382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309BBB8-D8A9-4FE6-A1D9-8F28F6DC9179}" type="slidenum">
              <a:rPr lang="en-US" altLang="zh-CN" sz="1400" b="0" smtClean="0"/>
              <a:pPr>
                <a:spcBef>
                  <a:spcPct val="0"/>
                </a:spcBef>
                <a:buClrTx/>
                <a:buSzTx/>
                <a:buFontTx/>
                <a:buNone/>
              </a:pPr>
              <a:t>7</a:t>
            </a:fld>
            <a:endParaRPr lang="en-US" altLang="zh-CN" sz="1400" b="0" smtClean="0"/>
          </a:p>
        </p:txBody>
      </p:sp>
      <p:sp>
        <p:nvSpPr>
          <p:cNvPr id="7170" name="Rectangle 6">
            <a:extLst>
              <a:ext uri="{FF2B5EF4-FFF2-40B4-BE49-F238E27FC236}">
                <a16:creationId xmlns:a16="http://schemas.microsoft.com/office/drawing/2014/main" id="{E10DCC13-C95F-4217-B8B9-4F7F6B313F22}"/>
              </a:ext>
            </a:extLst>
          </p:cNvPr>
          <p:cNvSpPr>
            <a:spLocks noGrp="1" noChangeArrowheads="1"/>
          </p:cNvSpPr>
          <p:nvPr>
            <p:ph type="title"/>
          </p:nvPr>
        </p:nvSpPr>
        <p:spPr/>
        <p:txBody>
          <a:bodyPr/>
          <a:lstStyle/>
          <a:p>
            <a:pPr algn="ctr" eaLnBrk="1" hangingPunct="1">
              <a:defRPr/>
            </a:pPr>
            <a:r>
              <a:rPr lang="zh-CN" altLang="en-US" dirty="0" smtClean="0">
                <a:latin typeface="Times New Roman" pitchFamily="18" charset="0"/>
              </a:rPr>
              <a:t>神经网络的生物基础</a:t>
            </a:r>
            <a:endParaRPr lang="en-US" altLang="zh-CN" dirty="0">
              <a:latin typeface="Times New Roman" pitchFamily="18" charset="0"/>
            </a:endParaRPr>
          </a:p>
        </p:txBody>
      </p:sp>
      <p:sp>
        <p:nvSpPr>
          <p:cNvPr id="15364" name="Rectangle 4"/>
          <p:cNvSpPr>
            <a:spLocks noGrp="1" noChangeArrowheads="1"/>
          </p:cNvSpPr>
          <p:nvPr>
            <p:ph idx="1"/>
          </p:nvPr>
        </p:nvSpPr>
        <p:spPr>
          <a:xfrm>
            <a:off x="1116013" y="1989138"/>
            <a:ext cx="5688012" cy="1368425"/>
          </a:xfrm>
        </p:spPr>
        <p:txBody>
          <a:bodyPr/>
          <a:lstStyle/>
          <a:p>
            <a:pPr marL="457200" indent="-457200" eaLnBrk="1" hangingPunct="1"/>
            <a:r>
              <a:rPr lang="zh-CN" altLang="en-US" sz="2400" smtClean="0"/>
              <a:t>生物神经网络</a:t>
            </a:r>
          </a:p>
          <a:p>
            <a:pPr marL="457200" indent="-457200" eaLnBrk="1" hangingPunct="1">
              <a:buFont typeface="Wingdings" panose="05000000000000000000" pitchFamily="2" charset="2"/>
              <a:buNone/>
            </a:pPr>
            <a:r>
              <a:rPr lang="en-US" altLang="zh-CN" sz="2000" smtClean="0"/>
              <a:t>	</a:t>
            </a:r>
          </a:p>
          <a:p>
            <a:pPr marL="457200" indent="-457200" eaLnBrk="1" hangingPunct="1"/>
            <a:r>
              <a:rPr lang="zh-CN" altLang="en-US" sz="2400" smtClean="0"/>
              <a:t>人工神经网络</a:t>
            </a:r>
            <a:r>
              <a:rPr lang="en-US" altLang="zh-CN" sz="2400" smtClean="0"/>
              <a:t>: </a:t>
            </a:r>
            <a:r>
              <a:rPr lang="zh-CN" altLang="en-US" sz="2000" smtClean="0"/>
              <a:t>模拟生物神经网络的功能</a:t>
            </a:r>
            <a:endParaRPr lang="en-US" altLang="zh-CN" sz="1600" smtClean="0"/>
          </a:p>
        </p:txBody>
      </p:sp>
      <p:sp>
        <p:nvSpPr>
          <p:cNvPr id="15365"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FF384619-B19F-4E7D-9EBC-EEDF385B9739}" type="slidenum">
              <a:rPr lang="en-US" altLang="zh-CN" sz="1400" b="0"/>
              <a:pPr algn="r" eaLnBrk="1" hangingPunct="1">
                <a:spcBef>
                  <a:spcPct val="0"/>
                </a:spcBef>
                <a:buClrTx/>
                <a:buSzTx/>
                <a:buFontTx/>
                <a:buNone/>
              </a:pPr>
              <a:t>7</a:t>
            </a:fld>
            <a:endParaRPr lang="en-US" altLang="zh-CN" sz="1400" b="0"/>
          </a:p>
        </p:txBody>
      </p:sp>
      <p:pic>
        <p:nvPicPr>
          <p:cNvPr id="15366" name="Picture 7" descr="P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3860800"/>
            <a:ext cx="326707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9" descr="250px-ArtificialFiction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3500438"/>
            <a:ext cx="2952750"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AutoShape 10"/>
          <p:cNvSpPr>
            <a:spLocks noChangeArrowheads="1"/>
          </p:cNvSpPr>
          <p:nvPr/>
        </p:nvSpPr>
        <p:spPr bwMode="auto">
          <a:xfrm rot="-585948">
            <a:off x="3995738" y="4810125"/>
            <a:ext cx="1152525" cy="360363"/>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2F5E76"/>
              </a:gs>
              <a:gs pos="50000">
                <a:srgbClr val="66CCFF"/>
              </a:gs>
              <a:gs pos="100000">
                <a:srgbClr val="2F5E76"/>
              </a:gs>
            </a:gsLst>
            <a:lin ang="5400000" scaled="1"/>
          </a:gra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35DC9-531E-43E2-96F3-0C1FCB7B47EF}"/>
              </a:ext>
            </a:extLst>
          </p:cNvPr>
          <p:cNvSpPr>
            <a:spLocks noGrp="1"/>
          </p:cNvSpPr>
          <p:nvPr>
            <p:ph type="title"/>
          </p:nvPr>
        </p:nvSpPr>
        <p:spPr>
          <a:xfrm>
            <a:off x="582613" y="66675"/>
            <a:ext cx="7886700" cy="1325563"/>
          </a:xfrm>
        </p:spPr>
        <p:txBody>
          <a:bodyPr/>
          <a:lstStyle/>
          <a:p>
            <a:pPr>
              <a:defRPr/>
            </a:pPr>
            <a:r>
              <a:rPr kumimoji="1" lang="zh-CN" altLang="en-US" dirty="0"/>
              <a:t>深度学习</a:t>
            </a:r>
          </a:p>
        </p:txBody>
      </p:sp>
      <p:sp>
        <p:nvSpPr>
          <p:cNvPr id="67587" name="内容占位符 2"/>
          <p:cNvSpPr>
            <a:spLocks noGrp="1" noChangeArrowheads="1"/>
          </p:cNvSpPr>
          <p:nvPr>
            <p:ph idx="1"/>
          </p:nvPr>
        </p:nvSpPr>
        <p:spPr>
          <a:xfrm>
            <a:off x="582613" y="1844675"/>
            <a:ext cx="7886700" cy="3684588"/>
          </a:xfrm>
        </p:spPr>
        <p:txBody>
          <a:bodyPr/>
          <a:lstStyle/>
          <a:p>
            <a:r>
              <a:rPr kumimoji="1" lang="zh-CN" altLang="en-US" sz="2400" smtClean="0">
                <a:solidFill>
                  <a:srgbClr val="FF0000"/>
                </a:solidFill>
              </a:rPr>
              <a:t>自动学习层次化</a:t>
            </a:r>
            <a:r>
              <a:rPr kumimoji="1" lang="zh-CN" altLang="en-US" sz="2400" smtClean="0"/>
              <a:t>特征提取</a:t>
            </a:r>
          </a:p>
        </p:txBody>
      </p:sp>
      <p:grpSp>
        <p:nvGrpSpPr>
          <p:cNvPr id="67588" name="组 46"/>
          <p:cNvGrpSpPr>
            <a:grpSpLocks/>
          </p:cNvGrpSpPr>
          <p:nvPr/>
        </p:nvGrpSpPr>
        <p:grpSpPr bwMode="auto">
          <a:xfrm>
            <a:off x="715963" y="2738438"/>
            <a:ext cx="7712075" cy="3598862"/>
            <a:chOff x="716041" y="2630715"/>
            <a:chExt cx="7711918" cy="3599346"/>
          </a:xfrm>
        </p:grpSpPr>
        <p:grpSp>
          <p:nvGrpSpPr>
            <p:cNvPr id="67590" name="组 39"/>
            <p:cNvGrpSpPr>
              <a:grpSpLocks/>
            </p:cNvGrpSpPr>
            <p:nvPr/>
          </p:nvGrpSpPr>
          <p:grpSpPr bwMode="auto">
            <a:xfrm>
              <a:off x="716041" y="2630715"/>
              <a:ext cx="7711918" cy="1110746"/>
              <a:chOff x="799259" y="2675756"/>
              <a:chExt cx="7711918" cy="1110746"/>
            </a:xfrm>
          </p:grpSpPr>
          <p:pic>
            <p:nvPicPr>
              <p:cNvPr id="67597"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59" y="2675756"/>
                <a:ext cx="1667787" cy="11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a:extLst>
                  <a:ext uri="{FF2B5EF4-FFF2-40B4-BE49-F238E27FC236}">
                    <a16:creationId xmlns:a16="http://schemas.microsoft.com/office/drawing/2014/main" id="{FED39A74-85D7-45D1-BEEE-41F8BCC77855}"/>
                  </a:ext>
                </a:extLst>
              </p:cNvPr>
              <p:cNvSpPr/>
              <p:nvPr/>
            </p:nvSpPr>
            <p:spPr>
              <a:xfrm>
                <a:off x="2658183" y="2882159"/>
                <a:ext cx="1046142" cy="722409"/>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dirty="0"/>
                  <a:t>Low-level features</a:t>
                </a:r>
              </a:p>
            </p:txBody>
          </p:sp>
          <p:sp>
            <p:nvSpPr>
              <p:cNvPr id="10" name="圆角矩形 9">
                <a:extLst>
                  <a:ext uri="{FF2B5EF4-FFF2-40B4-BE49-F238E27FC236}">
                    <a16:creationId xmlns:a16="http://schemas.microsoft.com/office/drawing/2014/main" id="{DA96D3A8-1DF0-4DF6-94E8-AB4A265B3676}"/>
                  </a:ext>
                </a:extLst>
              </p:cNvPr>
              <p:cNvSpPr/>
              <p:nvPr/>
            </p:nvSpPr>
            <p:spPr>
              <a:xfrm>
                <a:off x="7709505" y="3112377"/>
                <a:ext cx="801672" cy="26197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dirty="0"/>
                  <a:t>output</a:t>
                </a:r>
                <a:endParaRPr lang="en-US" altLang="zh-CN" dirty="0"/>
              </a:p>
            </p:txBody>
          </p:sp>
          <p:sp>
            <p:nvSpPr>
              <p:cNvPr id="22" name="圆角矩形 21">
                <a:extLst>
                  <a:ext uri="{FF2B5EF4-FFF2-40B4-BE49-F238E27FC236}">
                    <a16:creationId xmlns:a16="http://schemas.microsoft.com/office/drawing/2014/main" id="{2E66B3A5-EE1F-4C85-B577-B87A973E0742}"/>
                  </a:ext>
                </a:extLst>
              </p:cNvPr>
              <p:cNvSpPr/>
              <p:nvPr/>
            </p:nvSpPr>
            <p:spPr>
              <a:xfrm>
                <a:off x="3875771" y="2871044"/>
                <a:ext cx="1046141" cy="722410"/>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dirty="0"/>
                  <a:t>Mid-level features</a:t>
                </a:r>
              </a:p>
            </p:txBody>
          </p:sp>
          <p:sp>
            <p:nvSpPr>
              <p:cNvPr id="23" name="圆角矩形 22">
                <a:extLst>
                  <a:ext uri="{FF2B5EF4-FFF2-40B4-BE49-F238E27FC236}">
                    <a16:creationId xmlns:a16="http://schemas.microsoft.com/office/drawing/2014/main" id="{B0005D36-F736-4D7A-8E64-D68792D4D516}"/>
                  </a:ext>
                </a:extLst>
              </p:cNvPr>
              <p:cNvSpPr/>
              <p:nvPr/>
            </p:nvSpPr>
            <p:spPr>
              <a:xfrm>
                <a:off x="5088597" y="2869457"/>
                <a:ext cx="1176313" cy="723997"/>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dirty="0"/>
                  <a:t>High-level features</a:t>
                </a:r>
              </a:p>
            </p:txBody>
          </p:sp>
          <p:sp>
            <p:nvSpPr>
              <p:cNvPr id="24" name="圆角矩形 23">
                <a:extLst>
                  <a:ext uri="{FF2B5EF4-FFF2-40B4-BE49-F238E27FC236}">
                    <a16:creationId xmlns:a16="http://schemas.microsoft.com/office/drawing/2014/main" id="{43DB4595-C154-4C42-80B5-0DE4C0597253}"/>
                  </a:ext>
                </a:extLst>
              </p:cNvPr>
              <p:cNvSpPr/>
              <p:nvPr/>
            </p:nvSpPr>
            <p:spPr>
              <a:xfrm>
                <a:off x="6444294" y="2871044"/>
                <a:ext cx="1046141" cy="722410"/>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dirty="0"/>
                  <a:t>Trainable classifier</a:t>
                </a:r>
              </a:p>
            </p:txBody>
          </p:sp>
          <p:cxnSp>
            <p:nvCxnSpPr>
              <p:cNvPr id="26" name="直线箭头连接符 25">
                <a:extLst>
                  <a:ext uri="{FF2B5EF4-FFF2-40B4-BE49-F238E27FC236}">
                    <a16:creationId xmlns:a16="http://schemas.microsoft.com/office/drawing/2014/main" id="{EC9482B6-6DDE-483A-8644-770B06928B6E}"/>
                  </a:ext>
                </a:extLst>
              </p:cNvPr>
              <p:cNvCxnSpPr>
                <a:stCxn id="67597" idx="3"/>
                <a:endCxn id="6" idx="1"/>
              </p:cNvCxnSpPr>
              <p:nvPr/>
            </p:nvCxnSpPr>
            <p:spPr>
              <a:xfrm>
                <a:off x="2467687" y="3231456"/>
                <a:ext cx="190496" cy="1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B3AF2BD1-35D2-4642-B92C-DD8FB77316A1}"/>
                  </a:ext>
                </a:extLst>
              </p:cNvPr>
              <p:cNvCxnSpPr>
                <a:stCxn id="6" idx="3"/>
                <a:endCxn id="22" idx="1"/>
              </p:cNvCxnSpPr>
              <p:nvPr/>
            </p:nvCxnSpPr>
            <p:spPr>
              <a:xfrm flipV="1">
                <a:off x="3704325" y="3231456"/>
                <a:ext cx="171447" cy="1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BD05F69C-61F6-413D-92A8-2770892EEEDA}"/>
                  </a:ext>
                </a:extLst>
              </p:cNvPr>
              <p:cNvCxnSpPr>
                <a:stCxn id="22" idx="3"/>
                <a:endCxn id="23" idx="1"/>
              </p:cNvCxnSpPr>
              <p:nvPr/>
            </p:nvCxnSpPr>
            <p:spPr>
              <a:xfrm flipV="1">
                <a:off x="4921912" y="3231456"/>
                <a:ext cx="166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3D4A096-D124-4010-901E-ED38B6E330D6}"/>
                  </a:ext>
                </a:extLst>
              </p:cNvPr>
              <p:cNvCxnSpPr>
                <a:stCxn id="23" idx="3"/>
                <a:endCxn id="24" idx="1"/>
              </p:cNvCxnSpPr>
              <p:nvPr/>
            </p:nvCxnSpPr>
            <p:spPr>
              <a:xfrm>
                <a:off x="6264910" y="3231456"/>
                <a:ext cx="179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5B577707-CBE2-454B-80AD-FBE295708759}"/>
                  </a:ext>
                </a:extLst>
              </p:cNvPr>
              <p:cNvCxnSpPr>
                <a:stCxn id="24" idx="3"/>
                <a:endCxn id="10" idx="1"/>
              </p:cNvCxnSpPr>
              <p:nvPr/>
            </p:nvCxnSpPr>
            <p:spPr>
              <a:xfrm>
                <a:off x="7490435" y="3231456"/>
                <a:ext cx="219071" cy="1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67591" name="图片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615" y="4267989"/>
              <a:ext cx="1623168" cy="19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图片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422" y="4267989"/>
              <a:ext cx="1659941" cy="19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图片 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9241" y="4267989"/>
              <a:ext cx="1650576" cy="19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下箭头 43">
              <a:extLst>
                <a:ext uri="{FF2B5EF4-FFF2-40B4-BE49-F238E27FC236}">
                  <a16:creationId xmlns:a16="http://schemas.microsoft.com/office/drawing/2014/main" id="{3B917214-4C6C-49DA-B955-F831CB186C99}"/>
                </a:ext>
              </a:extLst>
            </p:cNvPr>
            <p:cNvSpPr/>
            <p:nvPr/>
          </p:nvSpPr>
          <p:spPr>
            <a:xfrm rot="1992452">
              <a:off x="2709900" y="3600807"/>
              <a:ext cx="227007" cy="684305"/>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kumimoji="1" lang="zh-CN" altLang="en-US"/>
            </a:p>
          </p:txBody>
        </p:sp>
        <p:sp>
          <p:nvSpPr>
            <p:cNvPr id="45" name="下箭头 44">
              <a:extLst>
                <a:ext uri="{FF2B5EF4-FFF2-40B4-BE49-F238E27FC236}">
                  <a16:creationId xmlns:a16="http://schemas.microsoft.com/office/drawing/2014/main" id="{4C1E16D1-E064-4165-BE34-D4EF289F163C}"/>
                </a:ext>
              </a:extLst>
            </p:cNvPr>
            <p:cNvSpPr/>
            <p:nvPr/>
          </p:nvSpPr>
          <p:spPr>
            <a:xfrm>
              <a:off x="4192595" y="3616685"/>
              <a:ext cx="228595" cy="639849"/>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kumimoji="1" lang="zh-CN" altLang="en-US"/>
            </a:p>
          </p:txBody>
        </p:sp>
        <p:sp>
          <p:nvSpPr>
            <p:cNvPr id="46" name="下箭头 45">
              <a:extLst>
                <a:ext uri="{FF2B5EF4-FFF2-40B4-BE49-F238E27FC236}">
                  <a16:creationId xmlns:a16="http://schemas.microsoft.com/office/drawing/2014/main" id="{8853BC89-FE98-4BE2-9715-69B9EB1BF447}"/>
                </a:ext>
              </a:extLst>
            </p:cNvPr>
            <p:cNvSpPr/>
            <p:nvPr/>
          </p:nvSpPr>
          <p:spPr>
            <a:xfrm rot="19521514">
              <a:off x="5934047" y="3567466"/>
              <a:ext cx="239708" cy="733524"/>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kumimoji="1" lang="zh-CN" altLang="en-US"/>
            </a:p>
          </p:txBody>
        </p:sp>
      </p:grpSp>
      <p:sp>
        <p:nvSpPr>
          <p:cNvPr id="67589" name="文本框 47"/>
          <p:cNvSpPr txBox="1">
            <a:spLocks noChangeArrowheads="1"/>
          </p:cNvSpPr>
          <p:nvPr/>
        </p:nvSpPr>
        <p:spPr bwMode="auto">
          <a:xfrm>
            <a:off x="1655763" y="6318250"/>
            <a:ext cx="57515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b="0">
                <a:latin typeface="Times New Roman" panose="02020603050405020304" pitchFamily="18" charset="0"/>
                <a:ea typeface="仿宋_GB2312" pitchFamily="49" charset="-122"/>
              </a:rPr>
              <a:t>Feature visualization of convolutional net trained on ImageNet </a:t>
            </a:r>
          </a:p>
          <a:p>
            <a:pPr>
              <a:spcBef>
                <a:spcPct val="0"/>
              </a:spcBef>
              <a:buClrTx/>
              <a:buSzTx/>
              <a:buFontTx/>
              <a:buNone/>
            </a:pPr>
            <a:r>
              <a:rPr lang="en-US" altLang="zh-CN" sz="1600" b="0">
                <a:latin typeface="Times New Roman" panose="02020603050405020304" pitchFamily="18" charset="0"/>
                <a:ea typeface="仿宋_GB2312" pitchFamily="49" charset="-122"/>
              </a:rPr>
              <a:t>(Zeiler and Fergus, 2013)</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noChangeArrowheads="1"/>
          </p:cNvSpPr>
          <p:nvPr>
            <p:ph type="title"/>
          </p:nvPr>
        </p:nvSpPr>
        <p:spPr>
          <a:xfrm>
            <a:off x="715963" y="179388"/>
            <a:ext cx="7886700" cy="933450"/>
          </a:xfrm>
        </p:spPr>
        <p:txBody>
          <a:bodyPr/>
          <a:lstStyle/>
          <a:p>
            <a:pPr eaLnBrk="1" hangingPunct="1"/>
            <a:r>
              <a:rPr lang="zh-CN" altLang="en-US" smtClean="0"/>
              <a:t>学习层次化特征</a:t>
            </a:r>
          </a:p>
        </p:txBody>
      </p:sp>
      <p:sp>
        <p:nvSpPr>
          <p:cNvPr id="3" name="内容占位符 2">
            <a:extLst>
              <a:ext uri="{FF2B5EF4-FFF2-40B4-BE49-F238E27FC236}">
                <a16:creationId xmlns:a16="http://schemas.microsoft.com/office/drawing/2014/main" id="{14141FD4-4BED-4F7E-9089-8DE576DD9B60}"/>
              </a:ext>
            </a:extLst>
          </p:cNvPr>
          <p:cNvSpPr>
            <a:spLocks noGrp="1"/>
          </p:cNvSpPr>
          <p:nvPr>
            <p:ph idx="1"/>
          </p:nvPr>
        </p:nvSpPr>
        <p:spPr>
          <a:xfrm>
            <a:off x="628650" y="3373438"/>
            <a:ext cx="7886700" cy="2957512"/>
          </a:xfrm>
        </p:spPr>
        <p:txBody>
          <a:bodyPr>
            <a:noAutofit/>
          </a:bodyPr>
          <a:lstStyle/>
          <a:p>
            <a:pPr eaLnBrk="1" hangingPunct="1">
              <a:defRPr/>
            </a:pPr>
            <a:r>
              <a:rPr lang="zh-CN" altLang="en-US" sz="2400" dirty="0">
                <a:cs typeface="+mn-cs"/>
              </a:rPr>
              <a:t>学习逐层抽象特征，其上层以下层为输入，其输出是更抽象特征</a:t>
            </a:r>
            <a:endParaRPr lang="en-US" altLang="zh-CN" sz="2400" dirty="0">
              <a:cs typeface="+mn-cs"/>
            </a:endParaRPr>
          </a:p>
          <a:p>
            <a:pPr eaLnBrk="1" hangingPunct="1">
              <a:defRPr/>
            </a:pPr>
            <a:r>
              <a:rPr lang="zh-CN" altLang="en-US" sz="2400" dirty="0">
                <a:cs typeface="+mn-cs"/>
              </a:rPr>
              <a:t>图像识别</a:t>
            </a:r>
            <a:r>
              <a:rPr lang="en-US" altLang="zh-CN" sz="2400" dirty="0">
                <a:cs typeface="+mn-cs"/>
              </a:rPr>
              <a:t> </a:t>
            </a:r>
          </a:p>
          <a:p>
            <a:pPr lvl="1" eaLnBrk="1" hangingPunct="1">
              <a:defRPr/>
            </a:pPr>
            <a:r>
              <a:rPr lang="en-US" altLang="zh-CN" sz="2000" dirty="0">
                <a:cs typeface="+mn-cs"/>
              </a:rPr>
              <a:t>Pixel → edge → texton → motif → part → object </a:t>
            </a:r>
          </a:p>
          <a:p>
            <a:pPr eaLnBrk="1" hangingPunct="1">
              <a:defRPr/>
            </a:pPr>
            <a:r>
              <a:rPr lang="zh-CN" altLang="en-US" sz="2400" dirty="0">
                <a:cs typeface="+mn-cs"/>
              </a:rPr>
              <a:t>文本处理</a:t>
            </a:r>
            <a:endParaRPr lang="en-US" altLang="zh-CN" sz="2400" dirty="0">
              <a:cs typeface="+mn-cs"/>
            </a:endParaRPr>
          </a:p>
          <a:p>
            <a:pPr lvl="1" eaLnBrk="1" hangingPunct="1">
              <a:defRPr/>
            </a:pPr>
            <a:r>
              <a:rPr lang="en-US" altLang="zh-CN" sz="2000" dirty="0">
                <a:cs typeface="+mn-cs"/>
              </a:rPr>
              <a:t>Character → word → word group → clause → sentence → story </a:t>
            </a:r>
          </a:p>
          <a:p>
            <a:pPr marL="0" indent="0" eaLnBrk="1" hangingPunct="1">
              <a:buFontTx/>
              <a:buNone/>
              <a:defRPr/>
            </a:pPr>
            <a:endParaRPr lang="zh-CN" altLang="en-US" sz="2400" dirty="0">
              <a:cs typeface="+mn-cs"/>
            </a:endParaRPr>
          </a:p>
        </p:txBody>
      </p:sp>
      <p:grpSp>
        <p:nvGrpSpPr>
          <p:cNvPr id="68612" name="组 24"/>
          <p:cNvGrpSpPr>
            <a:grpSpLocks/>
          </p:cNvGrpSpPr>
          <p:nvPr/>
        </p:nvGrpSpPr>
        <p:grpSpPr bwMode="auto">
          <a:xfrm>
            <a:off x="715963" y="1600200"/>
            <a:ext cx="7712075" cy="1620838"/>
            <a:chOff x="716041" y="1299097"/>
            <a:chExt cx="7711918" cy="1620549"/>
          </a:xfrm>
        </p:grpSpPr>
        <p:grpSp>
          <p:nvGrpSpPr>
            <p:cNvPr id="68613" name="组 4"/>
            <p:cNvGrpSpPr>
              <a:grpSpLocks/>
            </p:cNvGrpSpPr>
            <p:nvPr/>
          </p:nvGrpSpPr>
          <p:grpSpPr bwMode="auto">
            <a:xfrm>
              <a:off x="716041" y="1299097"/>
              <a:ext cx="7711918" cy="1110746"/>
              <a:chOff x="799259" y="2675756"/>
              <a:chExt cx="7711918" cy="1110746"/>
            </a:xfrm>
          </p:grpSpPr>
          <p:pic>
            <p:nvPicPr>
              <p:cNvPr id="68615"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259" y="2675756"/>
                <a:ext cx="1667787" cy="11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a:extLst>
                  <a:ext uri="{FF2B5EF4-FFF2-40B4-BE49-F238E27FC236}">
                    <a16:creationId xmlns:a16="http://schemas.microsoft.com/office/drawing/2014/main" id="{784C9823-75E0-4FDD-BB01-470226132E8C}"/>
                  </a:ext>
                </a:extLst>
              </p:cNvPr>
              <p:cNvSpPr/>
              <p:nvPr/>
            </p:nvSpPr>
            <p:spPr>
              <a:xfrm>
                <a:off x="2658183" y="2882094"/>
                <a:ext cx="1046142" cy="722184"/>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1600" dirty="0">
                    <a:solidFill>
                      <a:srgbClr val="000000"/>
                    </a:solidFill>
                  </a:rPr>
                  <a:t>Low-level features</a:t>
                </a:r>
              </a:p>
            </p:txBody>
          </p:sp>
          <p:sp>
            <p:nvSpPr>
              <p:cNvPr id="14" name="圆角矩形 13">
                <a:extLst>
                  <a:ext uri="{FF2B5EF4-FFF2-40B4-BE49-F238E27FC236}">
                    <a16:creationId xmlns:a16="http://schemas.microsoft.com/office/drawing/2014/main" id="{38CC1AD4-1E8C-4E0B-968A-0677A12E233F}"/>
                  </a:ext>
                </a:extLst>
              </p:cNvPr>
              <p:cNvSpPr/>
              <p:nvPr/>
            </p:nvSpPr>
            <p:spPr>
              <a:xfrm>
                <a:off x="7709505" y="3112241"/>
                <a:ext cx="801672" cy="261890"/>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1600" dirty="0">
                    <a:solidFill>
                      <a:srgbClr val="000000"/>
                    </a:solidFill>
                  </a:rPr>
                  <a:t>output</a:t>
                </a:r>
                <a:endParaRPr lang="en-US" altLang="zh-CN" dirty="0">
                  <a:solidFill>
                    <a:srgbClr val="000000"/>
                  </a:solidFill>
                </a:endParaRPr>
              </a:p>
            </p:txBody>
          </p:sp>
          <p:sp>
            <p:nvSpPr>
              <p:cNvPr id="15" name="圆角矩形 14">
                <a:extLst>
                  <a:ext uri="{FF2B5EF4-FFF2-40B4-BE49-F238E27FC236}">
                    <a16:creationId xmlns:a16="http://schemas.microsoft.com/office/drawing/2014/main" id="{294C792C-6A2F-4F71-B385-DB02AB22BD13}"/>
                  </a:ext>
                </a:extLst>
              </p:cNvPr>
              <p:cNvSpPr/>
              <p:nvPr/>
            </p:nvSpPr>
            <p:spPr>
              <a:xfrm>
                <a:off x="3875771" y="2870984"/>
                <a:ext cx="1046141" cy="72218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1600" dirty="0">
                    <a:solidFill>
                      <a:srgbClr val="000000"/>
                    </a:solidFill>
                  </a:rPr>
                  <a:t>Mid-level features</a:t>
                </a:r>
              </a:p>
            </p:txBody>
          </p:sp>
          <p:sp>
            <p:nvSpPr>
              <p:cNvPr id="16" name="圆角矩形 15">
                <a:extLst>
                  <a:ext uri="{FF2B5EF4-FFF2-40B4-BE49-F238E27FC236}">
                    <a16:creationId xmlns:a16="http://schemas.microsoft.com/office/drawing/2014/main" id="{6418EB31-DC76-4C78-8FBC-23222A7E8A99}"/>
                  </a:ext>
                </a:extLst>
              </p:cNvPr>
              <p:cNvSpPr/>
              <p:nvPr/>
            </p:nvSpPr>
            <p:spPr>
              <a:xfrm>
                <a:off x="5088597" y="2869396"/>
                <a:ext cx="1176313" cy="723771"/>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1600" dirty="0">
                    <a:solidFill>
                      <a:srgbClr val="000000"/>
                    </a:solidFill>
                  </a:rPr>
                  <a:t>High-level features</a:t>
                </a:r>
              </a:p>
            </p:txBody>
          </p:sp>
          <p:sp>
            <p:nvSpPr>
              <p:cNvPr id="17" name="圆角矩形 16">
                <a:extLst>
                  <a:ext uri="{FF2B5EF4-FFF2-40B4-BE49-F238E27FC236}">
                    <a16:creationId xmlns:a16="http://schemas.microsoft.com/office/drawing/2014/main" id="{B82D3CF5-1363-41DF-8AB6-1FBD1F31917B}"/>
                  </a:ext>
                </a:extLst>
              </p:cNvPr>
              <p:cNvSpPr/>
              <p:nvPr/>
            </p:nvSpPr>
            <p:spPr>
              <a:xfrm>
                <a:off x="6444294" y="2870984"/>
                <a:ext cx="1098528" cy="722183"/>
              </a:xfrm>
              <a:prstGeom prst="roundRect">
                <a:avLst/>
              </a:prstGeom>
              <a:ln w="25400"/>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1600" dirty="0">
                    <a:solidFill>
                      <a:srgbClr val="000000"/>
                    </a:solidFill>
                  </a:rPr>
                  <a:t>Trainable classifier</a:t>
                </a:r>
              </a:p>
            </p:txBody>
          </p:sp>
          <p:cxnSp>
            <p:nvCxnSpPr>
              <p:cNvPr id="18" name="直线箭头连接符 17">
                <a:extLst>
                  <a:ext uri="{FF2B5EF4-FFF2-40B4-BE49-F238E27FC236}">
                    <a16:creationId xmlns:a16="http://schemas.microsoft.com/office/drawing/2014/main" id="{6B2CE89E-E880-4D6A-A22B-0115182884C8}"/>
                  </a:ext>
                </a:extLst>
              </p:cNvPr>
              <p:cNvCxnSpPr/>
              <p:nvPr/>
            </p:nvCxnSpPr>
            <p:spPr>
              <a:xfrm>
                <a:off x="2467687" y="3231282"/>
                <a:ext cx="190496" cy="1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710EFC54-D072-4CB0-84C9-773BB580BBF4}"/>
                  </a:ext>
                </a:extLst>
              </p:cNvPr>
              <p:cNvCxnSpPr/>
              <p:nvPr/>
            </p:nvCxnSpPr>
            <p:spPr>
              <a:xfrm flipV="1">
                <a:off x="3704325" y="3231282"/>
                <a:ext cx="171447" cy="1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A2F03245-6132-4617-A951-F00F4A8E4667}"/>
                  </a:ext>
                </a:extLst>
              </p:cNvPr>
              <p:cNvCxnSpPr/>
              <p:nvPr/>
            </p:nvCxnSpPr>
            <p:spPr>
              <a:xfrm flipV="1">
                <a:off x="4921912" y="3231282"/>
                <a:ext cx="166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7639E2D-E424-42B0-B561-C7C006E3E655}"/>
                  </a:ext>
                </a:extLst>
              </p:cNvPr>
              <p:cNvCxnSpPr/>
              <p:nvPr/>
            </p:nvCxnSpPr>
            <p:spPr>
              <a:xfrm>
                <a:off x="6264910" y="3231282"/>
                <a:ext cx="179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DA7A3954-3405-4FD7-B0D4-A52A6A65498B}"/>
                  </a:ext>
                </a:extLst>
              </p:cNvPr>
              <p:cNvCxnSpPr>
                <a:endCxn id="68615" idx="1"/>
              </p:cNvCxnSpPr>
              <p:nvPr/>
            </p:nvCxnSpPr>
            <p:spPr>
              <a:xfrm>
                <a:off x="7490435" y="3231282"/>
                <a:ext cx="219071" cy="11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右箭头 23">
              <a:extLst>
                <a:ext uri="{FF2B5EF4-FFF2-40B4-BE49-F238E27FC236}">
                  <a16:creationId xmlns:a16="http://schemas.microsoft.com/office/drawing/2014/main" id="{CEF285A8-0255-4E05-B394-0C16D37AE3C2}"/>
                </a:ext>
              </a:extLst>
            </p:cNvPr>
            <p:cNvSpPr/>
            <p:nvPr/>
          </p:nvSpPr>
          <p:spPr>
            <a:xfrm>
              <a:off x="2574965" y="2373643"/>
              <a:ext cx="3606727" cy="546003"/>
            </a:xfrm>
            <a:prstGeom prst="rightArrow">
              <a:avLst>
                <a:gd name="adj1" fmla="val 50000"/>
                <a:gd name="adj2" fmla="val 47744"/>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kumimoji="1" lang="en-US" altLang="zh-CN" dirty="0">
                  <a:solidFill>
                    <a:srgbClr val="000000"/>
                  </a:solidFill>
                </a:rPr>
                <a:t>Increasing level of abstraction</a:t>
              </a:r>
              <a:endParaRPr kumimoji="1" lang="zh-CN" altLang="en-US" dirty="0">
                <a:solidFill>
                  <a:srgbClr val="000000"/>
                </a:solidFill>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ph type="title"/>
          </p:nvPr>
        </p:nvSpPr>
        <p:spPr/>
        <p:txBody>
          <a:bodyPr/>
          <a:lstStyle/>
          <a:p>
            <a:pPr eaLnBrk="1" hangingPunct="1"/>
            <a:r>
              <a:rPr lang="zh-CN" altLang="en-US" smtClean="0"/>
              <a:t>动物大脑皮层也是层次化处理</a:t>
            </a:r>
          </a:p>
        </p:txBody>
      </p:sp>
      <p:pic>
        <p:nvPicPr>
          <p:cNvPr id="70659" name="内容占位符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62013" y="1516063"/>
            <a:ext cx="5149850" cy="4525962"/>
          </a:xfrm>
        </p:spPr>
      </p:pic>
      <p:sp>
        <p:nvSpPr>
          <p:cNvPr id="70660" name="文本框 5"/>
          <p:cNvSpPr txBox="1">
            <a:spLocks noChangeArrowheads="1"/>
          </p:cNvSpPr>
          <p:nvPr/>
        </p:nvSpPr>
        <p:spPr bwMode="auto">
          <a:xfrm>
            <a:off x="1141413" y="6275388"/>
            <a:ext cx="2670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spcBef>
                <a:spcPct val="0"/>
              </a:spcBef>
              <a:buFontTx/>
              <a:buNone/>
            </a:pPr>
            <a:r>
              <a:rPr kumimoji="0" lang="en-US" altLang="zh-CN" sz="1400">
                <a:solidFill>
                  <a:schemeClr val="tx1"/>
                </a:solidFill>
                <a:latin typeface="Times New Roman" panose="02020603050405020304" pitchFamily="18" charset="0"/>
                <a:ea typeface="仿宋_GB2312" pitchFamily="49" charset="-122"/>
              </a:rPr>
              <a:t> (van Essen and Gallant, 1994)</a:t>
            </a:r>
            <a:endParaRPr lang="zh-CN" altLang="en-US" sz="1400">
              <a:solidFill>
                <a:schemeClr val="tx1"/>
              </a:solidFill>
              <a:latin typeface="Times New Roman" panose="02020603050405020304" pitchFamily="18" charset="0"/>
              <a:ea typeface="仿宋_GB2312"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noChangeArrowheads="1"/>
          </p:cNvSpPr>
          <p:nvPr>
            <p:ph type="title"/>
          </p:nvPr>
        </p:nvSpPr>
        <p:spPr/>
        <p:txBody>
          <a:bodyPr/>
          <a:lstStyle/>
          <a:p>
            <a:pPr eaLnBrk="1" hangingPunct="1"/>
            <a:r>
              <a:rPr lang="zh-CN" altLang="en-US" smtClean="0"/>
              <a:t>深度神经网络</a:t>
            </a:r>
          </a:p>
        </p:txBody>
      </p:sp>
      <p:pic>
        <p:nvPicPr>
          <p:cNvPr id="71683" name="内容占位符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017588"/>
            <a:ext cx="7786688" cy="5572125"/>
          </a:xfr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Machine Learning and AI"/>
          <p:cNvSpPr>
            <a:spLocks noGrp="1" noChangeArrowheads="1"/>
          </p:cNvSpPr>
          <p:nvPr>
            <p:ph type="title"/>
          </p:nvPr>
        </p:nvSpPr>
        <p:spPr/>
        <p:txBody>
          <a:bodyPr/>
          <a:lstStyle/>
          <a:p>
            <a:pPr defTabSz="565150" eaLnBrk="1" hangingPunct="1"/>
            <a:r>
              <a:rPr lang="zh-CN" altLang="en-US" sz="4000" smtClean="0"/>
              <a:t>概念关系</a:t>
            </a:r>
            <a:endParaRPr lang="zh-CN" altLang="zh-CN" sz="4000" smtClean="0"/>
          </a:p>
        </p:txBody>
      </p:sp>
      <p:pic>
        <p:nvPicPr>
          <p:cNvPr id="7270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1624013"/>
            <a:ext cx="4776788"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文本占位符 2"/>
          <p:cNvSpPr>
            <a:spLocks noGrp="1" noChangeArrowheads="1"/>
          </p:cNvSpPr>
          <p:nvPr>
            <p:ph type="body" idx="1"/>
          </p:nvPr>
        </p:nvSpPr>
        <p:spPr>
          <a:xfrm>
            <a:off x="247650" y="1628775"/>
            <a:ext cx="3171825" cy="4021138"/>
          </a:xfrm>
        </p:spPr>
        <p:txBody>
          <a:bodyPr/>
          <a:lstStyle/>
          <a:p>
            <a:pPr eaLnBrk="1" hangingPunct="1"/>
            <a:r>
              <a:rPr lang="zh-CN" altLang="en-US" smtClean="0"/>
              <a:t>方法差异：</a:t>
            </a:r>
            <a:endParaRPr lang="en-US" altLang="zh-CN" smtClean="0"/>
          </a:p>
          <a:p>
            <a:pPr eaLnBrk="1" hangingPunct="1"/>
            <a:r>
              <a:rPr lang="en-US" altLang="zh-CN" smtClean="0"/>
              <a:t>1.</a:t>
            </a:r>
            <a:r>
              <a:rPr lang="zh-CN" altLang="en-US" smtClean="0"/>
              <a:t>表示学习，特征是自动提取和学习的，不是人工设计；</a:t>
            </a:r>
            <a:endParaRPr lang="en-US" altLang="zh-CN" smtClean="0"/>
          </a:p>
          <a:p>
            <a:pPr eaLnBrk="1" hangingPunct="1"/>
            <a:endParaRPr lang="en-US" altLang="zh-CN" smtClean="0"/>
          </a:p>
          <a:p>
            <a:pPr eaLnBrk="1" hangingPunct="1"/>
            <a:r>
              <a:rPr lang="en-US" altLang="zh-CN" smtClean="0"/>
              <a:t>2.</a:t>
            </a:r>
            <a:r>
              <a:rPr lang="zh-CN" altLang="en-US" smtClean="0"/>
              <a:t>深度学习：自动学习层次化特征；</a:t>
            </a:r>
            <a:endParaRPr lang="en-US" altLang="zh-CN" smtClean="0"/>
          </a:p>
          <a:p>
            <a:pPr eaLnBrk="1" hangingPunct="1"/>
            <a:endParaRPr lang="en-US" altLang="zh-CN" smtClean="0"/>
          </a:p>
          <a:p>
            <a:pPr eaLnBrk="1" hangingPunct="1"/>
            <a:r>
              <a:rPr lang="en-US" altLang="zh-CN" smtClean="0"/>
              <a:t>3.</a:t>
            </a:r>
            <a:r>
              <a:rPr lang="zh-CN" altLang="en-US" smtClean="0"/>
              <a:t>基于规则系统没有学习</a:t>
            </a:r>
          </a:p>
        </p:txBody>
      </p:sp>
      <p:pic>
        <p:nvPicPr>
          <p:cNvPr id="73731"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0"/>
            <a:ext cx="4818063"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3"/>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spcBef>
                <a:spcPct val="0"/>
              </a:spcBef>
              <a:buFontTx/>
              <a:buNone/>
            </a:pPr>
            <a:fld id="{BB783D05-0D74-4879-8E05-1569F43CE5E6}" type="slidenum">
              <a:rPr kumimoji="0" lang="en-US" altLang="zh-CN" sz="1400" smtClean="0">
                <a:solidFill>
                  <a:schemeClr val="tx1"/>
                </a:solidFill>
                <a:latin typeface="Tahoma" panose="020B0604030504040204" pitchFamily="34" charset="0"/>
                <a:ea typeface="宋体" panose="02010600030101010101" pitchFamily="2" charset="-122"/>
              </a:rPr>
              <a:pPr>
                <a:spcBef>
                  <a:spcPct val="0"/>
                </a:spcBef>
                <a:buFontTx/>
                <a:buNone/>
              </a:pPr>
              <a:t>76</a:t>
            </a:fld>
            <a:endParaRPr kumimoji="0" lang="en-US" altLang="zh-CN" sz="1400" smtClean="0">
              <a:solidFill>
                <a:schemeClr val="tx1"/>
              </a:solidFill>
              <a:latin typeface="Tahoma" panose="020B0604030504040204" pitchFamily="34" charset="0"/>
              <a:ea typeface="宋体" panose="02010600030101010101" pitchFamily="2" charset="-122"/>
            </a:endParaRPr>
          </a:p>
        </p:txBody>
      </p:sp>
      <p:sp>
        <p:nvSpPr>
          <p:cNvPr id="74755" name="Rectangle 12"/>
          <p:cNvSpPr>
            <a:spLocks noGrp="1" noChangeArrowheads="1"/>
          </p:cNvSpPr>
          <p:nvPr>
            <p:ph type="ftr" sz="quarter" idx="4294967295"/>
          </p:nvPr>
        </p:nvSpPr>
        <p:spPr bwMode="auto">
          <a:xfrm>
            <a:off x="3657600" y="6243638"/>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lgn="ctr" eaLnBrk="1" hangingPunct="1">
              <a:spcBef>
                <a:spcPct val="0"/>
              </a:spcBef>
              <a:buFontTx/>
              <a:buNone/>
            </a:pPr>
            <a:r>
              <a:rPr kumimoji="0" lang="en-US" altLang="zh-CN" sz="1400">
                <a:solidFill>
                  <a:schemeClr val="tx1"/>
                </a:solidFill>
                <a:latin typeface="Tahoma" panose="020B0604030504040204" pitchFamily="34" charset="0"/>
                <a:ea typeface="宋体" panose="02010600030101010101" pitchFamily="2" charset="-122"/>
              </a:rPr>
              <a:t>total 88 pages</a:t>
            </a:r>
          </a:p>
        </p:txBody>
      </p:sp>
      <p:sp>
        <p:nvSpPr>
          <p:cNvPr id="74756"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lgn="r" eaLnBrk="1" hangingPunct="1">
              <a:spcBef>
                <a:spcPct val="0"/>
              </a:spcBef>
              <a:buFontTx/>
              <a:buNone/>
            </a:pPr>
            <a:fld id="{8A86837E-6BD8-48E1-A897-5F21F31DE6EC}" type="slidenum">
              <a:rPr kumimoji="0" lang="en-US" altLang="zh-CN" sz="1400">
                <a:solidFill>
                  <a:schemeClr val="tx1"/>
                </a:solidFill>
                <a:latin typeface="Tahoma" panose="020B0604030504040204" pitchFamily="34" charset="0"/>
                <a:ea typeface="宋体" panose="02010600030101010101" pitchFamily="2" charset="-122"/>
              </a:rPr>
              <a:pPr algn="r" eaLnBrk="1" hangingPunct="1">
                <a:spcBef>
                  <a:spcPct val="0"/>
                </a:spcBef>
                <a:buFontTx/>
                <a:buNone/>
              </a:pPr>
              <a:t>76</a:t>
            </a:fld>
            <a:endParaRPr kumimoji="0" lang="en-US" altLang="zh-CN" sz="1400">
              <a:solidFill>
                <a:schemeClr val="tx1"/>
              </a:solidFill>
              <a:latin typeface="Tahoma" panose="020B0604030504040204" pitchFamily="34" charset="0"/>
              <a:ea typeface="宋体" panose="02010600030101010101" pitchFamily="2" charset="-122"/>
            </a:endParaRPr>
          </a:p>
        </p:txBody>
      </p:sp>
      <p:sp>
        <p:nvSpPr>
          <p:cNvPr id="74757" name="Rectangle 2"/>
          <p:cNvSpPr>
            <a:spLocks noGrp="1" noChangeArrowheads="1"/>
          </p:cNvSpPr>
          <p:nvPr>
            <p:ph type="title"/>
          </p:nvPr>
        </p:nvSpPr>
        <p:spPr>
          <a:xfrm>
            <a:off x="1193800" y="104775"/>
            <a:ext cx="4251325" cy="1071563"/>
          </a:xfrm>
        </p:spPr>
        <p:txBody>
          <a:bodyPr lIns="90488" tIns="44450" rIns="90488" bIns="44450"/>
          <a:lstStyle/>
          <a:p>
            <a:pPr eaLnBrk="1" hangingPunct="1"/>
            <a:r>
              <a:rPr lang="zh-CN" altLang="en-US" smtClean="0"/>
              <a:t>神经网络与深度学习</a:t>
            </a:r>
          </a:p>
        </p:txBody>
      </p:sp>
      <p:sp>
        <p:nvSpPr>
          <p:cNvPr id="74758" name="内容占位符 2"/>
          <p:cNvSpPr>
            <a:spLocks noGrp="1" noChangeArrowheads="1"/>
          </p:cNvSpPr>
          <p:nvPr>
            <p:ph sz="half" idx="2"/>
          </p:nvPr>
        </p:nvSpPr>
        <p:spPr>
          <a:xfrm>
            <a:off x="85725" y="1262063"/>
            <a:ext cx="8861425" cy="1230312"/>
          </a:xfrm>
        </p:spPr>
        <p:txBody>
          <a:bodyPr/>
          <a:lstStyle/>
          <a:p>
            <a:pPr eaLnBrk="1" hangingPunct="1"/>
            <a:r>
              <a:rPr lang="zh-CN" altLang="en-US" smtClean="0"/>
              <a:t>利用神经网络实现层次化特征自动提取</a:t>
            </a:r>
            <a:endParaRPr lang="en-US" altLang="zh-CN" smtClean="0"/>
          </a:p>
          <a:p>
            <a:pPr eaLnBrk="1" hangingPunct="1"/>
            <a:endParaRPr lang="en-US" altLang="zh-CN" smtClean="0"/>
          </a:p>
          <a:p>
            <a:pPr eaLnBrk="1" hangingPunct="1"/>
            <a:r>
              <a:rPr lang="zh-CN" altLang="en-US" smtClean="0"/>
              <a:t>大量的深度学习模型由神经网络构建（深度神经网络）</a:t>
            </a:r>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zh-CN" altLang="en-US" smtClean="0"/>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66725" y="-1673225"/>
            <a:ext cx="10253663" cy="0"/>
          </a:xfrm>
          <a:custGeom>
            <a:avLst/>
            <a:gdLst/>
            <a:ahLst/>
            <a:cxnLst/>
            <a:rect l="0" t="0" r="0" b="0"/>
            <a:pathLst>
              <a:path w="14583109" h="1">
                <a:moveTo>
                  <a:pt x="0" y="0"/>
                </a:moveTo>
                <a:lnTo>
                  <a:pt x="14583108" y="0"/>
                </a:lnTo>
              </a:path>
            </a:pathLst>
          </a:custGeom>
          <a:ln w="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75779" name="图片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1990725"/>
            <a:ext cx="8337550"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3988" y="2351088"/>
            <a:ext cx="2733675" cy="2936875"/>
          </a:xfrm>
          <a:prstGeom prst="rect">
            <a:avLst/>
          </a:prstGeom>
          <a:noFill/>
        </p:spPr>
        <p:txBody>
          <a:bodyPr vert="eaVert" wrap="none" lIns="0" tIns="0" rIns="0" bIns="0">
            <a:spAutoFit/>
          </a:bodyPr>
          <a:lstStyle/>
          <a:p>
            <a:pPr>
              <a:lnSpc>
                <a:spcPts val="22880"/>
              </a:lnSpc>
              <a:defRPr/>
            </a:pPr>
            <a:r>
              <a:rPr lang="en-US" altLang="zh-CN" sz="1674" dirty="0" err="1">
                <a:solidFill>
                  <a:srgbClr val="000000"/>
                </a:solidFill>
                <a:latin typeface="微软雅黑"/>
              </a:rPr>
              <a:t>FrequencyofWordorPhrase</a:t>
            </a:r>
            <a:endParaRPr lang="zh-CN" altLang="en-US" sz="1674" dirty="0">
              <a:solidFill>
                <a:srgbClr val="000000"/>
              </a:solidFill>
              <a:latin typeface="微软雅黑"/>
            </a:endParaRPr>
          </a:p>
        </p:txBody>
      </p:sp>
      <p:sp>
        <p:nvSpPr>
          <p:cNvPr id="5" name="TextBox 4"/>
          <p:cNvSpPr txBox="1"/>
          <p:nvPr/>
        </p:nvSpPr>
        <p:spPr>
          <a:xfrm>
            <a:off x="3919538" y="6407150"/>
            <a:ext cx="895350" cy="333375"/>
          </a:xfrm>
          <a:prstGeom prst="rect">
            <a:avLst/>
          </a:prstGeom>
          <a:noFill/>
        </p:spPr>
        <p:txBody>
          <a:bodyPr lIns="0" tIns="0" rIns="0" bIns="0">
            <a:spAutoFit/>
          </a:bodyPr>
          <a:lstStyle/>
          <a:p>
            <a:pPr>
              <a:lnSpc>
                <a:spcPts val="2639"/>
              </a:lnSpc>
              <a:defRPr/>
            </a:pPr>
            <a:r>
              <a:rPr lang="en-US" altLang="zh-CN" sz="844" dirty="0">
                <a:solidFill>
                  <a:srgbClr val="000000"/>
                </a:solidFill>
                <a:latin typeface="微软雅黑"/>
              </a:rPr>
              <a:t>(</a:t>
            </a:r>
            <a:r>
              <a:rPr lang="en-US" altLang="zh-CN" sz="844" dirty="0" err="1">
                <a:solidFill>
                  <a:srgbClr val="000000"/>
                </a:solidFill>
                <a:latin typeface="微软雅黑"/>
              </a:rPr>
              <a:t>Goodfellow</a:t>
            </a:r>
            <a:r>
              <a:rPr lang="en-US" altLang="zh-CN" sz="844" dirty="0">
                <a:solidFill>
                  <a:srgbClr val="000000"/>
                </a:solidFill>
                <a:latin typeface="微软雅黑"/>
              </a:rPr>
              <a:t> 216)</a:t>
            </a:r>
            <a:endParaRPr lang="zh-CN" altLang="en-US" sz="844" dirty="0">
              <a:solidFill>
                <a:srgbClr val="000000"/>
              </a:solidFill>
              <a:latin typeface="微软雅黑"/>
            </a:endParaRPr>
          </a:p>
        </p:txBody>
      </p:sp>
      <p:sp>
        <p:nvSpPr>
          <p:cNvPr id="6" name="TextBox 5"/>
          <p:cNvSpPr txBox="1"/>
          <p:nvPr/>
        </p:nvSpPr>
        <p:spPr>
          <a:xfrm>
            <a:off x="1076325" y="690563"/>
            <a:ext cx="3325813" cy="2076450"/>
          </a:xfrm>
          <a:prstGeom prst="rect">
            <a:avLst/>
          </a:prstGeom>
          <a:noFill/>
        </p:spPr>
        <p:txBody>
          <a:bodyPr wrap="none" lIns="0" tIns="0" rIns="0" bIns="0">
            <a:spAutoFit/>
          </a:bodyPr>
          <a:lstStyle/>
          <a:p>
            <a:pPr defTabSz="642915" eaLnBrk="1" fontAlgn="auto" hangingPunct="1">
              <a:lnSpc>
                <a:spcPts val="6665"/>
              </a:lnSpc>
              <a:tabLst>
                <a:tab pos="928654" algn="l"/>
                <a:tab pos="1910885" algn="l"/>
              </a:tabLst>
              <a:defRPr/>
            </a:pPr>
            <a:r>
              <a:rPr lang="en-US" altLang="zh-CN" dirty="0"/>
              <a:t>	</a:t>
            </a:r>
            <a:endParaRPr lang="en-US" altLang="zh-CN" sz="5625" dirty="0">
              <a:solidFill>
                <a:srgbClr val="000000"/>
              </a:solidFill>
              <a:latin typeface="微软雅黑"/>
            </a:endParaRPr>
          </a:p>
          <a:p>
            <a:pPr defTabSz="642915" eaLnBrk="1" fontAlgn="auto" hangingPunct="1">
              <a:lnSpc>
                <a:spcPts val="703"/>
              </a:lnSpc>
              <a:tabLst>
                <a:tab pos="928654" algn="l"/>
                <a:tab pos="1910885" algn="l"/>
              </a:tabLst>
              <a:defRPr/>
            </a:pPr>
            <a:endParaRPr lang="en-US" altLang="zh-CN" sz="5625" dirty="0">
              <a:solidFill>
                <a:srgbClr val="000000"/>
              </a:solidFill>
              <a:latin typeface="微软雅黑"/>
            </a:endParaRPr>
          </a:p>
          <a:p>
            <a:pPr defTabSz="642915" eaLnBrk="1" fontAlgn="auto" hangingPunct="1">
              <a:lnSpc>
                <a:spcPts val="703"/>
              </a:lnSpc>
              <a:tabLst>
                <a:tab pos="928654" algn="l"/>
                <a:tab pos="1910885" algn="l"/>
              </a:tabLst>
              <a:defRPr/>
            </a:pPr>
            <a:endParaRPr lang="en-US" altLang="zh-CN" sz="5625" dirty="0">
              <a:solidFill>
                <a:srgbClr val="000000"/>
              </a:solidFill>
              <a:latin typeface="微软雅黑"/>
            </a:endParaRPr>
          </a:p>
          <a:p>
            <a:pPr defTabSz="642915" eaLnBrk="1" fontAlgn="auto" hangingPunct="1">
              <a:lnSpc>
                <a:spcPts val="703"/>
              </a:lnSpc>
              <a:tabLst>
                <a:tab pos="928654" algn="l"/>
                <a:tab pos="1910885" algn="l"/>
              </a:tabLst>
              <a:defRPr/>
            </a:pPr>
            <a:endParaRPr lang="en-US" altLang="zh-CN" sz="5625" dirty="0">
              <a:solidFill>
                <a:srgbClr val="000000"/>
              </a:solidFill>
              <a:latin typeface="微软雅黑"/>
            </a:endParaRPr>
          </a:p>
          <a:p>
            <a:pPr defTabSz="642915" eaLnBrk="1" fontAlgn="auto" hangingPunct="1">
              <a:lnSpc>
                <a:spcPts val="703"/>
              </a:lnSpc>
              <a:tabLst>
                <a:tab pos="928654" algn="l"/>
                <a:tab pos="1910885" algn="l"/>
              </a:tabLst>
              <a:defRPr/>
            </a:pPr>
            <a:endParaRPr lang="en-US" altLang="zh-CN" sz="5625" dirty="0">
              <a:solidFill>
                <a:srgbClr val="000000"/>
              </a:solidFill>
              <a:latin typeface="微软雅黑"/>
            </a:endParaRPr>
          </a:p>
          <a:p>
            <a:pPr defTabSz="642915" eaLnBrk="1" fontAlgn="auto" hangingPunct="1">
              <a:lnSpc>
                <a:spcPts val="703"/>
              </a:lnSpc>
              <a:tabLst>
                <a:tab pos="928654" algn="l"/>
                <a:tab pos="1910885" algn="l"/>
              </a:tabLst>
              <a:defRPr/>
            </a:pPr>
            <a:endParaRPr lang="en-US" altLang="zh-CN" sz="5625" dirty="0">
              <a:solidFill>
                <a:srgbClr val="000000"/>
              </a:solidFill>
              <a:latin typeface="微软雅黑"/>
            </a:endParaRPr>
          </a:p>
          <a:p>
            <a:pPr defTabSz="642915" eaLnBrk="1" fontAlgn="auto" hangingPunct="1">
              <a:lnSpc>
                <a:spcPts val="703"/>
              </a:lnSpc>
              <a:tabLst>
                <a:tab pos="928654" algn="l"/>
                <a:tab pos="1910885" algn="l"/>
              </a:tabLst>
              <a:defRPr/>
            </a:pPr>
            <a:endParaRPr lang="en-US" altLang="zh-CN" sz="5625" dirty="0">
              <a:solidFill>
                <a:srgbClr val="000000"/>
              </a:solidFill>
              <a:latin typeface="微软雅黑"/>
            </a:endParaRPr>
          </a:p>
          <a:p>
            <a:pPr defTabSz="642915" eaLnBrk="1" fontAlgn="auto" hangingPunct="1">
              <a:lnSpc>
                <a:spcPts val="2381"/>
              </a:lnSpc>
              <a:tabLst>
                <a:tab pos="928654" algn="l"/>
                <a:tab pos="1910885" algn="l"/>
              </a:tabLst>
              <a:defRPr/>
            </a:pPr>
            <a:r>
              <a:rPr lang="en-US" altLang="zh-CN" sz="1678" dirty="0">
                <a:solidFill>
                  <a:srgbClr val="000000"/>
                </a:solidFill>
                <a:latin typeface="微软雅黑"/>
              </a:rPr>
              <a:t>0.000250</a:t>
            </a:r>
          </a:p>
          <a:p>
            <a:pPr defTabSz="642915" eaLnBrk="1" fontAlgn="auto" hangingPunct="1">
              <a:lnSpc>
                <a:spcPts val="703"/>
              </a:lnSpc>
              <a:tabLst>
                <a:tab pos="928654" algn="l"/>
                <a:tab pos="1910885" algn="l"/>
              </a:tabLst>
              <a:defRPr/>
            </a:pPr>
            <a:endParaRPr lang="en-US" altLang="zh-CN" sz="1678" dirty="0">
              <a:solidFill>
                <a:srgbClr val="000000"/>
              </a:solidFill>
              <a:latin typeface="微软雅黑"/>
            </a:endParaRPr>
          </a:p>
          <a:p>
            <a:pPr defTabSz="642915" eaLnBrk="1" fontAlgn="auto" hangingPunct="1">
              <a:lnSpc>
                <a:spcPts val="2195"/>
              </a:lnSpc>
              <a:tabLst>
                <a:tab pos="928654" algn="l"/>
                <a:tab pos="1910885" algn="l"/>
              </a:tabLst>
              <a:defRPr/>
            </a:pPr>
            <a:r>
              <a:rPr lang="en-US" altLang="zh-CN" sz="1678" dirty="0">
                <a:solidFill>
                  <a:srgbClr val="000000"/>
                </a:solidFill>
                <a:latin typeface="微软雅黑"/>
              </a:rPr>
              <a:t>		</a:t>
            </a:r>
            <a:r>
              <a:rPr lang="en-US" altLang="zh-CN" sz="2014" dirty="0">
                <a:solidFill>
                  <a:srgbClr val="000000"/>
                </a:solidFill>
                <a:latin typeface="微软雅黑"/>
              </a:rPr>
              <a:t>cybernetics</a:t>
            </a:r>
            <a:endParaRPr lang="zh-CN" altLang="en-US" sz="2014" dirty="0">
              <a:solidFill>
                <a:srgbClr val="000000"/>
              </a:solidFill>
              <a:latin typeface="微软雅黑"/>
            </a:endParaRPr>
          </a:p>
        </p:txBody>
      </p:sp>
      <p:sp>
        <p:nvSpPr>
          <p:cNvPr id="7" name="TextBox 6"/>
          <p:cNvSpPr txBox="1"/>
          <p:nvPr/>
        </p:nvSpPr>
        <p:spPr>
          <a:xfrm>
            <a:off x="1050925" y="2813050"/>
            <a:ext cx="938213" cy="2027238"/>
          </a:xfrm>
          <a:prstGeom prst="rect">
            <a:avLst/>
          </a:prstGeom>
          <a:noFill/>
        </p:spPr>
        <p:txBody>
          <a:bodyPr wrap="none" lIns="0" tIns="0" rIns="0" bIns="0">
            <a:spAutoFit/>
          </a:bodyPr>
          <a:lstStyle/>
          <a:p>
            <a:pPr>
              <a:lnSpc>
                <a:spcPts val="1678"/>
              </a:lnSpc>
              <a:defRPr/>
            </a:pPr>
            <a:r>
              <a:rPr lang="en-US" altLang="zh-CN" sz="1678" dirty="0">
                <a:solidFill>
                  <a:srgbClr val="000000"/>
                </a:solidFill>
                <a:latin typeface="微软雅黑"/>
              </a:rPr>
              <a:t>0.000200</a:t>
            </a:r>
          </a:p>
          <a:p>
            <a:pPr>
              <a:lnSpc>
                <a:spcPts val="703"/>
              </a:lnSpc>
              <a:defRPr/>
            </a:pPr>
            <a:endParaRPr lang="en-US" altLang="zh-CN" sz="1678" dirty="0">
              <a:solidFill>
                <a:srgbClr val="000000"/>
              </a:solidFill>
              <a:latin typeface="微软雅黑"/>
            </a:endParaRPr>
          </a:p>
          <a:p>
            <a:pPr>
              <a:lnSpc>
                <a:spcPts val="703"/>
              </a:lnSpc>
              <a:defRPr/>
            </a:pPr>
            <a:endParaRPr lang="en-US" altLang="zh-CN" sz="1678" dirty="0">
              <a:solidFill>
                <a:srgbClr val="000000"/>
              </a:solidFill>
              <a:latin typeface="微软雅黑"/>
            </a:endParaRPr>
          </a:p>
          <a:p>
            <a:pPr>
              <a:lnSpc>
                <a:spcPts val="703"/>
              </a:lnSpc>
              <a:defRPr/>
            </a:pPr>
            <a:endParaRPr lang="en-US" altLang="zh-CN" sz="1678" dirty="0">
              <a:solidFill>
                <a:srgbClr val="000000"/>
              </a:solidFill>
              <a:latin typeface="微软雅黑"/>
            </a:endParaRPr>
          </a:p>
          <a:p>
            <a:pPr>
              <a:lnSpc>
                <a:spcPts val="703"/>
              </a:lnSpc>
              <a:defRPr/>
            </a:pPr>
            <a:endParaRPr lang="en-US" altLang="zh-CN" sz="1678" dirty="0">
              <a:solidFill>
                <a:srgbClr val="000000"/>
              </a:solidFill>
              <a:latin typeface="微软雅黑"/>
            </a:endParaRPr>
          </a:p>
          <a:p>
            <a:pPr>
              <a:lnSpc>
                <a:spcPts val="1904"/>
              </a:lnSpc>
              <a:defRPr/>
            </a:pPr>
            <a:r>
              <a:rPr lang="en-US" altLang="zh-CN" sz="1678" dirty="0">
                <a:solidFill>
                  <a:srgbClr val="000000"/>
                </a:solidFill>
                <a:latin typeface="微软雅黑"/>
              </a:rPr>
              <a:t>0.000150</a:t>
            </a:r>
          </a:p>
          <a:p>
            <a:pPr>
              <a:lnSpc>
                <a:spcPts val="703"/>
              </a:lnSpc>
              <a:defRPr/>
            </a:pPr>
            <a:endParaRPr lang="en-US" altLang="zh-CN" sz="1678" dirty="0">
              <a:solidFill>
                <a:srgbClr val="000000"/>
              </a:solidFill>
              <a:latin typeface="微软雅黑"/>
            </a:endParaRPr>
          </a:p>
          <a:p>
            <a:pPr>
              <a:lnSpc>
                <a:spcPts val="703"/>
              </a:lnSpc>
              <a:defRPr/>
            </a:pPr>
            <a:endParaRPr lang="en-US" altLang="zh-CN" sz="1678" dirty="0">
              <a:solidFill>
                <a:srgbClr val="000000"/>
              </a:solidFill>
              <a:latin typeface="微软雅黑"/>
            </a:endParaRPr>
          </a:p>
          <a:p>
            <a:pPr>
              <a:lnSpc>
                <a:spcPts val="703"/>
              </a:lnSpc>
              <a:defRPr/>
            </a:pPr>
            <a:endParaRPr lang="en-US" altLang="zh-CN" sz="1678" dirty="0">
              <a:solidFill>
                <a:srgbClr val="000000"/>
              </a:solidFill>
              <a:latin typeface="微软雅黑"/>
            </a:endParaRPr>
          </a:p>
          <a:p>
            <a:pPr>
              <a:lnSpc>
                <a:spcPts val="703"/>
              </a:lnSpc>
              <a:defRPr/>
            </a:pPr>
            <a:endParaRPr lang="en-US" altLang="zh-CN" sz="1678" dirty="0">
              <a:solidFill>
                <a:srgbClr val="000000"/>
              </a:solidFill>
              <a:latin typeface="微软雅黑"/>
            </a:endParaRPr>
          </a:p>
          <a:p>
            <a:pPr>
              <a:lnSpc>
                <a:spcPts val="1904"/>
              </a:lnSpc>
              <a:defRPr/>
            </a:pPr>
            <a:r>
              <a:rPr lang="en-US" altLang="zh-CN" sz="1678" dirty="0">
                <a:solidFill>
                  <a:srgbClr val="000000"/>
                </a:solidFill>
                <a:latin typeface="微软雅黑"/>
              </a:rPr>
              <a:t>0.000100</a:t>
            </a:r>
          </a:p>
          <a:p>
            <a:pPr>
              <a:lnSpc>
                <a:spcPts val="703"/>
              </a:lnSpc>
              <a:defRPr/>
            </a:pPr>
            <a:endParaRPr lang="en-US" altLang="zh-CN" sz="1678" dirty="0">
              <a:solidFill>
                <a:srgbClr val="000000"/>
              </a:solidFill>
              <a:latin typeface="微软雅黑"/>
            </a:endParaRPr>
          </a:p>
          <a:p>
            <a:pPr>
              <a:lnSpc>
                <a:spcPts val="703"/>
              </a:lnSpc>
              <a:defRPr/>
            </a:pPr>
            <a:endParaRPr lang="en-US" altLang="zh-CN" sz="1678" dirty="0">
              <a:solidFill>
                <a:srgbClr val="000000"/>
              </a:solidFill>
              <a:latin typeface="微软雅黑"/>
            </a:endParaRPr>
          </a:p>
          <a:p>
            <a:pPr>
              <a:lnSpc>
                <a:spcPts val="703"/>
              </a:lnSpc>
              <a:defRPr/>
            </a:pPr>
            <a:endParaRPr lang="en-US" altLang="zh-CN" sz="1678" dirty="0">
              <a:solidFill>
                <a:srgbClr val="000000"/>
              </a:solidFill>
              <a:latin typeface="微软雅黑"/>
            </a:endParaRPr>
          </a:p>
          <a:p>
            <a:pPr>
              <a:lnSpc>
                <a:spcPts val="703"/>
              </a:lnSpc>
              <a:defRPr/>
            </a:pPr>
            <a:endParaRPr lang="en-US" altLang="zh-CN" sz="1678" dirty="0">
              <a:solidFill>
                <a:srgbClr val="000000"/>
              </a:solidFill>
              <a:latin typeface="微软雅黑"/>
            </a:endParaRPr>
          </a:p>
          <a:p>
            <a:pPr>
              <a:lnSpc>
                <a:spcPts val="1904"/>
              </a:lnSpc>
              <a:defRPr/>
            </a:pPr>
            <a:r>
              <a:rPr lang="en-US" altLang="zh-CN" sz="1678" dirty="0">
                <a:solidFill>
                  <a:srgbClr val="000000"/>
                </a:solidFill>
                <a:latin typeface="微软雅黑"/>
              </a:rPr>
              <a:t>0.000050</a:t>
            </a:r>
            <a:endParaRPr lang="zh-CN" altLang="en-US" sz="1678" dirty="0">
              <a:solidFill>
                <a:srgbClr val="000000"/>
              </a:solidFill>
              <a:latin typeface="微软雅黑"/>
            </a:endParaRPr>
          </a:p>
        </p:txBody>
      </p:sp>
      <p:sp>
        <p:nvSpPr>
          <p:cNvPr id="8" name="TextBox 7"/>
          <p:cNvSpPr txBox="1"/>
          <p:nvPr/>
        </p:nvSpPr>
        <p:spPr>
          <a:xfrm>
            <a:off x="2959100" y="2909888"/>
            <a:ext cx="4302125" cy="257175"/>
          </a:xfrm>
          <a:prstGeom prst="rect">
            <a:avLst/>
          </a:prstGeom>
          <a:noFill/>
        </p:spPr>
        <p:txBody>
          <a:bodyPr wrap="none" lIns="0" tIns="0" rIns="0" bIns="0">
            <a:spAutoFit/>
          </a:bodyPr>
          <a:lstStyle/>
          <a:p>
            <a:pPr>
              <a:lnSpc>
                <a:spcPts val="2014"/>
              </a:lnSpc>
              <a:defRPr/>
            </a:pPr>
            <a:r>
              <a:rPr lang="en-US" altLang="zh-CN" sz="2014">
                <a:solidFill>
                  <a:srgbClr val="000000"/>
                </a:solidFill>
                <a:latin typeface="微软雅黑"/>
              </a:rPr>
              <a:t>(connectionism + neural networks)</a:t>
            </a:r>
            <a:endParaRPr lang="zh-CN" altLang="en-US" sz="2014">
              <a:solidFill>
                <a:srgbClr val="000000"/>
              </a:solidFill>
              <a:latin typeface="微软雅黑"/>
            </a:endParaRPr>
          </a:p>
        </p:txBody>
      </p:sp>
      <p:sp>
        <p:nvSpPr>
          <p:cNvPr id="9" name="TextBox 8"/>
          <p:cNvSpPr txBox="1"/>
          <p:nvPr/>
        </p:nvSpPr>
        <p:spPr>
          <a:xfrm>
            <a:off x="1050925" y="5210175"/>
            <a:ext cx="1246188" cy="422275"/>
          </a:xfrm>
          <a:prstGeom prst="rect">
            <a:avLst/>
          </a:prstGeom>
          <a:noFill/>
        </p:spPr>
        <p:txBody>
          <a:bodyPr wrap="none" lIns="0" tIns="0" rIns="0" bIns="0">
            <a:spAutoFit/>
          </a:bodyPr>
          <a:lstStyle/>
          <a:p>
            <a:pPr defTabSz="642915" eaLnBrk="1" fontAlgn="auto" hangingPunct="1">
              <a:lnSpc>
                <a:spcPts val="1678"/>
              </a:lnSpc>
              <a:tabLst>
                <a:tab pos="732208" algn="l"/>
              </a:tabLst>
              <a:defRPr/>
            </a:pPr>
            <a:r>
              <a:rPr lang="en-US" altLang="zh-CN" sz="1678">
                <a:solidFill>
                  <a:srgbClr val="000000"/>
                </a:solidFill>
                <a:latin typeface="微软雅黑"/>
              </a:rPr>
              <a:t>0.000000</a:t>
            </a:r>
          </a:p>
          <a:p>
            <a:pPr defTabSz="642915" eaLnBrk="1" fontAlgn="auto" hangingPunct="1">
              <a:lnSpc>
                <a:spcPts val="1588"/>
              </a:lnSpc>
              <a:tabLst>
                <a:tab pos="732208" algn="l"/>
              </a:tabLst>
              <a:defRPr/>
            </a:pPr>
            <a:r>
              <a:rPr lang="en-US" altLang="zh-CN" sz="1678">
                <a:solidFill>
                  <a:srgbClr val="000000"/>
                </a:solidFill>
                <a:latin typeface="微软雅黑"/>
              </a:rPr>
              <a:t>	1940</a:t>
            </a:r>
            <a:endParaRPr lang="zh-CN" altLang="en-US" sz="1678">
              <a:solidFill>
                <a:srgbClr val="000000"/>
              </a:solidFill>
              <a:latin typeface="微软雅黑"/>
            </a:endParaRPr>
          </a:p>
        </p:txBody>
      </p:sp>
      <p:sp>
        <p:nvSpPr>
          <p:cNvPr id="10" name="TextBox 9"/>
          <p:cNvSpPr txBox="1"/>
          <p:nvPr/>
        </p:nvSpPr>
        <p:spPr>
          <a:xfrm>
            <a:off x="2752725" y="5411788"/>
            <a:ext cx="506413" cy="217487"/>
          </a:xfrm>
          <a:prstGeom prst="rect">
            <a:avLst/>
          </a:prstGeom>
          <a:noFill/>
        </p:spPr>
        <p:txBody>
          <a:bodyPr wrap="none" lIns="0" tIns="0" rIns="0" bIns="0">
            <a:spAutoFit/>
          </a:bodyPr>
          <a:lstStyle/>
          <a:p>
            <a:pPr>
              <a:lnSpc>
                <a:spcPts val="1678"/>
              </a:lnSpc>
              <a:defRPr/>
            </a:pPr>
            <a:r>
              <a:rPr lang="en-US" altLang="zh-CN" sz="1678">
                <a:solidFill>
                  <a:srgbClr val="000000"/>
                </a:solidFill>
                <a:latin typeface="微软雅黑"/>
              </a:rPr>
              <a:t>1950</a:t>
            </a:r>
            <a:endParaRPr lang="zh-CN" altLang="en-US" sz="1678">
              <a:solidFill>
                <a:srgbClr val="000000"/>
              </a:solidFill>
              <a:latin typeface="微软雅黑"/>
            </a:endParaRPr>
          </a:p>
        </p:txBody>
      </p:sp>
      <p:sp>
        <p:nvSpPr>
          <p:cNvPr id="11" name="TextBox 10"/>
          <p:cNvSpPr txBox="1"/>
          <p:nvPr/>
        </p:nvSpPr>
        <p:spPr>
          <a:xfrm>
            <a:off x="3719513" y="5411788"/>
            <a:ext cx="508000" cy="217487"/>
          </a:xfrm>
          <a:prstGeom prst="rect">
            <a:avLst/>
          </a:prstGeom>
          <a:noFill/>
        </p:spPr>
        <p:txBody>
          <a:bodyPr wrap="none" lIns="0" tIns="0" rIns="0" bIns="0">
            <a:spAutoFit/>
          </a:bodyPr>
          <a:lstStyle/>
          <a:p>
            <a:pPr>
              <a:lnSpc>
                <a:spcPts val="1678"/>
              </a:lnSpc>
              <a:defRPr/>
            </a:pPr>
            <a:r>
              <a:rPr lang="en-US" altLang="zh-CN" sz="1678">
                <a:solidFill>
                  <a:srgbClr val="000000"/>
                </a:solidFill>
                <a:latin typeface="微软雅黑"/>
              </a:rPr>
              <a:t>1960</a:t>
            </a:r>
            <a:endParaRPr lang="zh-CN" altLang="en-US" sz="1678">
              <a:solidFill>
                <a:srgbClr val="000000"/>
              </a:solidFill>
              <a:latin typeface="微软雅黑"/>
            </a:endParaRPr>
          </a:p>
        </p:txBody>
      </p:sp>
      <p:sp>
        <p:nvSpPr>
          <p:cNvPr id="12" name="TextBox 11"/>
          <p:cNvSpPr txBox="1"/>
          <p:nvPr/>
        </p:nvSpPr>
        <p:spPr>
          <a:xfrm>
            <a:off x="4687888" y="5411788"/>
            <a:ext cx="506412" cy="217487"/>
          </a:xfrm>
          <a:prstGeom prst="rect">
            <a:avLst/>
          </a:prstGeom>
          <a:noFill/>
        </p:spPr>
        <p:txBody>
          <a:bodyPr wrap="none" lIns="0" tIns="0" rIns="0" bIns="0">
            <a:spAutoFit/>
          </a:bodyPr>
          <a:lstStyle/>
          <a:p>
            <a:pPr>
              <a:lnSpc>
                <a:spcPts val="1678"/>
              </a:lnSpc>
              <a:defRPr/>
            </a:pPr>
            <a:r>
              <a:rPr lang="en-US" altLang="zh-CN" sz="1678">
                <a:solidFill>
                  <a:srgbClr val="000000"/>
                </a:solidFill>
                <a:latin typeface="微软雅黑"/>
              </a:rPr>
              <a:t>1970</a:t>
            </a:r>
            <a:endParaRPr lang="zh-CN" altLang="en-US" sz="1678">
              <a:solidFill>
                <a:srgbClr val="000000"/>
              </a:solidFill>
              <a:latin typeface="微软雅黑"/>
            </a:endParaRPr>
          </a:p>
        </p:txBody>
      </p:sp>
      <p:sp>
        <p:nvSpPr>
          <p:cNvPr id="13" name="TextBox 12"/>
          <p:cNvSpPr txBox="1"/>
          <p:nvPr/>
        </p:nvSpPr>
        <p:spPr>
          <a:xfrm>
            <a:off x="5654675" y="5411788"/>
            <a:ext cx="506413" cy="217487"/>
          </a:xfrm>
          <a:prstGeom prst="rect">
            <a:avLst/>
          </a:prstGeom>
          <a:noFill/>
        </p:spPr>
        <p:txBody>
          <a:bodyPr wrap="none" lIns="0" tIns="0" rIns="0" bIns="0">
            <a:spAutoFit/>
          </a:bodyPr>
          <a:lstStyle/>
          <a:p>
            <a:pPr>
              <a:lnSpc>
                <a:spcPts val="1678"/>
              </a:lnSpc>
              <a:defRPr/>
            </a:pPr>
            <a:r>
              <a:rPr lang="en-US" altLang="zh-CN" sz="1678">
                <a:solidFill>
                  <a:srgbClr val="000000"/>
                </a:solidFill>
                <a:latin typeface="微软雅黑"/>
              </a:rPr>
              <a:t>1980</a:t>
            </a:r>
            <a:endParaRPr lang="zh-CN" altLang="en-US" sz="1678">
              <a:solidFill>
                <a:srgbClr val="000000"/>
              </a:solidFill>
              <a:latin typeface="微软雅黑"/>
            </a:endParaRPr>
          </a:p>
        </p:txBody>
      </p:sp>
      <p:sp>
        <p:nvSpPr>
          <p:cNvPr id="14" name="TextBox 13"/>
          <p:cNvSpPr txBox="1"/>
          <p:nvPr/>
        </p:nvSpPr>
        <p:spPr>
          <a:xfrm>
            <a:off x="6623050" y="5411788"/>
            <a:ext cx="506413" cy="217487"/>
          </a:xfrm>
          <a:prstGeom prst="rect">
            <a:avLst/>
          </a:prstGeom>
          <a:noFill/>
        </p:spPr>
        <p:txBody>
          <a:bodyPr wrap="none" lIns="0" tIns="0" rIns="0" bIns="0">
            <a:spAutoFit/>
          </a:bodyPr>
          <a:lstStyle/>
          <a:p>
            <a:pPr>
              <a:lnSpc>
                <a:spcPts val="1678"/>
              </a:lnSpc>
              <a:defRPr/>
            </a:pPr>
            <a:r>
              <a:rPr lang="en-US" altLang="zh-CN" sz="1678">
                <a:solidFill>
                  <a:srgbClr val="000000"/>
                </a:solidFill>
                <a:latin typeface="微软雅黑"/>
              </a:rPr>
              <a:t>1990</a:t>
            </a:r>
            <a:endParaRPr lang="zh-CN" altLang="en-US" sz="1678">
              <a:solidFill>
                <a:srgbClr val="000000"/>
              </a:solidFill>
              <a:latin typeface="微软雅黑"/>
            </a:endParaRPr>
          </a:p>
        </p:txBody>
      </p:sp>
      <p:sp>
        <p:nvSpPr>
          <p:cNvPr id="15" name="TextBox 14"/>
          <p:cNvSpPr txBox="1"/>
          <p:nvPr/>
        </p:nvSpPr>
        <p:spPr>
          <a:xfrm>
            <a:off x="7589838" y="5411788"/>
            <a:ext cx="506412" cy="217487"/>
          </a:xfrm>
          <a:prstGeom prst="rect">
            <a:avLst/>
          </a:prstGeom>
          <a:noFill/>
        </p:spPr>
        <p:txBody>
          <a:bodyPr wrap="none" lIns="0" tIns="0" rIns="0" bIns="0">
            <a:spAutoFit/>
          </a:bodyPr>
          <a:lstStyle/>
          <a:p>
            <a:pPr>
              <a:lnSpc>
                <a:spcPts val="1678"/>
              </a:lnSpc>
              <a:defRPr/>
            </a:pPr>
            <a:r>
              <a:rPr lang="en-US" altLang="zh-CN" sz="1678">
                <a:solidFill>
                  <a:srgbClr val="000000"/>
                </a:solidFill>
                <a:latin typeface="微软雅黑"/>
              </a:rPr>
              <a:t>2000</a:t>
            </a:r>
            <a:endParaRPr lang="zh-CN" altLang="en-US" sz="1678">
              <a:solidFill>
                <a:srgbClr val="000000"/>
              </a:solidFill>
              <a:latin typeface="微软雅黑"/>
            </a:endParaRPr>
          </a:p>
        </p:txBody>
      </p:sp>
      <p:sp>
        <p:nvSpPr>
          <p:cNvPr id="16" name="TextBox 15"/>
          <p:cNvSpPr txBox="1"/>
          <p:nvPr/>
        </p:nvSpPr>
        <p:spPr>
          <a:xfrm>
            <a:off x="5075238" y="5734050"/>
            <a:ext cx="431800" cy="217488"/>
          </a:xfrm>
          <a:prstGeom prst="rect">
            <a:avLst/>
          </a:prstGeom>
          <a:noFill/>
        </p:spPr>
        <p:txBody>
          <a:bodyPr wrap="none" lIns="0" tIns="0" rIns="0" bIns="0">
            <a:spAutoFit/>
          </a:bodyPr>
          <a:lstStyle/>
          <a:p>
            <a:pPr>
              <a:lnSpc>
                <a:spcPts val="1678"/>
              </a:lnSpc>
              <a:defRPr/>
            </a:pPr>
            <a:r>
              <a:rPr lang="en-US" altLang="zh-CN" sz="1678">
                <a:solidFill>
                  <a:srgbClr val="000000"/>
                </a:solidFill>
                <a:latin typeface="微软雅黑"/>
              </a:rPr>
              <a:t>Year</a:t>
            </a:r>
            <a:endParaRPr lang="zh-CN" altLang="en-US" sz="1678">
              <a:solidFill>
                <a:srgbClr val="000000"/>
              </a:solidFill>
              <a:latin typeface="微软雅黑"/>
            </a:endParaRPr>
          </a:p>
        </p:txBody>
      </p:sp>
      <p:sp>
        <p:nvSpPr>
          <p:cNvPr id="75793" name="Rectangle 2"/>
          <p:cNvSpPr txBox="1">
            <a:spLocks noChangeArrowheads="1"/>
          </p:cNvSpPr>
          <p:nvPr/>
        </p:nvSpPr>
        <p:spPr bwMode="auto">
          <a:xfrm>
            <a:off x="1193800" y="104775"/>
            <a:ext cx="4251325"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eaLnBrk="1" hangingPunct="1">
              <a:spcBef>
                <a:spcPct val="0"/>
              </a:spcBef>
              <a:buFontTx/>
              <a:buNone/>
            </a:pPr>
            <a:r>
              <a:rPr lang="zh-CN" altLang="en-US">
                <a:solidFill>
                  <a:schemeClr val="bg1"/>
                </a:solidFill>
              </a:rPr>
              <a:t>神经网络研究三次浪潮</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3"/>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spcBef>
                <a:spcPct val="0"/>
              </a:spcBef>
              <a:buFontTx/>
              <a:buNone/>
            </a:pPr>
            <a:fld id="{BDD847B2-06FF-44FD-9FAE-674B14CB5A8F}" type="slidenum">
              <a:rPr kumimoji="0" lang="en-US" altLang="zh-CN" sz="1400" smtClean="0">
                <a:solidFill>
                  <a:schemeClr val="tx1"/>
                </a:solidFill>
                <a:latin typeface="Tahoma" panose="020B0604030504040204" pitchFamily="34" charset="0"/>
                <a:ea typeface="宋体" panose="02010600030101010101" pitchFamily="2" charset="-122"/>
              </a:rPr>
              <a:pPr>
                <a:spcBef>
                  <a:spcPct val="0"/>
                </a:spcBef>
                <a:buFontTx/>
                <a:buNone/>
              </a:pPr>
              <a:t>78</a:t>
            </a:fld>
            <a:endParaRPr kumimoji="0" lang="en-US" altLang="zh-CN" sz="1400" smtClean="0">
              <a:solidFill>
                <a:schemeClr val="tx1"/>
              </a:solidFill>
              <a:latin typeface="Tahoma" panose="020B0604030504040204" pitchFamily="34" charset="0"/>
              <a:ea typeface="宋体" panose="02010600030101010101" pitchFamily="2" charset="-122"/>
            </a:endParaRPr>
          </a:p>
        </p:txBody>
      </p:sp>
      <p:sp>
        <p:nvSpPr>
          <p:cNvPr id="76803" name="Rectangle 12"/>
          <p:cNvSpPr>
            <a:spLocks noGrp="1" noChangeArrowheads="1"/>
          </p:cNvSpPr>
          <p:nvPr>
            <p:ph type="ftr" sz="quarter" idx="4294967295"/>
          </p:nvPr>
        </p:nvSpPr>
        <p:spPr bwMode="auto">
          <a:xfrm>
            <a:off x="3657600" y="6243638"/>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lgn="ctr" eaLnBrk="1" hangingPunct="1">
              <a:spcBef>
                <a:spcPct val="0"/>
              </a:spcBef>
              <a:buFontTx/>
              <a:buNone/>
            </a:pPr>
            <a:r>
              <a:rPr kumimoji="0" lang="en-US" altLang="zh-CN" sz="1400">
                <a:solidFill>
                  <a:schemeClr val="tx1"/>
                </a:solidFill>
                <a:latin typeface="Tahoma" panose="020B0604030504040204" pitchFamily="34" charset="0"/>
                <a:ea typeface="宋体" panose="02010600030101010101" pitchFamily="2" charset="-122"/>
              </a:rPr>
              <a:t>total 88 pages</a:t>
            </a:r>
          </a:p>
        </p:txBody>
      </p:sp>
      <p:sp>
        <p:nvSpPr>
          <p:cNvPr id="76804"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lgn="r" eaLnBrk="1" hangingPunct="1">
              <a:spcBef>
                <a:spcPct val="0"/>
              </a:spcBef>
              <a:buFontTx/>
              <a:buNone/>
            </a:pPr>
            <a:fld id="{195032EF-8759-4EE5-A9DE-640D58BBCEB1}" type="slidenum">
              <a:rPr kumimoji="0" lang="en-US" altLang="zh-CN" sz="1400">
                <a:solidFill>
                  <a:schemeClr val="tx1"/>
                </a:solidFill>
                <a:latin typeface="Tahoma" panose="020B0604030504040204" pitchFamily="34" charset="0"/>
                <a:ea typeface="宋体" panose="02010600030101010101" pitchFamily="2" charset="-122"/>
              </a:rPr>
              <a:pPr algn="r" eaLnBrk="1" hangingPunct="1">
                <a:spcBef>
                  <a:spcPct val="0"/>
                </a:spcBef>
                <a:buFontTx/>
                <a:buNone/>
              </a:pPr>
              <a:t>78</a:t>
            </a:fld>
            <a:endParaRPr kumimoji="0" lang="en-US" altLang="zh-CN" sz="1400">
              <a:solidFill>
                <a:schemeClr val="tx1"/>
              </a:solidFill>
              <a:latin typeface="Tahoma" panose="020B0604030504040204" pitchFamily="34" charset="0"/>
              <a:ea typeface="宋体" panose="02010600030101010101" pitchFamily="2" charset="-122"/>
            </a:endParaRPr>
          </a:p>
        </p:txBody>
      </p:sp>
      <p:sp>
        <p:nvSpPr>
          <p:cNvPr id="76805" name="Rectangle 2"/>
          <p:cNvSpPr>
            <a:spLocks noGrp="1" noChangeArrowheads="1"/>
          </p:cNvSpPr>
          <p:nvPr>
            <p:ph type="title"/>
          </p:nvPr>
        </p:nvSpPr>
        <p:spPr>
          <a:xfrm>
            <a:off x="179388" y="104775"/>
            <a:ext cx="5265737" cy="1071563"/>
          </a:xfrm>
        </p:spPr>
        <p:txBody>
          <a:bodyPr lIns="90488" tIns="44450" rIns="90488" bIns="44450"/>
          <a:lstStyle/>
          <a:p>
            <a:pPr eaLnBrk="1" hangingPunct="1"/>
            <a:r>
              <a:rPr lang="zh-CN" altLang="en-US" smtClean="0"/>
              <a:t>深度神经网络成功背景</a:t>
            </a:r>
          </a:p>
        </p:txBody>
      </p:sp>
      <p:sp>
        <p:nvSpPr>
          <p:cNvPr id="76806" name="内容占位符 2"/>
          <p:cNvSpPr>
            <a:spLocks noGrp="1" noChangeArrowheads="1"/>
          </p:cNvSpPr>
          <p:nvPr>
            <p:ph sz="half" idx="2"/>
          </p:nvPr>
        </p:nvSpPr>
        <p:spPr>
          <a:xfrm>
            <a:off x="85725" y="1262063"/>
            <a:ext cx="8861425" cy="1230312"/>
          </a:xfrm>
        </p:spPr>
        <p:txBody>
          <a:bodyPr/>
          <a:lstStyle/>
          <a:p>
            <a:pPr eaLnBrk="1" hangingPunct="1"/>
            <a:r>
              <a:rPr lang="zh-CN" altLang="en-US" smtClean="0"/>
              <a:t>大量可用的数据集</a:t>
            </a:r>
            <a:endParaRPr lang="en-US" altLang="zh-CN" smtClean="0"/>
          </a:p>
          <a:p>
            <a:pPr eaLnBrk="1" hangingPunct="1"/>
            <a:endParaRPr lang="en-US" altLang="zh-CN" smtClean="0"/>
          </a:p>
          <a:p>
            <a:pPr eaLnBrk="1" hangingPunct="1"/>
            <a:r>
              <a:rPr lang="zh-CN" altLang="en-US" smtClean="0"/>
              <a:t>有效快速的计算资源</a:t>
            </a:r>
            <a:endParaRPr lang="en-US" altLang="zh-CN" smtClean="0"/>
          </a:p>
          <a:p>
            <a:pPr eaLnBrk="1" hangingPunct="1"/>
            <a:endParaRPr lang="en-US" altLang="zh-CN" smtClean="0"/>
          </a:p>
          <a:p>
            <a:pPr eaLnBrk="1" hangingPunct="1"/>
            <a:r>
              <a:rPr lang="zh-CN" altLang="en-US" smtClean="0"/>
              <a:t>算法突破</a:t>
            </a:r>
            <a:endParaRPr lang="en-US" altLang="zh-CN" smtClean="0"/>
          </a:p>
          <a:p>
            <a:pPr eaLnBrk="1" hangingPunct="1"/>
            <a:endParaRPr lang="en-US" altLang="zh-CN" smtClean="0"/>
          </a:p>
          <a:p>
            <a:pPr eaLnBrk="1" hangingPunct="1"/>
            <a:endParaRPr lang="en-US" altLang="zh-CN" smtClean="0"/>
          </a:p>
          <a:p>
            <a:pPr eaLnBrk="1" hangingPunct="1"/>
            <a:endParaRPr lang="zh-CN" altLang="en-US" smtClean="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68313" y="-915988"/>
            <a:ext cx="9771063" cy="0"/>
          </a:xfrm>
          <a:custGeom>
            <a:avLst/>
            <a:gdLst/>
            <a:ahLst/>
            <a:cxnLst/>
            <a:rect l="0" t="0" r="0" b="0"/>
            <a:pathLst>
              <a:path w="13896626" h="1">
                <a:moveTo>
                  <a:pt x="0" y="0"/>
                </a:moveTo>
                <a:lnTo>
                  <a:pt x="13896625" y="0"/>
                </a:lnTo>
              </a:path>
            </a:pathLst>
          </a:custGeom>
          <a:ln w="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77827" name="图片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349375"/>
            <a:ext cx="7954963"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68275" y="1795463"/>
            <a:ext cx="2938463" cy="3040062"/>
          </a:xfrm>
          <a:prstGeom prst="rect">
            <a:avLst/>
          </a:prstGeom>
          <a:noFill/>
        </p:spPr>
        <p:txBody>
          <a:bodyPr vert="eaVert" wrap="none" lIns="0" tIns="0" rIns="0" bIns="0">
            <a:spAutoFit/>
          </a:bodyPr>
          <a:lstStyle/>
          <a:p>
            <a:pPr>
              <a:lnSpc>
                <a:spcPts val="23689"/>
              </a:lnSpc>
              <a:defRPr/>
            </a:pPr>
            <a:r>
              <a:rPr lang="en-US" altLang="zh-CN" sz="1595" dirty="0" err="1">
                <a:solidFill>
                  <a:srgbClr val="000000"/>
                </a:solidFill>
                <a:latin typeface="微软雅黑"/>
              </a:rPr>
              <a:t>Datasetsize</a:t>
            </a:r>
            <a:r>
              <a:rPr lang="en-US" altLang="zh-CN" sz="1595" dirty="0">
                <a:solidFill>
                  <a:srgbClr val="000000"/>
                </a:solidFill>
                <a:latin typeface="微软雅黑"/>
              </a:rPr>
              <a:t>(</a:t>
            </a:r>
            <a:r>
              <a:rPr lang="en-US" altLang="zh-CN" sz="1595" dirty="0" err="1">
                <a:solidFill>
                  <a:srgbClr val="000000"/>
                </a:solidFill>
                <a:latin typeface="微软雅黑"/>
              </a:rPr>
              <a:t>numberexamples</a:t>
            </a:r>
            <a:r>
              <a:rPr lang="en-US" altLang="zh-CN" sz="1595" dirty="0">
                <a:solidFill>
                  <a:srgbClr val="000000"/>
                </a:solidFill>
                <a:latin typeface="微软雅黑"/>
              </a:rPr>
              <a:t>)</a:t>
            </a:r>
            <a:endParaRPr lang="zh-CN" altLang="en-US" sz="1595" dirty="0">
              <a:solidFill>
                <a:srgbClr val="000000"/>
              </a:solidFill>
              <a:latin typeface="微软雅黑"/>
            </a:endParaRPr>
          </a:p>
        </p:txBody>
      </p:sp>
      <p:sp>
        <p:nvSpPr>
          <p:cNvPr id="5" name="TextBox 4"/>
          <p:cNvSpPr txBox="1"/>
          <p:nvPr/>
        </p:nvSpPr>
        <p:spPr>
          <a:xfrm>
            <a:off x="1033463" y="1966913"/>
            <a:ext cx="330200" cy="242887"/>
          </a:xfrm>
          <a:prstGeom prst="rect">
            <a:avLst/>
          </a:prstGeom>
          <a:noFill/>
        </p:spPr>
        <p:txBody>
          <a:bodyPr wrap="none" lIns="0" tIns="0" rIns="0" bIns="0">
            <a:spAutoFit/>
          </a:bodyPr>
          <a:lstStyle/>
          <a:p>
            <a:pPr>
              <a:lnSpc>
                <a:spcPts val="1856"/>
              </a:lnSpc>
              <a:defRPr/>
            </a:pPr>
            <a:r>
              <a:rPr lang="en-US" altLang="zh-CN" sz="1593">
                <a:solidFill>
                  <a:srgbClr val="000000"/>
                </a:solidFill>
                <a:latin typeface="微软雅黑"/>
              </a:rPr>
              <a:t>10</a:t>
            </a:r>
            <a:r>
              <a:rPr lang="en-US" altLang="zh-CN" sz="1195">
                <a:solidFill>
                  <a:srgbClr val="000000"/>
                </a:solidFill>
                <a:latin typeface="微软雅黑"/>
              </a:rPr>
              <a:t>8</a:t>
            </a:r>
            <a:endParaRPr lang="zh-CN" altLang="en-US" sz="1195">
              <a:solidFill>
                <a:srgbClr val="000000"/>
              </a:solidFill>
              <a:latin typeface="微软雅黑"/>
            </a:endParaRPr>
          </a:p>
        </p:txBody>
      </p:sp>
      <p:sp>
        <p:nvSpPr>
          <p:cNvPr id="6" name="TextBox 5"/>
          <p:cNvSpPr txBox="1"/>
          <p:nvPr/>
        </p:nvSpPr>
        <p:spPr>
          <a:xfrm>
            <a:off x="1033463" y="2319338"/>
            <a:ext cx="330200" cy="242887"/>
          </a:xfrm>
          <a:prstGeom prst="rect">
            <a:avLst/>
          </a:prstGeom>
          <a:noFill/>
        </p:spPr>
        <p:txBody>
          <a:bodyPr wrap="none" lIns="0" tIns="0" rIns="0" bIns="0">
            <a:spAutoFit/>
          </a:bodyPr>
          <a:lstStyle/>
          <a:p>
            <a:pPr>
              <a:lnSpc>
                <a:spcPts val="1856"/>
              </a:lnSpc>
              <a:defRPr/>
            </a:pPr>
            <a:r>
              <a:rPr lang="en-US" altLang="zh-CN" sz="1593">
                <a:solidFill>
                  <a:srgbClr val="000000"/>
                </a:solidFill>
                <a:latin typeface="微软雅黑"/>
              </a:rPr>
              <a:t>10</a:t>
            </a:r>
            <a:r>
              <a:rPr lang="en-US" altLang="zh-CN" sz="1195">
                <a:solidFill>
                  <a:srgbClr val="000000"/>
                </a:solidFill>
                <a:latin typeface="微软雅黑"/>
              </a:rPr>
              <a:t>7</a:t>
            </a:r>
            <a:endParaRPr lang="zh-CN" altLang="en-US" sz="1195">
              <a:solidFill>
                <a:srgbClr val="000000"/>
              </a:solidFill>
              <a:latin typeface="微软雅黑"/>
            </a:endParaRPr>
          </a:p>
        </p:txBody>
      </p:sp>
      <p:sp>
        <p:nvSpPr>
          <p:cNvPr id="7" name="TextBox 6"/>
          <p:cNvSpPr txBox="1"/>
          <p:nvPr/>
        </p:nvSpPr>
        <p:spPr>
          <a:xfrm>
            <a:off x="1033463" y="4078288"/>
            <a:ext cx="330200" cy="244475"/>
          </a:xfrm>
          <a:prstGeom prst="rect">
            <a:avLst/>
          </a:prstGeom>
          <a:noFill/>
        </p:spPr>
        <p:txBody>
          <a:bodyPr wrap="none" lIns="0" tIns="0" rIns="0" bIns="0">
            <a:spAutoFit/>
          </a:bodyPr>
          <a:lstStyle/>
          <a:p>
            <a:pPr>
              <a:lnSpc>
                <a:spcPts val="1856"/>
              </a:lnSpc>
              <a:defRPr/>
            </a:pPr>
            <a:r>
              <a:rPr lang="en-US" altLang="zh-CN" sz="1593">
                <a:solidFill>
                  <a:srgbClr val="000000"/>
                </a:solidFill>
                <a:latin typeface="微软雅黑"/>
              </a:rPr>
              <a:t>10</a:t>
            </a:r>
            <a:r>
              <a:rPr lang="en-US" altLang="zh-CN" sz="1195">
                <a:solidFill>
                  <a:srgbClr val="000000"/>
                </a:solidFill>
                <a:latin typeface="微软雅黑"/>
              </a:rPr>
              <a:t>2</a:t>
            </a:r>
            <a:endParaRPr lang="zh-CN" altLang="en-US" sz="1195">
              <a:solidFill>
                <a:srgbClr val="000000"/>
              </a:solidFill>
              <a:latin typeface="微软雅黑"/>
            </a:endParaRPr>
          </a:p>
        </p:txBody>
      </p:sp>
      <p:sp>
        <p:nvSpPr>
          <p:cNvPr id="8" name="TextBox 7"/>
          <p:cNvSpPr txBox="1"/>
          <p:nvPr/>
        </p:nvSpPr>
        <p:spPr>
          <a:xfrm>
            <a:off x="3973513" y="6370638"/>
            <a:ext cx="5153025" cy="396875"/>
          </a:xfrm>
          <a:prstGeom prst="rect">
            <a:avLst/>
          </a:prstGeom>
          <a:noFill/>
        </p:spPr>
        <p:txBody>
          <a:bodyPr wrap="none" lIns="0" tIns="0" rIns="0" bIns="0">
            <a:spAutoFit/>
          </a:bodyPr>
          <a:lstStyle/>
          <a:p>
            <a:pPr>
              <a:lnSpc>
                <a:spcPts val="3148"/>
              </a:lnSpc>
              <a:defRPr/>
            </a:pPr>
            <a:r>
              <a:rPr lang="en-US" altLang="zh-CN" sz="1991">
                <a:solidFill>
                  <a:srgbClr val="000000"/>
                </a:solidFill>
                <a:latin typeface="微软雅黑"/>
              </a:rPr>
              <a:t>often    </a:t>
            </a:r>
            <a:r>
              <a:rPr lang="en-US" altLang="zh-CN" sz="2531">
                <a:solidFill>
                  <a:srgbClr val="000000"/>
                </a:solidFill>
                <a:latin typeface="微软雅黑"/>
              </a:rPr>
              <a:t>1.8                             </a:t>
            </a:r>
            <a:r>
              <a:rPr lang="en-US" altLang="zh-CN" sz="844">
                <a:solidFill>
                  <a:srgbClr val="000000"/>
                </a:solidFill>
                <a:latin typeface="微软雅黑"/>
              </a:rPr>
              <a:t>(Goodfellow 2016)</a:t>
            </a:r>
            <a:endParaRPr lang="zh-CN" altLang="en-US" sz="844">
              <a:solidFill>
                <a:srgbClr val="000000"/>
              </a:solidFill>
              <a:latin typeface="微软雅黑"/>
            </a:endParaRPr>
          </a:p>
        </p:txBody>
      </p:sp>
      <p:sp>
        <p:nvSpPr>
          <p:cNvPr id="9" name="TextBox 8"/>
          <p:cNvSpPr txBox="1"/>
          <p:nvPr/>
        </p:nvSpPr>
        <p:spPr>
          <a:xfrm>
            <a:off x="61913" y="676275"/>
            <a:ext cx="7443787" cy="1846263"/>
          </a:xfrm>
          <a:prstGeom prst="rect">
            <a:avLst/>
          </a:prstGeom>
          <a:noFill/>
        </p:spPr>
        <p:txBody>
          <a:bodyPr wrap="none" lIns="0" tIns="0" rIns="0" bIns="0">
            <a:spAutoFit/>
          </a:bodyPr>
          <a:lstStyle/>
          <a:p>
            <a:pPr defTabSz="642915" eaLnBrk="1" fontAlgn="auto" hangingPunct="1">
              <a:lnSpc>
                <a:spcPts val="4932"/>
              </a:lnSpc>
              <a:tabLst>
                <a:tab pos="964372" algn="l"/>
                <a:tab pos="3089562" algn="l"/>
                <a:tab pos="4500402" algn="l"/>
                <a:tab pos="5696938" algn="l"/>
              </a:tabLst>
              <a:defRPr/>
            </a:pPr>
            <a:r>
              <a:rPr kumimoji="1" lang="zh-CN" altLang="en-US" sz="3200" dirty="0">
                <a:solidFill>
                  <a:schemeClr val="bg1"/>
                </a:solidFill>
                <a:latin typeface="+mj-lt"/>
                <a:ea typeface="+mj-ea"/>
              </a:rPr>
              <a:t>与日剧增的数据量</a:t>
            </a:r>
            <a:endParaRPr kumimoji="1" lang="en-US" altLang="zh-CN" sz="3200" dirty="0">
              <a:solidFill>
                <a:schemeClr val="bg1"/>
              </a:solidFill>
              <a:latin typeface="+mj-lt"/>
              <a:ea typeface="+mj-ea"/>
            </a:endParaRPr>
          </a:p>
          <a:p>
            <a:pPr defTabSz="642915" eaLnBrk="1" fontAlgn="auto" hangingPunct="1">
              <a:lnSpc>
                <a:spcPts val="703"/>
              </a:lnSpc>
              <a:tabLst>
                <a:tab pos="964372" algn="l"/>
                <a:tab pos="3089562" algn="l"/>
                <a:tab pos="4500402" algn="l"/>
                <a:tab pos="5696938" algn="l"/>
              </a:tabLst>
              <a:defRPr/>
            </a:pPr>
            <a:endParaRPr lang="en-US" altLang="zh-CN" sz="4162" dirty="0">
              <a:solidFill>
                <a:srgbClr val="000000"/>
              </a:solidFill>
              <a:latin typeface="微软雅黑"/>
            </a:endParaRPr>
          </a:p>
          <a:p>
            <a:pPr defTabSz="642915" eaLnBrk="1" fontAlgn="auto" hangingPunct="1">
              <a:lnSpc>
                <a:spcPts val="703"/>
              </a:lnSpc>
              <a:tabLst>
                <a:tab pos="964372" algn="l"/>
                <a:tab pos="3089562" algn="l"/>
                <a:tab pos="4500402" algn="l"/>
                <a:tab pos="5696938" algn="l"/>
              </a:tabLst>
              <a:defRPr/>
            </a:pPr>
            <a:endParaRPr lang="en-US" altLang="zh-CN" sz="4162" dirty="0">
              <a:solidFill>
                <a:srgbClr val="000000"/>
              </a:solidFill>
              <a:latin typeface="微软雅黑"/>
            </a:endParaRPr>
          </a:p>
          <a:p>
            <a:pPr defTabSz="642915" eaLnBrk="1" fontAlgn="auto" hangingPunct="1">
              <a:lnSpc>
                <a:spcPts val="2211"/>
              </a:lnSpc>
              <a:tabLst>
                <a:tab pos="964372" algn="l"/>
                <a:tab pos="3089562" algn="l"/>
                <a:tab pos="4500402" algn="l"/>
                <a:tab pos="5696938" algn="l"/>
              </a:tabLst>
              <a:defRPr/>
            </a:pPr>
            <a:r>
              <a:rPr lang="en-US" altLang="zh-CN" sz="4162" dirty="0">
                <a:solidFill>
                  <a:srgbClr val="000000"/>
                </a:solidFill>
                <a:latin typeface="微软雅黑"/>
              </a:rPr>
              <a:t>	</a:t>
            </a:r>
            <a:r>
              <a:rPr lang="en-US" altLang="zh-CN" sz="1593" dirty="0">
                <a:solidFill>
                  <a:srgbClr val="000000"/>
                </a:solidFill>
                <a:latin typeface="微软雅黑"/>
              </a:rPr>
              <a:t>10</a:t>
            </a:r>
            <a:r>
              <a:rPr lang="en-US" altLang="zh-CN" sz="1195" dirty="0">
                <a:solidFill>
                  <a:srgbClr val="000000"/>
                </a:solidFill>
                <a:latin typeface="微软雅黑"/>
              </a:rPr>
              <a:t>9</a:t>
            </a:r>
          </a:p>
          <a:p>
            <a:pPr defTabSz="642915" eaLnBrk="1" fontAlgn="auto" hangingPunct="1">
              <a:lnSpc>
                <a:spcPts val="2228"/>
              </a:lnSpc>
              <a:tabLst>
                <a:tab pos="964372" algn="l"/>
                <a:tab pos="3089562" algn="l"/>
                <a:tab pos="4500402" algn="l"/>
                <a:tab pos="5696938" algn="l"/>
              </a:tabLst>
              <a:defRPr/>
            </a:pPr>
            <a:r>
              <a:rPr lang="en-US" altLang="zh-CN" sz="1195" dirty="0">
                <a:solidFill>
                  <a:srgbClr val="000000"/>
                </a:solidFill>
                <a:latin typeface="微软雅黑"/>
              </a:rPr>
              <a:t>		</a:t>
            </a:r>
            <a:r>
              <a:rPr lang="en-US" altLang="zh-CN" sz="1593" dirty="0">
                <a:solidFill>
                  <a:srgbClr val="000000"/>
                </a:solidFill>
                <a:latin typeface="微软雅黑"/>
              </a:rPr>
              <a:t>Canadian Hansard</a:t>
            </a:r>
          </a:p>
          <a:p>
            <a:pPr defTabSz="642915" eaLnBrk="1" fontAlgn="auto" hangingPunct="1">
              <a:lnSpc>
                <a:spcPts val="1525"/>
              </a:lnSpc>
              <a:tabLst>
                <a:tab pos="964372" algn="l"/>
                <a:tab pos="3089562" algn="l"/>
                <a:tab pos="4500402" algn="l"/>
                <a:tab pos="5696938" algn="l"/>
              </a:tabLst>
              <a:defRPr/>
            </a:pPr>
            <a:r>
              <a:rPr lang="en-US" altLang="zh-CN" sz="1593" dirty="0">
                <a:solidFill>
                  <a:srgbClr val="000000"/>
                </a:solidFill>
                <a:latin typeface="微软雅黑"/>
              </a:rPr>
              <a:t>				WMT  Sports-1M</a:t>
            </a:r>
          </a:p>
          <a:p>
            <a:pPr defTabSz="642915" eaLnBrk="1" fontAlgn="auto" hangingPunct="1">
              <a:lnSpc>
                <a:spcPts val="2208"/>
              </a:lnSpc>
              <a:tabLst>
                <a:tab pos="964372" algn="l"/>
                <a:tab pos="3089562" algn="l"/>
                <a:tab pos="4500402" algn="l"/>
                <a:tab pos="5696938" algn="l"/>
              </a:tabLst>
              <a:defRPr/>
            </a:pPr>
            <a:r>
              <a:rPr lang="en-US" altLang="zh-CN" sz="1593" dirty="0">
                <a:solidFill>
                  <a:srgbClr val="000000"/>
                </a:solidFill>
                <a:latin typeface="微软雅黑"/>
              </a:rPr>
              <a:t>			ImageNet10k</a:t>
            </a:r>
            <a:endParaRPr lang="zh-CN" altLang="en-US" sz="1593" dirty="0">
              <a:solidFill>
                <a:srgbClr val="000000"/>
              </a:solidFill>
              <a:latin typeface="微软雅黑"/>
            </a:endParaRPr>
          </a:p>
        </p:txBody>
      </p:sp>
      <p:sp>
        <p:nvSpPr>
          <p:cNvPr id="10" name="TextBox 9"/>
          <p:cNvSpPr txBox="1"/>
          <p:nvPr/>
        </p:nvSpPr>
        <p:spPr>
          <a:xfrm>
            <a:off x="1033463" y="2670175"/>
            <a:ext cx="330200" cy="244475"/>
          </a:xfrm>
          <a:prstGeom prst="rect">
            <a:avLst/>
          </a:prstGeom>
          <a:noFill/>
        </p:spPr>
        <p:txBody>
          <a:bodyPr wrap="none" lIns="0" tIns="0" rIns="0" bIns="0">
            <a:spAutoFit/>
          </a:bodyPr>
          <a:lstStyle/>
          <a:p>
            <a:pPr>
              <a:lnSpc>
                <a:spcPts val="1856"/>
              </a:lnSpc>
              <a:defRPr/>
            </a:pPr>
            <a:r>
              <a:rPr lang="en-US" altLang="zh-CN" sz="1593">
                <a:solidFill>
                  <a:srgbClr val="000000"/>
                </a:solidFill>
                <a:latin typeface="微软雅黑"/>
              </a:rPr>
              <a:t>10</a:t>
            </a:r>
            <a:r>
              <a:rPr lang="en-US" altLang="zh-CN" sz="1195">
                <a:solidFill>
                  <a:srgbClr val="000000"/>
                </a:solidFill>
                <a:latin typeface="微软雅黑"/>
              </a:rPr>
              <a:t>6</a:t>
            </a:r>
            <a:endParaRPr lang="zh-CN" altLang="en-US" sz="1195">
              <a:solidFill>
                <a:srgbClr val="000000"/>
              </a:solidFill>
              <a:latin typeface="微软雅黑"/>
            </a:endParaRPr>
          </a:p>
        </p:txBody>
      </p:sp>
      <p:sp>
        <p:nvSpPr>
          <p:cNvPr id="11" name="TextBox 10"/>
          <p:cNvSpPr txBox="1"/>
          <p:nvPr/>
        </p:nvSpPr>
        <p:spPr>
          <a:xfrm>
            <a:off x="3165475" y="2717800"/>
            <a:ext cx="1236663" cy="204788"/>
          </a:xfrm>
          <a:prstGeom prst="rect">
            <a:avLst/>
          </a:prstGeom>
          <a:noFill/>
        </p:spPr>
        <p:txBody>
          <a:bodyPr wrap="none" lIns="0" tIns="0" rIns="0" bIns="0">
            <a:spAutoFit/>
          </a:bodyPr>
          <a:lstStyle/>
          <a:p>
            <a:pPr>
              <a:lnSpc>
                <a:spcPts val="1593"/>
              </a:lnSpc>
              <a:defRPr/>
            </a:pPr>
            <a:r>
              <a:rPr lang="en-US" altLang="zh-CN" sz="1593">
                <a:solidFill>
                  <a:srgbClr val="000000"/>
                </a:solidFill>
                <a:latin typeface="微软雅黑"/>
              </a:rPr>
              <a:t>Public SVHN</a:t>
            </a:r>
            <a:endParaRPr lang="zh-CN" altLang="en-US" sz="1593">
              <a:solidFill>
                <a:srgbClr val="000000"/>
              </a:solidFill>
              <a:latin typeface="微软雅黑"/>
            </a:endParaRPr>
          </a:p>
        </p:txBody>
      </p:sp>
      <p:sp>
        <p:nvSpPr>
          <p:cNvPr id="12" name="TextBox 11"/>
          <p:cNvSpPr txBox="1"/>
          <p:nvPr/>
        </p:nvSpPr>
        <p:spPr>
          <a:xfrm>
            <a:off x="1033463" y="3022600"/>
            <a:ext cx="330200" cy="962025"/>
          </a:xfrm>
          <a:prstGeom prst="rect">
            <a:avLst/>
          </a:prstGeom>
          <a:noFill/>
        </p:spPr>
        <p:txBody>
          <a:bodyPr wrap="none" lIns="0" tIns="0" rIns="0" bIns="0">
            <a:spAutoFit/>
          </a:bodyPr>
          <a:lstStyle/>
          <a:p>
            <a:pPr>
              <a:lnSpc>
                <a:spcPts val="1856"/>
              </a:lnSpc>
              <a:defRPr/>
            </a:pPr>
            <a:r>
              <a:rPr lang="en-US" altLang="zh-CN" sz="1593">
                <a:solidFill>
                  <a:srgbClr val="000000"/>
                </a:solidFill>
                <a:latin typeface="微软雅黑"/>
              </a:rPr>
              <a:t>10</a:t>
            </a:r>
            <a:r>
              <a:rPr lang="en-US" altLang="zh-CN" sz="1195">
                <a:solidFill>
                  <a:srgbClr val="000000"/>
                </a:solidFill>
                <a:latin typeface="微软雅黑"/>
              </a:rPr>
              <a:t>5</a:t>
            </a:r>
          </a:p>
          <a:p>
            <a:pPr>
              <a:lnSpc>
                <a:spcPts val="703"/>
              </a:lnSpc>
              <a:defRPr/>
            </a:pPr>
            <a:endParaRPr lang="en-US" altLang="zh-CN" sz="1195">
              <a:solidFill>
                <a:srgbClr val="000000"/>
              </a:solidFill>
              <a:latin typeface="微软雅黑"/>
            </a:endParaRPr>
          </a:p>
          <a:p>
            <a:pPr>
              <a:lnSpc>
                <a:spcPts val="2068"/>
              </a:lnSpc>
              <a:defRPr/>
            </a:pPr>
            <a:r>
              <a:rPr lang="en-US" altLang="zh-CN" sz="1593">
                <a:solidFill>
                  <a:srgbClr val="000000"/>
                </a:solidFill>
                <a:latin typeface="微软雅黑"/>
              </a:rPr>
              <a:t>10</a:t>
            </a:r>
            <a:r>
              <a:rPr lang="en-US" altLang="zh-CN" sz="1195">
                <a:solidFill>
                  <a:srgbClr val="000000"/>
                </a:solidFill>
                <a:latin typeface="微软雅黑"/>
              </a:rPr>
              <a:t>4</a:t>
            </a:r>
          </a:p>
          <a:p>
            <a:pPr>
              <a:lnSpc>
                <a:spcPts val="703"/>
              </a:lnSpc>
              <a:defRPr/>
            </a:pPr>
            <a:endParaRPr lang="en-US" altLang="zh-CN" sz="1195">
              <a:solidFill>
                <a:srgbClr val="000000"/>
              </a:solidFill>
              <a:latin typeface="微软雅黑"/>
            </a:endParaRPr>
          </a:p>
          <a:p>
            <a:pPr>
              <a:lnSpc>
                <a:spcPts val="2068"/>
              </a:lnSpc>
              <a:defRPr/>
            </a:pPr>
            <a:r>
              <a:rPr lang="en-US" altLang="zh-CN" sz="1593">
                <a:solidFill>
                  <a:srgbClr val="000000"/>
                </a:solidFill>
                <a:latin typeface="微软雅黑"/>
              </a:rPr>
              <a:t>10</a:t>
            </a:r>
            <a:r>
              <a:rPr lang="en-US" altLang="zh-CN" sz="1195">
                <a:solidFill>
                  <a:srgbClr val="000000"/>
                </a:solidFill>
                <a:latin typeface="微软雅黑"/>
              </a:rPr>
              <a:t>3</a:t>
            </a:r>
            <a:endParaRPr lang="zh-CN" altLang="en-US" sz="1195">
              <a:solidFill>
                <a:srgbClr val="000000"/>
              </a:solidFill>
              <a:latin typeface="微软雅黑"/>
            </a:endParaRPr>
          </a:p>
        </p:txBody>
      </p:sp>
      <p:sp>
        <p:nvSpPr>
          <p:cNvPr id="13" name="TextBox 12"/>
          <p:cNvSpPr txBox="1"/>
          <p:nvPr/>
        </p:nvSpPr>
        <p:spPr>
          <a:xfrm>
            <a:off x="1936750" y="2994025"/>
            <a:ext cx="901700" cy="206375"/>
          </a:xfrm>
          <a:prstGeom prst="rect">
            <a:avLst/>
          </a:prstGeom>
          <a:noFill/>
        </p:spPr>
        <p:txBody>
          <a:bodyPr wrap="none" lIns="0" tIns="0" rIns="0" bIns="0">
            <a:spAutoFit/>
          </a:bodyPr>
          <a:lstStyle/>
          <a:p>
            <a:pPr>
              <a:lnSpc>
                <a:spcPts val="1593"/>
              </a:lnSpc>
              <a:defRPr/>
            </a:pPr>
            <a:r>
              <a:rPr lang="en-US" altLang="zh-CN" sz="1593">
                <a:solidFill>
                  <a:srgbClr val="000000"/>
                </a:solidFill>
                <a:latin typeface="微软雅黑"/>
              </a:rPr>
              <a:t>Criminals</a:t>
            </a:r>
            <a:endParaRPr lang="zh-CN" altLang="en-US" sz="1593">
              <a:solidFill>
                <a:srgbClr val="000000"/>
              </a:solidFill>
              <a:latin typeface="微软雅黑"/>
            </a:endParaRPr>
          </a:p>
        </p:txBody>
      </p:sp>
      <p:sp>
        <p:nvSpPr>
          <p:cNvPr id="14" name="TextBox 13"/>
          <p:cNvSpPr txBox="1"/>
          <p:nvPr/>
        </p:nvSpPr>
        <p:spPr>
          <a:xfrm>
            <a:off x="4854575" y="3070225"/>
            <a:ext cx="966788" cy="693738"/>
          </a:xfrm>
          <a:prstGeom prst="rect">
            <a:avLst/>
          </a:prstGeom>
          <a:noFill/>
        </p:spPr>
        <p:txBody>
          <a:bodyPr wrap="none" lIns="0" tIns="0" rIns="0" bIns="0">
            <a:spAutoFit/>
          </a:bodyPr>
          <a:lstStyle/>
          <a:p>
            <a:pPr defTabSz="642915" eaLnBrk="1" fontAlgn="auto" hangingPunct="1">
              <a:lnSpc>
                <a:spcPts val="1593"/>
              </a:lnSpc>
              <a:tabLst>
                <a:tab pos="26788" algn="l"/>
              </a:tabLst>
              <a:defRPr/>
            </a:pPr>
            <a:r>
              <a:rPr lang="en-US" altLang="zh-CN" sz="1593">
                <a:solidFill>
                  <a:srgbClr val="000000"/>
                </a:solidFill>
                <a:latin typeface="微软雅黑"/>
              </a:rPr>
              <a:t>ImageNet</a:t>
            </a:r>
          </a:p>
          <a:p>
            <a:pPr defTabSz="642915" eaLnBrk="1" fontAlgn="auto" hangingPunct="1">
              <a:lnSpc>
                <a:spcPts val="703"/>
              </a:lnSpc>
              <a:tabLst>
                <a:tab pos="26788" algn="l"/>
              </a:tabLst>
              <a:defRPr/>
            </a:pPr>
            <a:endParaRPr lang="en-US" altLang="zh-CN" sz="1593">
              <a:solidFill>
                <a:srgbClr val="000000"/>
              </a:solidFill>
              <a:latin typeface="微软雅黑"/>
            </a:endParaRPr>
          </a:p>
          <a:p>
            <a:pPr defTabSz="642915" eaLnBrk="1" fontAlgn="auto" hangingPunct="1">
              <a:lnSpc>
                <a:spcPts val="703"/>
              </a:lnSpc>
              <a:tabLst>
                <a:tab pos="26788" algn="l"/>
              </a:tabLst>
              <a:defRPr/>
            </a:pPr>
            <a:endParaRPr lang="en-US" altLang="zh-CN" sz="1593">
              <a:solidFill>
                <a:srgbClr val="000000"/>
              </a:solidFill>
              <a:latin typeface="微软雅黑"/>
            </a:endParaRPr>
          </a:p>
          <a:p>
            <a:pPr defTabSz="642915" eaLnBrk="1" fontAlgn="auto" hangingPunct="1">
              <a:lnSpc>
                <a:spcPts val="703"/>
              </a:lnSpc>
              <a:tabLst>
                <a:tab pos="26788" algn="l"/>
              </a:tabLst>
              <a:defRPr/>
            </a:pPr>
            <a:endParaRPr lang="en-US" altLang="zh-CN" sz="1593">
              <a:solidFill>
                <a:srgbClr val="000000"/>
              </a:solidFill>
              <a:latin typeface="微软雅黑"/>
            </a:endParaRPr>
          </a:p>
          <a:p>
            <a:pPr defTabSz="642915" eaLnBrk="1" fontAlgn="auto" hangingPunct="1">
              <a:lnSpc>
                <a:spcPts val="1678"/>
              </a:lnSpc>
              <a:tabLst>
                <a:tab pos="26788" algn="l"/>
              </a:tabLst>
              <a:defRPr/>
            </a:pPr>
            <a:r>
              <a:rPr lang="en-US" altLang="zh-CN" sz="1593">
                <a:solidFill>
                  <a:srgbClr val="000000"/>
                </a:solidFill>
                <a:latin typeface="微软雅黑"/>
              </a:rPr>
              <a:t>	MNIST</a:t>
            </a:r>
            <a:endParaRPr lang="zh-CN" altLang="en-US" sz="1593">
              <a:solidFill>
                <a:srgbClr val="000000"/>
              </a:solidFill>
              <a:latin typeface="微软雅黑"/>
            </a:endParaRPr>
          </a:p>
        </p:txBody>
      </p:sp>
      <p:sp>
        <p:nvSpPr>
          <p:cNvPr id="15" name="TextBox 14"/>
          <p:cNvSpPr txBox="1"/>
          <p:nvPr/>
        </p:nvSpPr>
        <p:spPr>
          <a:xfrm>
            <a:off x="6076950" y="3079750"/>
            <a:ext cx="1714500" cy="704850"/>
          </a:xfrm>
          <a:prstGeom prst="rect">
            <a:avLst/>
          </a:prstGeom>
          <a:noFill/>
        </p:spPr>
        <p:txBody>
          <a:bodyPr wrap="none" lIns="0" tIns="0" rIns="0" bIns="0">
            <a:spAutoFit/>
          </a:bodyPr>
          <a:lstStyle/>
          <a:p>
            <a:pPr defTabSz="642915" eaLnBrk="1" fontAlgn="auto" hangingPunct="1">
              <a:lnSpc>
                <a:spcPts val="1593"/>
              </a:lnSpc>
              <a:tabLst>
                <a:tab pos="482186" algn="l"/>
              </a:tabLst>
              <a:defRPr/>
            </a:pPr>
            <a:r>
              <a:rPr lang="en-US" altLang="zh-CN"/>
              <a:t>	</a:t>
            </a:r>
            <a:r>
              <a:rPr lang="en-US" altLang="zh-CN" sz="1593">
                <a:solidFill>
                  <a:srgbClr val="000000"/>
                </a:solidFill>
                <a:latin typeface="微软雅黑"/>
              </a:rPr>
              <a:t>ILSVRC 2014</a:t>
            </a:r>
          </a:p>
          <a:p>
            <a:pPr defTabSz="642915" eaLnBrk="1" fontAlgn="auto" hangingPunct="1">
              <a:lnSpc>
                <a:spcPts val="703"/>
              </a:lnSpc>
              <a:tabLst>
                <a:tab pos="482186" algn="l"/>
              </a:tabLst>
              <a:defRPr/>
            </a:pPr>
            <a:endParaRPr lang="en-US" altLang="zh-CN" sz="1593">
              <a:solidFill>
                <a:srgbClr val="000000"/>
              </a:solidFill>
              <a:latin typeface="微软雅黑"/>
            </a:endParaRPr>
          </a:p>
          <a:p>
            <a:pPr defTabSz="642915" eaLnBrk="1" fontAlgn="auto" hangingPunct="1">
              <a:lnSpc>
                <a:spcPts val="703"/>
              </a:lnSpc>
              <a:tabLst>
                <a:tab pos="482186" algn="l"/>
              </a:tabLst>
              <a:defRPr/>
            </a:pPr>
            <a:endParaRPr lang="en-US" altLang="zh-CN" sz="1593">
              <a:solidFill>
                <a:srgbClr val="000000"/>
              </a:solidFill>
              <a:latin typeface="微软雅黑"/>
            </a:endParaRPr>
          </a:p>
          <a:p>
            <a:pPr defTabSz="642915" eaLnBrk="1" fontAlgn="auto" hangingPunct="1">
              <a:lnSpc>
                <a:spcPts val="703"/>
              </a:lnSpc>
              <a:tabLst>
                <a:tab pos="482186" algn="l"/>
              </a:tabLst>
              <a:defRPr/>
            </a:pPr>
            <a:endParaRPr lang="en-US" altLang="zh-CN" sz="1593">
              <a:solidFill>
                <a:srgbClr val="000000"/>
              </a:solidFill>
              <a:latin typeface="微软雅黑"/>
            </a:endParaRPr>
          </a:p>
          <a:p>
            <a:pPr defTabSz="642915" eaLnBrk="1" fontAlgn="auto" hangingPunct="1">
              <a:lnSpc>
                <a:spcPts val="1828"/>
              </a:lnSpc>
              <a:tabLst>
                <a:tab pos="482186" algn="l"/>
              </a:tabLst>
              <a:defRPr/>
            </a:pPr>
            <a:r>
              <a:rPr lang="en-US" altLang="zh-CN" sz="1593">
                <a:solidFill>
                  <a:srgbClr val="000000"/>
                </a:solidFill>
                <a:latin typeface="微软雅黑"/>
              </a:rPr>
              <a:t>CIFAR-10</a:t>
            </a:r>
            <a:endParaRPr lang="zh-CN" altLang="en-US" sz="1593">
              <a:solidFill>
                <a:srgbClr val="000000"/>
              </a:solidFill>
              <a:latin typeface="微软雅黑"/>
            </a:endParaRPr>
          </a:p>
        </p:txBody>
      </p:sp>
      <p:sp>
        <p:nvSpPr>
          <p:cNvPr id="16" name="TextBox 15"/>
          <p:cNvSpPr txBox="1"/>
          <p:nvPr/>
        </p:nvSpPr>
        <p:spPr>
          <a:xfrm>
            <a:off x="3784600" y="4097338"/>
            <a:ext cx="1125538" cy="204787"/>
          </a:xfrm>
          <a:prstGeom prst="rect">
            <a:avLst/>
          </a:prstGeom>
          <a:noFill/>
        </p:spPr>
        <p:txBody>
          <a:bodyPr wrap="none" lIns="0" tIns="0" rIns="0" bIns="0">
            <a:spAutoFit/>
          </a:bodyPr>
          <a:lstStyle/>
          <a:p>
            <a:pPr>
              <a:lnSpc>
                <a:spcPts val="1593"/>
              </a:lnSpc>
              <a:defRPr/>
            </a:pPr>
            <a:r>
              <a:rPr lang="en-US" altLang="zh-CN" sz="1593">
                <a:solidFill>
                  <a:srgbClr val="000000"/>
                </a:solidFill>
                <a:latin typeface="微软雅黑"/>
              </a:rPr>
              <a:t>T vs. G vs. F</a:t>
            </a:r>
            <a:endParaRPr lang="zh-CN" altLang="en-US" sz="1593">
              <a:solidFill>
                <a:srgbClr val="000000"/>
              </a:solidFill>
              <a:latin typeface="微软雅黑"/>
            </a:endParaRPr>
          </a:p>
        </p:txBody>
      </p:sp>
      <p:sp>
        <p:nvSpPr>
          <p:cNvPr id="17" name="TextBox 16"/>
          <p:cNvSpPr txBox="1"/>
          <p:nvPr/>
        </p:nvSpPr>
        <p:spPr>
          <a:xfrm>
            <a:off x="5602288" y="4129088"/>
            <a:ext cx="1452562" cy="204787"/>
          </a:xfrm>
          <a:prstGeom prst="rect">
            <a:avLst/>
          </a:prstGeom>
          <a:noFill/>
        </p:spPr>
        <p:txBody>
          <a:bodyPr wrap="none" lIns="0" tIns="0" rIns="0" bIns="0">
            <a:spAutoFit/>
          </a:bodyPr>
          <a:lstStyle/>
          <a:p>
            <a:pPr>
              <a:lnSpc>
                <a:spcPts val="1593"/>
              </a:lnSpc>
              <a:defRPr/>
            </a:pPr>
            <a:r>
              <a:rPr lang="en-US" altLang="zh-CN" sz="1593">
                <a:solidFill>
                  <a:srgbClr val="000000"/>
                </a:solidFill>
                <a:latin typeface="微软雅黑"/>
              </a:rPr>
              <a:t>Rotated T vs. C</a:t>
            </a:r>
            <a:endParaRPr lang="zh-CN" altLang="en-US" sz="1593">
              <a:solidFill>
                <a:srgbClr val="000000"/>
              </a:solidFill>
              <a:latin typeface="微软雅黑"/>
            </a:endParaRPr>
          </a:p>
        </p:txBody>
      </p:sp>
      <p:sp>
        <p:nvSpPr>
          <p:cNvPr id="18" name="TextBox 17"/>
          <p:cNvSpPr txBox="1"/>
          <p:nvPr/>
        </p:nvSpPr>
        <p:spPr>
          <a:xfrm>
            <a:off x="1033463" y="4430713"/>
            <a:ext cx="330200" cy="242887"/>
          </a:xfrm>
          <a:prstGeom prst="rect">
            <a:avLst/>
          </a:prstGeom>
          <a:noFill/>
        </p:spPr>
        <p:txBody>
          <a:bodyPr wrap="none" lIns="0" tIns="0" rIns="0" bIns="0">
            <a:spAutoFit/>
          </a:bodyPr>
          <a:lstStyle/>
          <a:p>
            <a:pPr>
              <a:lnSpc>
                <a:spcPts val="1856"/>
              </a:lnSpc>
              <a:defRPr/>
            </a:pPr>
            <a:r>
              <a:rPr lang="en-US" altLang="zh-CN" sz="1593">
                <a:solidFill>
                  <a:srgbClr val="000000"/>
                </a:solidFill>
                <a:latin typeface="微软雅黑"/>
              </a:rPr>
              <a:t>10</a:t>
            </a:r>
            <a:r>
              <a:rPr lang="en-US" altLang="zh-CN" sz="1195">
                <a:solidFill>
                  <a:srgbClr val="000000"/>
                </a:solidFill>
                <a:latin typeface="微软雅黑"/>
              </a:rPr>
              <a:t>1</a:t>
            </a:r>
            <a:endParaRPr lang="zh-CN" altLang="en-US" sz="1195">
              <a:solidFill>
                <a:srgbClr val="000000"/>
              </a:solidFill>
              <a:latin typeface="微软雅黑"/>
            </a:endParaRPr>
          </a:p>
        </p:txBody>
      </p:sp>
      <p:sp>
        <p:nvSpPr>
          <p:cNvPr id="19" name="TextBox 18"/>
          <p:cNvSpPr txBox="1"/>
          <p:nvPr/>
        </p:nvSpPr>
        <p:spPr>
          <a:xfrm>
            <a:off x="2398713" y="4362450"/>
            <a:ext cx="287337" cy="204788"/>
          </a:xfrm>
          <a:prstGeom prst="rect">
            <a:avLst/>
          </a:prstGeom>
          <a:noFill/>
        </p:spPr>
        <p:txBody>
          <a:bodyPr wrap="none" lIns="0" tIns="0" rIns="0" bIns="0">
            <a:spAutoFit/>
          </a:bodyPr>
          <a:lstStyle/>
          <a:p>
            <a:pPr>
              <a:lnSpc>
                <a:spcPts val="1593"/>
              </a:lnSpc>
              <a:defRPr/>
            </a:pPr>
            <a:r>
              <a:rPr lang="en-US" altLang="zh-CN" sz="1593">
                <a:solidFill>
                  <a:srgbClr val="000000"/>
                </a:solidFill>
                <a:latin typeface="微软雅黑"/>
              </a:rPr>
              <a:t>Iris</a:t>
            </a:r>
            <a:endParaRPr lang="zh-CN" altLang="en-US" sz="1593">
              <a:solidFill>
                <a:srgbClr val="000000"/>
              </a:solidFill>
              <a:latin typeface="微软雅黑"/>
            </a:endParaRPr>
          </a:p>
        </p:txBody>
      </p:sp>
      <p:sp>
        <p:nvSpPr>
          <p:cNvPr id="20" name="TextBox 19"/>
          <p:cNvSpPr txBox="1"/>
          <p:nvPr/>
        </p:nvSpPr>
        <p:spPr>
          <a:xfrm>
            <a:off x="1033463" y="4783138"/>
            <a:ext cx="330200" cy="242887"/>
          </a:xfrm>
          <a:prstGeom prst="rect">
            <a:avLst/>
          </a:prstGeom>
          <a:noFill/>
        </p:spPr>
        <p:txBody>
          <a:bodyPr wrap="none" lIns="0" tIns="0" rIns="0" bIns="0">
            <a:spAutoFit/>
          </a:bodyPr>
          <a:lstStyle/>
          <a:p>
            <a:pPr>
              <a:lnSpc>
                <a:spcPts val="1856"/>
              </a:lnSpc>
              <a:defRPr/>
            </a:pPr>
            <a:r>
              <a:rPr lang="en-US" altLang="zh-CN" sz="1593">
                <a:solidFill>
                  <a:srgbClr val="000000"/>
                </a:solidFill>
                <a:latin typeface="微软雅黑"/>
              </a:rPr>
              <a:t>10</a:t>
            </a:r>
            <a:r>
              <a:rPr lang="en-US" altLang="zh-CN" sz="1195">
                <a:solidFill>
                  <a:srgbClr val="000000"/>
                </a:solidFill>
                <a:latin typeface="微软雅黑"/>
              </a:rPr>
              <a:t>0</a:t>
            </a:r>
            <a:endParaRPr lang="zh-CN" altLang="en-US" sz="1195">
              <a:solidFill>
                <a:srgbClr val="000000"/>
              </a:solidFill>
              <a:latin typeface="微软雅黑"/>
            </a:endParaRPr>
          </a:p>
        </p:txBody>
      </p:sp>
      <p:sp>
        <p:nvSpPr>
          <p:cNvPr id="21" name="TextBox 20"/>
          <p:cNvSpPr txBox="1"/>
          <p:nvPr/>
        </p:nvSpPr>
        <p:spPr>
          <a:xfrm>
            <a:off x="1995488" y="5006975"/>
            <a:ext cx="481012" cy="204788"/>
          </a:xfrm>
          <a:prstGeom prst="rect">
            <a:avLst/>
          </a:prstGeom>
          <a:noFill/>
        </p:spPr>
        <p:txBody>
          <a:bodyPr wrap="none" lIns="0" tIns="0" rIns="0" bIns="0">
            <a:spAutoFit/>
          </a:bodyPr>
          <a:lstStyle/>
          <a:p>
            <a:pPr>
              <a:lnSpc>
                <a:spcPts val="1593"/>
              </a:lnSpc>
              <a:defRPr/>
            </a:pPr>
            <a:r>
              <a:rPr lang="en-US" altLang="zh-CN" sz="1593">
                <a:solidFill>
                  <a:srgbClr val="000000"/>
                </a:solidFill>
                <a:latin typeface="微软雅黑"/>
              </a:rPr>
              <a:t>1900</a:t>
            </a:r>
            <a:endParaRPr lang="zh-CN" altLang="en-US" sz="1593">
              <a:solidFill>
                <a:srgbClr val="000000"/>
              </a:solidFill>
              <a:latin typeface="微软雅黑"/>
            </a:endParaRPr>
          </a:p>
        </p:txBody>
      </p:sp>
      <p:sp>
        <p:nvSpPr>
          <p:cNvPr id="22" name="TextBox 21"/>
          <p:cNvSpPr txBox="1"/>
          <p:nvPr/>
        </p:nvSpPr>
        <p:spPr>
          <a:xfrm>
            <a:off x="3916363" y="5006975"/>
            <a:ext cx="481012" cy="204788"/>
          </a:xfrm>
          <a:prstGeom prst="rect">
            <a:avLst/>
          </a:prstGeom>
          <a:noFill/>
        </p:spPr>
        <p:txBody>
          <a:bodyPr wrap="none" lIns="0" tIns="0" rIns="0" bIns="0">
            <a:spAutoFit/>
          </a:bodyPr>
          <a:lstStyle/>
          <a:p>
            <a:pPr>
              <a:lnSpc>
                <a:spcPts val="1593"/>
              </a:lnSpc>
              <a:defRPr/>
            </a:pPr>
            <a:r>
              <a:rPr lang="en-US" altLang="zh-CN" sz="1593">
                <a:solidFill>
                  <a:srgbClr val="000000"/>
                </a:solidFill>
                <a:latin typeface="微软雅黑"/>
              </a:rPr>
              <a:t>1950</a:t>
            </a:r>
            <a:endParaRPr lang="zh-CN" altLang="en-US" sz="1593">
              <a:solidFill>
                <a:srgbClr val="000000"/>
              </a:solidFill>
              <a:latin typeface="微软雅黑"/>
            </a:endParaRPr>
          </a:p>
        </p:txBody>
      </p:sp>
      <p:sp>
        <p:nvSpPr>
          <p:cNvPr id="23" name="TextBox 22"/>
          <p:cNvSpPr txBox="1"/>
          <p:nvPr/>
        </p:nvSpPr>
        <p:spPr>
          <a:xfrm>
            <a:off x="5260975" y="5006975"/>
            <a:ext cx="1685925" cy="204788"/>
          </a:xfrm>
          <a:prstGeom prst="rect">
            <a:avLst/>
          </a:prstGeom>
          <a:noFill/>
        </p:spPr>
        <p:txBody>
          <a:bodyPr wrap="none" lIns="0" tIns="0" rIns="0" bIns="0">
            <a:spAutoFit/>
          </a:bodyPr>
          <a:lstStyle/>
          <a:p>
            <a:pPr>
              <a:lnSpc>
                <a:spcPts val="1593"/>
              </a:lnSpc>
              <a:defRPr/>
            </a:pPr>
            <a:r>
              <a:rPr lang="en-US" altLang="zh-CN" sz="1593">
                <a:solidFill>
                  <a:srgbClr val="000000"/>
                </a:solidFill>
                <a:latin typeface="微软雅黑"/>
              </a:rPr>
              <a:t>1985  2000  2015</a:t>
            </a:r>
            <a:endParaRPr lang="zh-CN" altLang="en-US" sz="1593">
              <a:solidFill>
                <a:srgbClr val="000000"/>
              </a:solidFill>
              <a:latin typeface="微软雅黑"/>
            </a:endParaRPr>
          </a:p>
        </p:txBody>
      </p:sp>
      <p:sp>
        <p:nvSpPr>
          <p:cNvPr id="24" name="TextBox 23"/>
          <p:cNvSpPr txBox="1"/>
          <p:nvPr/>
        </p:nvSpPr>
        <p:spPr>
          <a:xfrm>
            <a:off x="4300538" y="5313363"/>
            <a:ext cx="409575" cy="206375"/>
          </a:xfrm>
          <a:prstGeom prst="rect">
            <a:avLst/>
          </a:prstGeom>
          <a:noFill/>
        </p:spPr>
        <p:txBody>
          <a:bodyPr wrap="none" lIns="0" tIns="0" rIns="0" bIns="0">
            <a:spAutoFit/>
          </a:bodyPr>
          <a:lstStyle/>
          <a:p>
            <a:pPr>
              <a:lnSpc>
                <a:spcPts val="1593"/>
              </a:lnSpc>
              <a:defRPr/>
            </a:pPr>
            <a:r>
              <a:rPr lang="en-US" altLang="zh-CN" sz="1593">
                <a:solidFill>
                  <a:srgbClr val="000000"/>
                </a:solidFill>
                <a:latin typeface="微软雅黑"/>
              </a:rPr>
              <a:t>Year</a:t>
            </a:r>
            <a:endParaRPr lang="zh-CN" altLang="en-US" sz="1593">
              <a:solidFill>
                <a:srgbClr val="000000"/>
              </a:solidFill>
              <a:latin typeface="微软雅黑"/>
            </a:endParaRPr>
          </a:p>
        </p:txBody>
      </p:sp>
      <p:sp>
        <p:nvSpPr>
          <p:cNvPr id="25" name="TextBox 24"/>
          <p:cNvSpPr txBox="1"/>
          <p:nvPr/>
        </p:nvSpPr>
        <p:spPr>
          <a:xfrm>
            <a:off x="447675" y="5541963"/>
            <a:ext cx="8445500" cy="641350"/>
          </a:xfrm>
          <a:prstGeom prst="rect">
            <a:avLst/>
          </a:prstGeom>
          <a:noFill/>
        </p:spPr>
        <p:txBody>
          <a:bodyPr lIns="0" tIns="0" rIns="0" bIns="0">
            <a:spAutoFit/>
          </a:bodyPr>
          <a:lstStyle/>
          <a:p>
            <a:pPr defTabSz="642915" eaLnBrk="1" fontAlgn="auto" hangingPunct="1">
              <a:lnSpc>
                <a:spcPts val="2504"/>
              </a:lnSpc>
              <a:tabLst>
                <a:tab pos="26788" algn="l"/>
                <a:tab pos="89294" algn="l"/>
              </a:tabLst>
              <a:defRPr/>
            </a:pPr>
            <a:r>
              <a:rPr lang="en-US" altLang="zh-CN" dirty="0"/>
              <a:t>	50</a:t>
            </a:r>
            <a:r>
              <a:rPr lang="zh-CN" altLang="en-US" dirty="0"/>
              <a:t>年代，小的数据集；</a:t>
            </a:r>
            <a:r>
              <a:rPr lang="en-US" altLang="zh-CN" dirty="0"/>
              <a:t>80</a:t>
            </a:r>
            <a:r>
              <a:rPr lang="zh-CN" altLang="en-US" dirty="0"/>
              <a:t>年代，成千上万的数据集；</a:t>
            </a:r>
            <a:r>
              <a:rPr lang="en-US" altLang="zh-CN" dirty="0"/>
              <a:t>21</a:t>
            </a:r>
            <a:r>
              <a:rPr lang="zh-CN" altLang="en-US" dirty="0"/>
              <a:t>世纪第一个十年，百万级的数据集。</a:t>
            </a:r>
            <a:endParaRPr lang="zh-CN" altLang="en-US" sz="1991" dirty="0">
              <a:solidFill>
                <a:srgbClr val="000000"/>
              </a:solidFill>
              <a:latin typeface="微软雅黑"/>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C3124CC-16F1-4044-B71C-8610A9EC3923}" type="slidenum">
              <a:rPr lang="en-US" altLang="zh-CN" sz="1400" b="0" smtClean="0"/>
              <a:pPr>
                <a:spcBef>
                  <a:spcPct val="0"/>
                </a:spcBef>
                <a:buClrTx/>
                <a:buSzTx/>
                <a:buFontTx/>
                <a:buNone/>
              </a:pPr>
              <a:t>8</a:t>
            </a:fld>
            <a:endParaRPr lang="en-US" altLang="zh-CN" sz="1400" b="0" smtClean="0"/>
          </a:p>
        </p:txBody>
      </p:sp>
      <p:sp>
        <p:nvSpPr>
          <p:cNvPr id="8195" name="Rectangle 5">
            <a:extLst>
              <a:ext uri="{FF2B5EF4-FFF2-40B4-BE49-F238E27FC236}">
                <a16:creationId xmlns:a16="http://schemas.microsoft.com/office/drawing/2014/main" id="{94976B0B-2F90-4B53-A779-F3955291FBBE}"/>
              </a:ext>
            </a:extLst>
          </p:cNvPr>
          <p:cNvSpPr>
            <a:spLocks noGrp="1" noChangeArrowheads="1"/>
          </p:cNvSpPr>
          <p:nvPr>
            <p:ph type="title"/>
          </p:nvPr>
        </p:nvSpPr>
        <p:spPr>
          <a:xfrm>
            <a:off x="1150938" y="214313"/>
            <a:ext cx="5511800" cy="1462087"/>
          </a:xfrm>
        </p:spPr>
        <p:txBody>
          <a:bodyPr/>
          <a:lstStyle/>
          <a:p>
            <a:pPr algn="ctr" eaLnBrk="1" hangingPunct="1">
              <a:defRPr/>
            </a:pPr>
            <a:r>
              <a:rPr lang="zh-CN" altLang="en-US"/>
              <a:t>神经网络的智能行为</a:t>
            </a:r>
          </a:p>
        </p:txBody>
      </p:sp>
      <p:sp>
        <p:nvSpPr>
          <p:cNvPr id="54275" name="Rectangle 3">
            <a:extLst>
              <a:ext uri="{FF2B5EF4-FFF2-40B4-BE49-F238E27FC236}">
                <a16:creationId xmlns:a16="http://schemas.microsoft.com/office/drawing/2014/main" id="{61448226-11AC-4A2B-945C-B5AC56DCF162}"/>
              </a:ext>
            </a:extLst>
          </p:cNvPr>
          <p:cNvSpPr>
            <a:spLocks noGrp="1" noChangeArrowheads="1"/>
          </p:cNvSpPr>
          <p:nvPr>
            <p:ph idx="1"/>
          </p:nvPr>
        </p:nvSpPr>
        <p:spPr>
          <a:xfrm>
            <a:off x="611188" y="2205038"/>
            <a:ext cx="5761037" cy="3744912"/>
          </a:xfrm>
        </p:spPr>
        <p:txBody>
          <a:bodyPr/>
          <a:lstStyle/>
          <a:p>
            <a:pPr marL="457200" indent="-457200" eaLnBrk="1" hangingPunct="1">
              <a:lnSpc>
                <a:spcPct val="110000"/>
              </a:lnSpc>
              <a:defRPr/>
            </a:pPr>
            <a:r>
              <a:rPr lang="zh-CN" altLang="en-US" sz="2800" dirty="0">
                <a:latin typeface="Times New Roman" panose="02020603050405020304" pitchFamily="18" charset="0"/>
              </a:rPr>
              <a:t>生物神经网络的功能</a:t>
            </a:r>
          </a:p>
          <a:p>
            <a:pPr marL="800100" lvl="1" indent="-342900" eaLnBrk="1" hangingPunct="1">
              <a:lnSpc>
                <a:spcPct val="110000"/>
              </a:lnSpc>
              <a:defRPr/>
            </a:pPr>
            <a:r>
              <a:rPr lang="zh-CN" altLang="en-US" sz="2400" dirty="0">
                <a:latin typeface="Times New Roman" panose="02020603050405020304" pitchFamily="18" charset="0"/>
              </a:rPr>
              <a:t>现代神经科学认为</a:t>
            </a:r>
            <a:r>
              <a:rPr lang="zh-CN" altLang="en-US" sz="3200" dirty="0">
                <a:solidFill>
                  <a:schemeClr val="folHlink"/>
                </a:solidFill>
                <a:effectLst>
                  <a:outerShdw blurRad="38100" dist="38100" dir="2700000" algn="tl">
                    <a:srgbClr val="C0C0C0"/>
                  </a:outerShdw>
                </a:effectLst>
                <a:latin typeface="Times New Roman" panose="02020603050405020304" pitchFamily="18" charset="0"/>
              </a:rPr>
              <a:t>智能</a:t>
            </a:r>
            <a:r>
              <a:rPr lang="zh-CN" altLang="en-US" sz="2400" dirty="0">
                <a:latin typeface="Times New Roman" panose="02020603050405020304" pitchFamily="18" charset="0"/>
              </a:rPr>
              <a:t>是由神经网络产生的</a:t>
            </a:r>
            <a:endParaRPr lang="en-US" altLang="zh-CN" sz="2400" dirty="0">
              <a:latin typeface="Times New Roman" panose="02020603050405020304" pitchFamily="18" charset="0"/>
            </a:endParaRPr>
          </a:p>
          <a:p>
            <a:pPr marL="800100" lvl="1" indent="-342900" eaLnBrk="1" hangingPunct="1">
              <a:lnSpc>
                <a:spcPct val="110000"/>
              </a:lnSpc>
              <a:defRPr/>
            </a:pPr>
            <a:endParaRPr lang="zh-CN" altLang="en-US" sz="2400" dirty="0">
              <a:latin typeface="Times New Roman" panose="02020603050405020304" pitchFamily="18" charset="0"/>
            </a:endParaRPr>
          </a:p>
          <a:p>
            <a:pPr marL="457200" indent="-457200" eaLnBrk="1" hangingPunct="1">
              <a:lnSpc>
                <a:spcPct val="110000"/>
              </a:lnSpc>
              <a:defRPr/>
            </a:pPr>
            <a:r>
              <a:rPr lang="zh-CN" altLang="en-US" sz="2800" dirty="0">
                <a:latin typeface="Times New Roman" panose="02020603050405020304" pitchFamily="18" charset="0"/>
              </a:rPr>
              <a:t>人工神经网络</a:t>
            </a:r>
          </a:p>
          <a:p>
            <a:pPr marL="800100" lvl="1" indent="-342900" eaLnBrk="1" hangingPunct="1">
              <a:lnSpc>
                <a:spcPct val="110000"/>
              </a:lnSpc>
              <a:defRPr/>
            </a:pPr>
            <a:r>
              <a:rPr lang="zh-CN" altLang="en-US" sz="2400" dirty="0">
                <a:latin typeface="Times New Roman" panose="02020603050405020304" pitchFamily="18" charset="0"/>
              </a:rPr>
              <a:t>模拟智能行为</a:t>
            </a:r>
          </a:p>
          <a:p>
            <a:pPr marL="800100" lvl="1" indent="-342900" eaLnBrk="1" hangingPunct="1">
              <a:lnSpc>
                <a:spcPct val="110000"/>
              </a:lnSpc>
              <a:defRPr/>
            </a:pPr>
            <a:r>
              <a:rPr lang="zh-CN" altLang="en-US" sz="2400" dirty="0">
                <a:latin typeface="Times New Roman" panose="02020603050405020304" pitchFamily="18" charset="0"/>
              </a:rPr>
              <a:t>破解智能之谜</a:t>
            </a:r>
            <a:endParaRPr lang="en-US" altLang="zh-CN" sz="2400" dirty="0">
              <a:latin typeface="Times New Roman" panose="02020603050405020304" pitchFamily="18" charset="0"/>
            </a:endParaRPr>
          </a:p>
        </p:txBody>
      </p:sp>
      <p:sp>
        <p:nvSpPr>
          <p:cNvPr id="16389"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960C8208-5FE0-46E7-991A-72DC941D2239}" type="slidenum">
              <a:rPr lang="en-US" altLang="zh-CN" sz="1400" b="0"/>
              <a:pPr algn="r" eaLnBrk="1" hangingPunct="1">
                <a:spcBef>
                  <a:spcPct val="0"/>
                </a:spcBef>
                <a:buClrTx/>
                <a:buSzTx/>
                <a:buFontTx/>
                <a:buNone/>
              </a:pPr>
              <a:t>8</a:t>
            </a:fld>
            <a:endParaRPr lang="en-US" altLang="zh-CN" sz="1400" b="0"/>
          </a:p>
        </p:txBody>
      </p:sp>
      <p:pic>
        <p:nvPicPr>
          <p:cNvPr id="16390" name="Picture 6" descr="C:\Documents and Settings\CILAB\桌面\MyNN2008\NeuralNetworks-ZhangYi\renti-shen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063" y="2143125"/>
            <a:ext cx="1944687"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3"/>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spcBef>
                <a:spcPct val="0"/>
              </a:spcBef>
              <a:buFontTx/>
              <a:buNone/>
            </a:pPr>
            <a:fld id="{50E85985-AD50-480D-AE6A-AF69CD829609}" type="slidenum">
              <a:rPr kumimoji="0" lang="en-US" altLang="zh-CN" sz="1400" smtClean="0">
                <a:solidFill>
                  <a:schemeClr val="tx1"/>
                </a:solidFill>
                <a:latin typeface="Tahoma" panose="020B0604030504040204" pitchFamily="34" charset="0"/>
                <a:ea typeface="宋体" panose="02010600030101010101" pitchFamily="2" charset="-122"/>
              </a:rPr>
              <a:pPr>
                <a:spcBef>
                  <a:spcPct val="0"/>
                </a:spcBef>
                <a:buFontTx/>
                <a:buNone/>
              </a:pPr>
              <a:t>80</a:t>
            </a:fld>
            <a:endParaRPr kumimoji="0" lang="en-US" altLang="zh-CN" sz="1400" smtClean="0">
              <a:solidFill>
                <a:schemeClr val="tx1"/>
              </a:solidFill>
              <a:latin typeface="Tahoma" panose="020B0604030504040204" pitchFamily="34" charset="0"/>
              <a:ea typeface="宋体" panose="02010600030101010101" pitchFamily="2" charset="-122"/>
            </a:endParaRPr>
          </a:p>
        </p:txBody>
      </p:sp>
      <p:sp>
        <p:nvSpPr>
          <p:cNvPr id="78851" name="Rectangle 12"/>
          <p:cNvSpPr>
            <a:spLocks noGrp="1" noChangeArrowheads="1"/>
          </p:cNvSpPr>
          <p:nvPr>
            <p:ph type="ftr" sz="quarter" idx="4294967295"/>
          </p:nvPr>
        </p:nvSpPr>
        <p:spPr bwMode="auto">
          <a:xfrm>
            <a:off x="323850" y="6257925"/>
            <a:ext cx="80645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lgn="ctr" eaLnBrk="1" hangingPunct="1">
              <a:spcBef>
                <a:spcPct val="0"/>
              </a:spcBef>
              <a:buFontTx/>
              <a:buNone/>
            </a:pPr>
            <a:r>
              <a:rPr kumimoji="0" lang="zh-CN" altLang="en-US" sz="2000" b="1">
                <a:solidFill>
                  <a:schemeClr val="tx1"/>
                </a:solidFill>
                <a:latin typeface="Tahoma" panose="020B0604030504040204" pitchFamily="34" charset="0"/>
                <a:ea typeface="宋体" panose="02010600030101010101" pitchFamily="2" charset="-122"/>
              </a:rPr>
              <a:t>十万级数据集，</a:t>
            </a:r>
            <a:r>
              <a:rPr kumimoji="0" lang="en-US" altLang="zh-CN" sz="2000" b="1">
                <a:solidFill>
                  <a:schemeClr val="tx1"/>
                </a:solidFill>
                <a:latin typeface="Tahoma" panose="020B0604030504040204" pitchFamily="34" charset="0"/>
                <a:ea typeface="宋体" panose="02010600030101010101" pitchFamily="2" charset="-122"/>
              </a:rPr>
              <a:t> MINIST</a:t>
            </a:r>
          </a:p>
        </p:txBody>
      </p:sp>
      <p:sp>
        <p:nvSpPr>
          <p:cNvPr id="78852"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lgn="r" eaLnBrk="1" hangingPunct="1">
              <a:spcBef>
                <a:spcPct val="0"/>
              </a:spcBef>
              <a:buFontTx/>
              <a:buNone/>
            </a:pPr>
            <a:fld id="{2EEDA6B3-3D50-432F-942A-53A830E34DF8}" type="slidenum">
              <a:rPr kumimoji="0" lang="en-US" altLang="zh-CN" sz="1400">
                <a:solidFill>
                  <a:schemeClr val="tx1"/>
                </a:solidFill>
                <a:latin typeface="Tahoma" panose="020B0604030504040204" pitchFamily="34" charset="0"/>
                <a:ea typeface="宋体" panose="02010600030101010101" pitchFamily="2" charset="-122"/>
              </a:rPr>
              <a:pPr algn="r" eaLnBrk="1" hangingPunct="1">
                <a:spcBef>
                  <a:spcPct val="0"/>
                </a:spcBef>
                <a:buFontTx/>
                <a:buNone/>
              </a:pPr>
              <a:t>80</a:t>
            </a:fld>
            <a:endParaRPr kumimoji="0" lang="en-US" altLang="zh-CN" sz="1400">
              <a:solidFill>
                <a:schemeClr val="tx1"/>
              </a:solidFill>
              <a:latin typeface="Tahoma" panose="020B0604030504040204" pitchFamily="34" charset="0"/>
              <a:ea typeface="宋体" panose="02010600030101010101" pitchFamily="2" charset="-122"/>
            </a:endParaRPr>
          </a:p>
        </p:txBody>
      </p:sp>
      <p:sp>
        <p:nvSpPr>
          <p:cNvPr id="78853" name="Rectangle 2"/>
          <p:cNvSpPr>
            <a:spLocks noGrp="1" noChangeArrowheads="1"/>
          </p:cNvSpPr>
          <p:nvPr>
            <p:ph type="title"/>
          </p:nvPr>
        </p:nvSpPr>
        <p:spPr>
          <a:xfrm>
            <a:off x="1193800" y="104775"/>
            <a:ext cx="4251325" cy="1071563"/>
          </a:xfrm>
        </p:spPr>
        <p:txBody>
          <a:bodyPr lIns="90488" tIns="44450" rIns="90488" bIns="44450"/>
          <a:lstStyle/>
          <a:p>
            <a:pPr eaLnBrk="1" hangingPunct="1"/>
            <a:r>
              <a:rPr lang="zh-CN" altLang="en-US" smtClean="0"/>
              <a:t>数据集实例：</a:t>
            </a:r>
            <a:r>
              <a:rPr lang="en-US" altLang="zh-CN" smtClean="0"/>
              <a:t>MINIST</a:t>
            </a:r>
            <a:endParaRPr lang="zh-CN" altLang="en-US" smtClean="0"/>
          </a:p>
        </p:txBody>
      </p:sp>
      <p:pic>
        <p:nvPicPr>
          <p:cNvPr id="78854" name="图片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12863"/>
            <a:ext cx="76327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图片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96850" y="2797175"/>
            <a:ext cx="2132013" cy="2141538"/>
          </a:xfrm>
          <a:prstGeom prst="rect">
            <a:avLst/>
          </a:prstGeom>
          <a:noFill/>
        </p:spPr>
        <p:txBody>
          <a:bodyPr vert="eaVert" wrap="none" lIns="0" tIns="0" rIns="0" bIns="0">
            <a:spAutoFit/>
          </a:bodyPr>
          <a:lstStyle/>
          <a:p>
            <a:pPr>
              <a:lnSpc>
                <a:spcPts val="16727"/>
              </a:lnSpc>
              <a:defRPr/>
            </a:pPr>
            <a:r>
              <a:rPr lang="en-US" altLang="zh-CN" sz="1514" dirty="0" err="1">
                <a:solidFill>
                  <a:srgbClr val="000000"/>
                </a:solidFill>
                <a:latin typeface="微软雅黑"/>
              </a:rPr>
              <a:t>Connectionsperneuron</a:t>
            </a:r>
            <a:endParaRPr lang="zh-CN" altLang="en-US" sz="1514" dirty="0">
              <a:solidFill>
                <a:srgbClr val="000000"/>
              </a:solidFill>
              <a:latin typeface="微软雅黑"/>
            </a:endParaRPr>
          </a:p>
        </p:txBody>
      </p:sp>
      <p:sp>
        <p:nvSpPr>
          <p:cNvPr id="79876" name="TextBox 4"/>
          <p:cNvSpPr txBox="1">
            <a:spLocks noChangeArrowheads="1"/>
          </p:cNvSpPr>
          <p:nvPr/>
        </p:nvSpPr>
        <p:spPr bwMode="auto">
          <a:xfrm>
            <a:off x="776288" y="654050"/>
            <a:ext cx="7386637"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lnSpc>
                <a:spcPts val="6663"/>
              </a:lnSpc>
              <a:spcBef>
                <a:spcPct val="0"/>
              </a:spcBef>
              <a:buFontTx/>
              <a:buNone/>
            </a:pPr>
            <a:r>
              <a:rPr kumimoji="0" lang="zh-CN" altLang="en-US">
                <a:solidFill>
                  <a:srgbClr val="000000"/>
                </a:solidFill>
                <a:latin typeface="微软雅黑" panose="020B0503020204020204" pitchFamily="34" charset="-122"/>
                <a:ea typeface="仿宋_GB2312" pitchFamily="49" charset="-122"/>
              </a:rPr>
              <a:t>与日俱增的模型规模：单个神经元连接数</a:t>
            </a:r>
          </a:p>
        </p:txBody>
      </p:sp>
      <p:sp>
        <p:nvSpPr>
          <p:cNvPr id="6" name="TextBox 5"/>
          <p:cNvSpPr txBox="1"/>
          <p:nvPr/>
        </p:nvSpPr>
        <p:spPr>
          <a:xfrm>
            <a:off x="1217613" y="2357438"/>
            <a:ext cx="312737" cy="230187"/>
          </a:xfrm>
          <a:prstGeom prst="rect">
            <a:avLst/>
          </a:prstGeom>
          <a:noFill/>
        </p:spPr>
        <p:txBody>
          <a:bodyPr wrap="none" lIns="0" tIns="0" rIns="0" bIns="0">
            <a:spAutoFit/>
          </a:bodyPr>
          <a:lstStyle/>
          <a:p>
            <a:pPr>
              <a:lnSpc>
                <a:spcPts val="1761"/>
              </a:lnSpc>
              <a:defRPr/>
            </a:pPr>
            <a:r>
              <a:rPr lang="en-US" altLang="zh-CN" sz="1511">
                <a:solidFill>
                  <a:srgbClr val="000000"/>
                </a:solidFill>
                <a:latin typeface="微软雅黑"/>
              </a:rPr>
              <a:t>10</a:t>
            </a:r>
            <a:r>
              <a:rPr lang="en-US" altLang="zh-CN" sz="1133">
                <a:solidFill>
                  <a:srgbClr val="000000"/>
                </a:solidFill>
                <a:latin typeface="微软雅黑"/>
              </a:rPr>
              <a:t>4</a:t>
            </a:r>
            <a:endParaRPr lang="zh-CN" altLang="en-US" sz="1133">
              <a:solidFill>
                <a:srgbClr val="000000"/>
              </a:solidFill>
              <a:latin typeface="微软雅黑"/>
            </a:endParaRPr>
          </a:p>
        </p:txBody>
      </p:sp>
      <p:sp>
        <p:nvSpPr>
          <p:cNvPr id="7" name="TextBox 6"/>
          <p:cNvSpPr txBox="1"/>
          <p:nvPr/>
        </p:nvSpPr>
        <p:spPr>
          <a:xfrm>
            <a:off x="7458075" y="2366963"/>
            <a:ext cx="674688" cy="192087"/>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Human</a:t>
            </a:r>
            <a:endParaRPr lang="zh-CN" altLang="en-US" sz="1511">
              <a:solidFill>
                <a:srgbClr val="000000"/>
              </a:solidFill>
              <a:latin typeface="微软雅黑"/>
            </a:endParaRPr>
          </a:p>
        </p:txBody>
      </p:sp>
      <p:sp>
        <p:nvSpPr>
          <p:cNvPr id="8" name="TextBox 7"/>
          <p:cNvSpPr txBox="1"/>
          <p:nvPr/>
        </p:nvSpPr>
        <p:spPr>
          <a:xfrm>
            <a:off x="5556250" y="2805113"/>
            <a:ext cx="114300" cy="192087"/>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6</a:t>
            </a:r>
            <a:endParaRPr lang="zh-CN" altLang="en-US" sz="1511">
              <a:solidFill>
                <a:srgbClr val="000000"/>
              </a:solidFill>
              <a:latin typeface="微软雅黑"/>
            </a:endParaRPr>
          </a:p>
        </p:txBody>
      </p:sp>
      <p:sp>
        <p:nvSpPr>
          <p:cNvPr id="9" name="TextBox 8"/>
          <p:cNvSpPr txBox="1"/>
          <p:nvPr/>
        </p:nvSpPr>
        <p:spPr>
          <a:xfrm>
            <a:off x="6229350" y="2954338"/>
            <a:ext cx="114300" cy="192087"/>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9</a:t>
            </a:r>
            <a:endParaRPr lang="zh-CN" altLang="en-US" sz="1511">
              <a:solidFill>
                <a:srgbClr val="000000"/>
              </a:solidFill>
              <a:latin typeface="微软雅黑"/>
            </a:endParaRPr>
          </a:p>
        </p:txBody>
      </p:sp>
      <p:sp>
        <p:nvSpPr>
          <p:cNvPr id="10" name="TextBox 9"/>
          <p:cNvSpPr txBox="1"/>
          <p:nvPr/>
        </p:nvSpPr>
        <p:spPr>
          <a:xfrm>
            <a:off x="6648450" y="2930525"/>
            <a:ext cx="114300" cy="192088"/>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7</a:t>
            </a:r>
            <a:endParaRPr lang="zh-CN" altLang="en-US" sz="1511">
              <a:solidFill>
                <a:srgbClr val="000000"/>
              </a:solidFill>
              <a:latin typeface="微软雅黑"/>
            </a:endParaRPr>
          </a:p>
        </p:txBody>
      </p:sp>
      <p:sp>
        <p:nvSpPr>
          <p:cNvPr id="11" name="TextBox 10"/>
          <p:cNvSpPr txBox="1"/>
          <p:nvPr/>
        </p:nvSpPr>
        <p:spPr>
          <a:xfrm>
            <a:off x="7394575" y="2797175"/>
            <a:ext cx="309563" cy="192088"/>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Cat</a:t>
            </a:r>
            <a:endParaRPr lang="zh-CN" altLang="en-US" sz="1511">
              <a:solidFill>
                <a:srgbClr val="000000"/>
              </a:solidFill>
              <a:latin typeface="微软雅黑"/>
            </a:endParaRPr>
          </a:p>
        </p:txBody>
      </p:sp>
      <p:sp>
        <p:nvSpPr>
          <p:cNvPr id="12" name="TextBox 11"/>
          <p:cNvSpPr txBox="1"/>
          <p:nvPr/>
        </p:nvSpPr>
        <p:spPr>
          <a:xfrm>
            <a:off x="1217613" y="3333750"/>
            <a:ext cx="312737" cy="1217613"/>
          </a:xfrm>
          <a:prstGeom prst="rect">
            <a:avLst/>
          </a:prstGeom>
          <a:noFill/>
        </p:spPr>
        <p:txBody>
          <a:bodyPr wrap="none" lIns="0" tIns="0" rIns="0" bIns="0">
            <a:spAutoFit/>
          </a:bodyPr>
          <a:lstStyle/>
          <a:p>
            <a:pPr>
              <a:lnSpc>
                <a:spcPts val="1761"/>
              </a:lnSpc>
              <a:defRPr/>
            </a:pPr>
            <a:r>
              <a:rPr lang="en-US" altLang="zh-CN" sz="1511" dirty="0">
                <a:solidFill>
                  <a:srgbClr val="000000"/>
                </a:solidFill>
                <a:latin typeface="微软雅黑"/>
              </a:rPr>
              <a:t>10</a:t>
            </a:r>
            <a:r>
              <a:rPr lang="en-US" altLang="zh-CN" sz="1133" dirty="0">
                <a:solidFill>
                  <a:srgbClr val="000000"/>
                </a:solidFill>
                <a:latin typeface="微软雅黑"/>
              </a:rPr>
              <a:t>3</a:t>
            </a:r>
          </a:p>
          <a:p>
            <a:pPr>
              <a:lnSpc>
                <a:spcPts val="703"/>
              </a:lnSpc>
              <a:defRPr/>
            </a:pPr>
            <a:endParaRPr lang="en-US" altLang="zh-CN" sz="1133" dirty="0">
              <a:solidFill>
                <a:srgbClr val="000000"/>
              </a:solidFill>
              <a:latin typeface="微软雅黑"/>
            </a:endParaRPr>
          </a:p>
          <a:p>
            <a:pPr>
              <a:lnSpc>
                <a:spcPts val="703"/>
              </a:lnSpc>
              <a:defRPr/>
            </a:pPr>
            <a:endParaRPr lang="en-US" altLang="zh-CN" sz="1133" dirty="0">
              <a:solidFill>
                <a:srgbClr val="000000"/>
              </a:solidFill>
              <a:latin typeface="微软雅黑"/>
            </a:endParaRPr>
          </a:p>
          <a:p>
            <a:pPr>
              <a:lnSpc>
                <a:spcPts val="703"/>
              </a:lnSpc>
              <a:defRPr/>
            </a:pPr>
            <a:endParaRPr lang="en-US" altLang="zh-CN" sz="1133" dirty="0">
              <a:solidFill>
                <a:srgbClr val="000000"/>
              </a:solidFill>
              <a:latin typeface="微软雅黑"/>
            </a:endParaRPr>
          </a:p>
          <a:p>
            <a:pPr>
              <a:lnSpc>
                <a:spcPts val="703"/>
              </a:lnSpc>
              <a:defRPr/>
            </a:pPr>
            <a:endParaRPr lang="en-US" altLang="zh-CN" sz="1133" dirty="0">
              <a:solidFill>
                <a:srgbClr val="000000"/>
              </a:solidFill>
              <a:latin typeface="微软雅黑"/>
            </a:endParaRPr>
          </a:p>
          <a:p>
            <a:pPr>
              <a:lnSpc>
                <a:spcPts val="703"/>
              </a:lnSpc>
              <a:defRPr/>
            </a:pPr>
            <a:endParaRPr lang="en-US" altLang="zh-CN" sz="1133" dirty="0">
              <a:solidFill>
                <a:srgbClr val="000000"/>
              </a:solidFill>
              <a:latin typeface="微软雅黑"/>
            </a:endParaRPr>
          </a:p>
          <a:p>
            <a:pPr>
              <a:lnSpc>
                <a:spcPts val="703"/>
              </a:lnSpc>
              <a:defRPr/>
            </a:pPr>
            <a:endParaRPr lang="en-US" altLang="zh-CN" sz="1133" dirty="0">
              <a:solidFill>
                <a:srgbClr val="000000"/>
              </a:solidFill>
              <a:latin typeface="微软雅黑"/>
            </a:endParaRPr>
          </a:p>
          <a:p>
            <a:pPr>
              <a:lnSpc>
                <a:spcPts val="703"/>
              </a:lnSpc>
              <a:defRPr/>
            </a:pPr>
            <a:endParaRPr lang="en-US" altLang="zh-CN" sz="1133" dirty="0">
              <a:solidFill>
                <a:srgbClr val="000000"/>
              </a:solidFill>
              <a:latin typeface="微软雅黑"/>
            </a:endParaRPr>
          </a:p>
          <a:p>
            <a:pPr>
              <a:lnSpc>
                <a:spcPts val="703"/>
              </a:lnSpc>
              <a:defRPr/>
            </a:pPr>
            <a:endParaRPr lang="en-US" altLang="zh-CN" sz="1133" dirty="0">
              <a:solidFill>
                <a:srgbClr val="000000"/>
              </a:solidFill>
              <a:latin typeface="微软雅黑"/>
            </a:endParaRPr>
          </a:p>
          <a:p>
            <a:pPr>
              <a:lnSpc>
                <a:spcPts val="2059"/>
              </a:lnSpc>
              <a:defRPr/>
            </a:pPr>
            <a:r>
              <a:rPr lang="en-US" altLang="zh-CN" sz="1511" dirty="0">
                <a:solidFill>
                  <a:srgbClr val="000000"/>
                </a:solidFill>
                <a:latin typeface="微软雅黑"/>
              </a:rPr>
              <a:t>10</a:t>
            </a:r>
            <a:r>
              <a:rPr lang="en-US" altLang="zh-CN" sz="1133" dirty="0">
                <a:solidFill>
                  <a:srgbClr val="000000"/>
                </a:solidFill>
                <a:latin typeface="微软雅黑"/>
              </a:rPr>
              <a:t>2</a:t>
            </a:r>
            <a:endParaRPr lang="zh-CN" altLang="en-US" sz="1133" dirty="0">
              <a:solidFill>
                <a:srgbClr val="000000"/>
              </a:solidFill>
              <a:latin typeface="微软雅黑"/>
            </a:endParaRPr>
          </a:p>
        </p:txBody>
      </p:sp>
      <p:sp>
        <p:nvSpPr>
          <p:cNvPr id="13" name="TextBox 12"/>
          <p:cNvSpPr txBox="1"/>
          <p:nvPr/>
        </p:nvSpPr>
        <p:spPr>
          <a:xfrm>
            <a:off x="3643313" y="3490913"/>
            <a:ext cx="114300" cy="192087"/>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2</a:t>
            </a:r>
            <a:endParaRPr lang="zh-CN" altLang="en-US" sz="1511">
              <a:solidFill>
                <a:srgbClr val="000000"/>
              </a:solidFill>
              <a:latin typeface="微软雅黑"/>
            </a:endParaRPr>
          </a:p>
        </p:txBody>
      </p:sp>
      <p:sp>
        <p:nvSpPr>
          <p:cNvPr id="14" name="TextBox 13"/>
          <p:cNvSpPr txBox="1"/>
          <p:nvPr/>
        </p:nvSpPr>
        <p:spPr>
          <a:xfrm>
            <a:off x="5300663" y="4449763"/>
            <a:ext cx="114300" cy="192087"/>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3</a:t>
            </a:r>
            <a:endParaRPr lang="zh-CN" altLang="en-US" sz="1511">
              <a:solidFill>
                <a:srgbClr val="000000"/>
              </a:solidFill>
              <a:latin typeface="微软雅黑"/>
            </a:endParaRPr>
          </a:p>
        </p:txBody>
      </p:sp>
      <p:sp>
        <p:nvSpPr>
          <p:cNvPr id="15" name="TextBox 14"/>
          <p:cNvSpPr txBox="1"/>
          <p:nvPr/>
        </p:nvSpPr>
        <p:spPr>
          <a:xfrm>
            <a:off x="5429250" y="3149600"/>
            <a:ext cx="185738" cy="896938"/>
          </a:xfrm>
          <a:prstGeom prst="rect">
            <a:avLst/>
          </a:prstGeom>
          <a:noFill/>
        </p:spPr>
        <p:txBody>
          <a:bodyPr wrap="none" lIns="0" tIns="0" rIns="0" bIns="0">
            <a:spAutoFit/>
          </a:bodyPr>
          <a:lstStyle/>
          <a:p>
            <a:pPr defTabSz="642915" eaLnBrk="1" fontAlgn="auto" hangingPunct="1">
              <a:lnSpc>
                <a:spcPts val="1511"/>
              </a:lnSpc>
              <a:tabLst>
                <a:tab pos="71435" algn="l"/>
              </a:tabLst>
              <a:defRPr/>
            </a:pPr>
            <a:r>
              <a:rPr lang="en-US" altLang="zh-CN" sz="1511">
                <a:solidFill>
                  <a:srgbClr val="000000"/>
                </a:solidFill>
                <a:latin typeface="微软雅黑"/>
              </a:rPr>
              <a:t>4</a:t>
            </a:r>
          </a:p>
          <a:p>
            <a:pPr defTabSz="642915" eaLnBrk="1" fontAlgn="auto" hangingPunct="1">
              <a:lnSpc>
                <a:spcPts val="703"/>
              </a:lnSpc>
              <a:tabLst>
                <a:tab pos="71435" algn="l"/>
              </a:tabLst>
              <a:defRPr/>
            </a:pPr>
            <a:endParaRPr lang="en-US" altLang="zh-CN" sz="1511">
              <a:solidFill>
                <a:srgbClr val="000000"/>
              </a:solidFill>
              <a:latin typeface="微软雅黑"/>
            </a:endParaRPr>
          </a:p>
          <a:p>
            <a:pPr defTabSz="642915" eaLnBrk="1" fontAlgn="auto" hangingPunct="1">
              <a:lnSpc>
                <a:spcPts val="703"/>
              </a:lnSpc>
              <a:tabLst>
                <a:tab pos="71435" algn="l"/>
              </a:tabLst>
              <a:defRPr/>
            </a:pPr>
            <a:endParaRPr lang="en-US" altLang="zh-CN" sz="1511">
              <a:solidFill>
                <a:srgbClr val="000000"/>
              </a:solidFill>
              <a:latin typeface="微软雅黑"/>
            </a:endParaRPr>
          </a:p>
          <a:p>
            <a:pPr defTabSz="642915" eaLnBrk="1" fontAlgn="auto" hangingPunct="1">
              <a:lnSpc>
                <a:spcPts val="703"/>
              </a:lnSpc>
              <a:tabLst>
                <a:tab pos="71435" algn="l"/>
              </a:tabLst>
              <a:defRPr/>
            </a:pPr>
            <a:endParaRPr lang="en-US" altLang="zh-CN" sz="1511">
              <a:solidFill>
                <a:srgbClr val="000000"/>
              </a:solidFill>
              <a:latin typeface="微软雅黑"/>
            </a:endParaRPr>
          </a:p>
          <a:p>
            <a:pPr defTabSz="642915" eaLnBrk="1" fontAlgn="auto" hangingPunct="1">
              <a:lnSpc>
                <a:spcPts val="703"/>
              </a:lnSpc>
              <a:tabLst>
                <a:tab pos="71435" algn="l"/>
              </a:tabLst>
              <a:defRPr/>
            </a:pPr>
            <a:endParaRPr lang="en-US" altLang="zh-CN" sz="1511">
              <a:solidFill>
                <a:srgbClr val="000000"/>
              </a:solidFill>
              <a:latin typeface="微软雅黑"/>
            </a:endParaRPr>
          </a:p>
          <a:p>
            <a:pPr defTabSz="642915" eaLnBrk="1" fontAlgn="auto" hangingPunct="1">
              <a:lnSpc>
                <a:spcPts val="703"/>
              </a:lnSpc>
              <a:tabLst>
                <a:tab pos="71435" algn="l"/>
              </a:tabLst>
              <a:defRPr/>
            </a:pPr>
            <a:endParaRPr lang="en-US" altLang="zh-CN" sz="1511">
              <a:solidFill>
                <a:srgbClr val="000000"/>
              </a:solidFill>
              <a:latin typeface="微软雅黑"/>
            </a:endParaRPr>
          </a:p>
          <a:p>
            <a:pPr defTabSz="642915" eaLnBrk="1" fontAlgn="auto" hangingPunct="1">
              <a:lnSpc>
                <a:spcPts val="2014"/>
              </a:lnSpc>
              <a:tabLst>
                <a:tab pos="71435" algn="l"/>
              </a:tabLst>
              <a:defRPr/>
            </a:pPr>
            <a:r>
              <a:rPr lang="en-US" altLang="zh-CN" sz="1511">
                <a:solidFill>
                  <a:srgbClr val="000000"/>
                </a:solidFill>
                <a:latin typeface="微软雅黑"/>
              </a:rPr>
              <a:t>	5</a:t>
            </a:r>
            <a:endParaRPr lang="zh-CN" altLang="en-US" sz="1511">
              <a:solidFill>
                <a:srgbClr val="000000"/>
              </a:solidFill>
              <a:latin typeface="微软雅黑"/>
            </a:endParaRPr>
          </a:p>
        </p:txBody>
      </p:sp>
      <p:sp>
        <p:nvSpPr>
          <p:cNvPr id="16" name="TextBox 15"/>
          <p:cNvSpPr txBox="1"/>
          <p:nvPr/>
        </p:nvSpPr>
        <p:spPr>
          <a:xfrm>
            <a:off x="5746750" y="4183063"/>
            <a:ext cx="114300" cy="192087"/>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8</a:t>
            </a:r>
            <a:endParaRPr lang="zh-CN" altLang="en-US" sz="1511">
              <a:solidFill>
                <a:srgbClr val="000000"/>
              </a:solidFill>
              <a:latin typeface="微软雅黑"/>
            </a:endParaRPr>
          </a:p>
        </p:txBody>
      </p:sp>
      <p:sp>
        <p:nvSpPr>
          <p:cNvPr id="17" name="TextBox 16"/>
          <p:cNvSpPr txBox="1"/>
          <p:nvPr/>
        </p:nvSpPr>
        <p:spPr>
          <a:xfrm>
            <a:off x="6626225" y="3722688"/>
            <a:ext cx="227013" cy="192087"/>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10</a:t>
            </a:r>
            <a:endParaRPr lang="zh-CN" altLang="en-US" sz="1511">
              <a:solidFill>
                <a:srgbClr val="000000"/>
              </a:solidFill>
              <a:latin typeface="微软雅黑"/>
            </a:endParaRPr>
          </a:p>
        </p:txBody>
      </p:sp>
      <p:sp>
        <p:nvSpPr>
          <p:cNvPr id="18" name="TextBox 17"/>
          <p:cNvSpPr txBox="1"/>
          <p:nvPr/>
        </p:nvSpPr>
        <p:spPr>
          <a:xfrm>
            <a:off x="7423150" y="3300413"/>
            <a:ext cx="739775" cy="1282700"/>
          </a:xfrm>
          <a:prstGeom prst="rect">
            <a:avLst/>
          </a:prstGeom>
          <a:noFill/>
        </p:spPr>
        <p:txBody>
          <a:bodyPr wrap="none" lIns="0" tIns="0" rIns="0" bIns="0">
            <a:spAutoFit/>
          </a:bodyPr>
          <a:lstStyle/>
          <a:p>
            <a:pPr defTabSz="642915" eaLnBrk="1" fontAlgn="auto" hangingPunct="1">
              <a:lnSpc>
                <a:spcPts val="1511"/>
              </a:lnSpc>
              <a:tabLst>
                <a:tab pos="107152" algn="l"/>
              </a:tabLst>
              <a:defRPr/>
            </a:pPr>
            <a:r>
              <a:rPr lang="en-US" altLang="zh-CN"/>
              <a:t>	</a:t>
            </a:r>
            <a:r>
              <a:rPr lang="en-US" altLang="zh-CN" sz="1511">
                <a:solidFill>
                  <a:srgbClr val="000000"/>
                </a:solidFill>
                <a:latin typeface="微软雅黑"/>
              </a:rPr>
              <a:t>Mouse</a:t>
            </a: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703"/>
              </a:lnSpc>
              <a:tabLst>
                <a:tab pos="107152" algn="l"/>
              </a:tabLst>
              <a:defRPr/>
            </a:pPr>
            <a:endParaRPr lang="en-US" altLang="zh-CN" sz="1511">
              <a:solidFill>
                <a:srgbClr val="000000"/>
              </a:solidFill>
              <a:latin typeface="微软雅黑"/>
            </a:endParaRPr>
          </a:p>
          <a:p>
            <a:pPr defTabSz="642915" eaLnBrk="1" fontAlgn="auto" hangingPunct="1">
              <a:lnSpc>
                <a:spcPts val="1528"/>
              </a:lnSpc>
              <a:tabLst>
                <a:tab pos="107152" algn="l"/>
              </a:tabLst>
              <a:defRPr/>
            </a:pPr>
            <a:r>
              <a:rPr lang="en-US" altLang="zh-CN" sz="1511">
                <a:solidFill>
                  <a:srgbClr val="000000"/>
                </a:solidFill>
                <a:latin typeface="微软雅黑"/>
              </a:rPr>
              <a:t>Fruit ﬂy</a:t>
            </a:r>
            <a:endParaRPr lang="zh-CN" altLang="en-US" sz="1511">
              <a:solidFill>
                <a:srgbClr val="000000"/>
              </a:solidFill>
              <a:latin typeface="微软雅黑"/>
            </a:endParaRPr>
          </a:p>
        </p:txBody>
      </p:sp>
      <p:sp>
        <p:nvSpPr>
          <p:cNvPr id="19" name="TextBox 18"/>
          <p:cNvSpPr txBox="1"/>
          <p:nvPr/>
        </p:nvSpPr>
        <p:spPr>
          <a:xfrm>
            <a:off x="2368550" y="4683125"/>
            <a:ext cx="114300" cy="192088"/>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1</a:t>
            </a:r>
            <a:endParaRPr lang="zh-CN" altLang="en-US" sz="1511">
              <a:solidFill>
                <a:srgbClr val="000000"/>
              </a:solidFill>
              <a:latin typeface="微软雅黑"/>
            </a:endParaRPr>
          </a:p>
        </p:txBody>
      </p:sp>
      <p:sp>
        <p:nvSpPr>
          <p:cNvPr id="20" name="TextBox 19"/>
          <p:cNvSpPr txBox="1"/>
          <p:nvPr/>
        </p:nvSpPr>
        <p:spPr>
          <a:xfrm>
            <a:off x="1217613" y="5284788"/>
            <a:ext cx="312737" cy="230187"/>
          </a:xfrm>
          <a:prstGeom prst="rect">
            <a:avLst/>
          </a:prstGeom>
          <a:noFill/>
        </p:spPr>
        <p:txBody>
          <a:bodyPr wrap="none" lIns="0" tIns="0" rIns="0" bIns="0">
            <a:spAutoFit/>
          </a:bodyPr>
          <a:lstStyle/>
          <a:p>
            <a:pPr>
              <a:lnSpc>
                <a:spcPts val="1761"/>
              </a:lnSpc>
              <a:defRPr/>
            </a:pPr>
            <a:r>
              <a:rPr lang="en-US" altLang="zh-CN" sz="1511">
                <a:solidFill>
                  <a:srgbClr val="000000"/>
                </a:solidFill>
                <a:latin typeface="微软雅黑"/>
              </a:rPr>
              <a:t>10</a:t>
            </a:r>
            <a:r>
              <a:rPr lang="en-US" altLang="zh-CN" sz="1133">
                <a:solidFill>
                  <a:srgbClr val="000000"/>
                </a:solidFill>
                <a:latin typeface="微软雅黑"/>
              </a:rPr>
              <a:t>1</a:t>
            </a:r>
            <a:endParaRPr lang="zh-CN" altLang="en-US" sz="1133">
              <a:solidFill>
                <a:srgbClr val="000000"/>
              </a:solidFill>
              <a:latin typeface="微软雅黑"/>
            </a:endParaRPr>
          </a:p>
        </p:txBody>
      </p:sp>
      <p:sp>
        <p:nvSpPr>
          <p:cNvPr id="21" name="TextBox 20"/>
          <p:cNvSpPr txBox="1"/>
          <p:nvPr/>
        </p:nvSpPr>
        <p:spPr>
          <a:xfrm>
            <a:off x="2039938" y="5497513"/>
            <a:ext cx="454025" cy="193675"/>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1950</a:t>
            </a:r>
            <a:endParaRPr lang="zh-CN" altLang="en-US" sz="1511">
              <a:solidFill>
                <a:srgbClr val="000000"/>
              </a:solidFill>
              <a:latin typeface="微软雅黑"/>
            </a:endParaRPr>
          </a:p>
        </p:txBody>
      </p:sp>
      <p:sp>
        <p:nvSpPr>
          <p:cNvPr id="22" name="TextBox 21"/>
          <p:cNvSpPr txBox="1"/>
          <p:nvPr/>
        </p:nvSpPr>
        <p:spPr>
          <a:xfrm>
            <a:off x="4270375" y="5497513"/>
            <a:ext cx="455613" cy="193675"/>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1985</a:t>
            </a:r>
            <a:endParaRPr lang="zh-CN" altLang="en-US" sz="1511">
              <a:solidFill>
                <a:srgbClr val="000000"/>
              </a:solidFill>
              <a:latin typeface="微软雅黑"/>
            </a:endParaRPr>
          </a:p>
        </p:txBody>
      </p:sp>
      <p:sp>
        <p:nvSpPr>
          <p:cNvPr id="23" name="TextBox 22"/>
          <p:cNvSpPr txBox="1"/>
          <p:nvPr/>
        </p:nvSpPr>
        <p:spPr>
          <a:xfrm>
            <a:off x="5226050" y="5497513"/>
            <a:ext cx="455613" cy="193675"/>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2000</a:t>
            </a:r>
            <a:endParaRPr lang="zh-CN" altLang="en-US" sz="1511">
              <a:solidFill>
                <a:srgbClr val="000000"/>
              </a:solidFill>
              <a:latin typeface="微软雅黑"/>
            </a:endParaRPr>
          </a:p>
        </p:txBody>
      </p:sp>
      <p:sp>
        <p:nvSpPr>
          <p:cNvPr id="24" name="TextBox 23"/>
          <p:cNvSpPr txBox="1"/>
          <p:nvPr/>
        </p:nvSpPr>
        <p:spPr>
          <a:xfrm>
            <a:off x="6183313" y="5497513"/>
            <a:ext cx="455612" cy="193675"/>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2015</a:t>
            </a:r>
            <a:endParaRPr lang="zh-CN" altLang="en-US" sz="1511">
              <a:solidFill>
                <a:srgbClr val="000000"/>
              </a:solidFill>
              <a:latin typeface="微软雅黑"/>
            </a:endParaRPr>
          </a:p>
        </p:txBody>
      </p:sp>
      <p:sp>
        <p:nvSpPr>
          <p:cNvPr id="25" name="TextBox 24"/>
          <p:cNvSpPr txBox="1"/>
          <p:nvPr/>
        </p:nvSpPr>
        <p:spPr>
          <a:xfrm>
            <a:off x="4111625" y="5789613"/>
            <a:ext cx="390525" cy="192087"/>
          </a:xfrm>
          <a:prstGeom prst="rect">
            <a:avLst/>
          </a:prstGeom>
          <a:noFill/>
        </p:spPr>
        <p:txBody>
          <a:bodyPr wrap="none" lIns="0" tIns="0" rIns="0" bIns="0">
            <a:spAutoFit/>
          </a:bodyPr>
          <a:lstStyle/>
          <a:p>
            <a:pPr>
              <a:lnSpc>
                <a:spcPts val="1511"/>
              </a:lnSpc>
              <a:defRPr/>
            </a:pPr>
            <a:r>
              <a:rPr lang="en-US" altLang="zh-CN" sz="1511">
                <a:solidFill>
                  <a:srgbClr val="000000"/>
                </a:solidFill>
                <a:latin typeface="微软雅黑"/>
              </a:rPr>
              <a:t>Year</a:t>
            </a:r>
            <a:endParaRPr lang="zh-CN" altLang="en-US" sz="1511">
              <a:solidFill>
                <a:srgbClr val="000000"/>
              </a:solidFill>
              <a:latin typeface="微软雅黑"/>
            </a:endParaRPr>
          </a:p>
        </p:txBody>
      </p:sp>
      <p:sp>
        <p:nvSpPr>
          <p:cNvPr id="26" name="TextBox 25"/>
          <p:cNvSpPr txBox="1"/>
          <p:nvPr/>
        </p:nvSpPr>
        <p:spPr>
          <a:xfrm>
            <a:off x="395288" y="6005513"/>
            <a:ext cx="7658100" cy="614362"/>
          </a:xfrm>
          <a:prstGeom prst="rect">
            <a:avLst/>
          </a:prstGeom>
          <a:noFill/>
        </p:spPr>
        <p:txBody>
          <a:bodyPr lIns="0" tIns="0" rIns="0" bIns="0">
            <a:spAutoFit/>
          </a:bodyPr>
          <a:lstStyle/>
          <a:p>
            <a:pPr>
              <a:lnSpc>
                <a:spcPts val="2376"/>
              </a:lnSpc>
              <a:defRPr/>
            </a:pPr>
            <a:r>
              <a:rPr lang="zh-CN" altLang="en-US" sz="1889" dirty="0">
                <a:solidFill>
                  <a:srgbClr val="000000"/>
                </a:solidFill>
                <a:latin typeface="微软雅黑"/>
              </a:rPr>
              <a:t>单个神经元的连接数：</a:t>
            </a:r>
            <a:r>
              <a:rPr lang="en-US" altLang="zh-CN" sz="1889" dirty="0">
                <a:solidFill>
                  <a:srgbClr val="000000"/>
                </a:solidFill>
                <a:latin typeface="微软雅黑"/>
              </a:rPr>
              <a:t>50</a:t>
            </a:r>
            <a:r>
              <a:rPr lang="zh-CN" altLang="en-US" sz="1889" dirty="0">
                <a:solidFill>
                  <a:srgbClr val="000000"/>
                </a:solidFill>
                <a:latin typeface="微软雅黑"/>
              </a:rPr>
              <a:t>年代，十级连接，</a:t>
            </a:r>
            <a:r>
              <a:rPr lang="en-US" altLang="zh-CN" sz="1889" dirty="0">
                <a:solidFill>
                  <a:srgbClr val="000000"/>
                </a:solidFill>
                <a:latin typeface="微软雅黑"/>
              </a:rPr>
              <a:t>80</a:t>
            </a:r>
            <a:r>
              <a:rPr lang="zh-CN" altLang="en-US" sz="1889" dirty="0">
                <a:solidFill>
                  <a:srgbClr val="000000"/>
                </a:solidFill>
                <a:latin typeface="微软雅黑"/>
              </a:rPr>
              <a:t>年代，百级连接，现在，千级连接</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7463" y="1492250"/>
            <a:ext cx="3622676" cy="3770313"/>
          </a:xfrm>
          <a:prstGeom prst="rect">
            <a:avLst/>
          </a:prstGeom>
          <a:noFill/>
        </p:spPr>
        <p:txBody>
          <a:bodyPr vert="eaVert" wrap="none" lIns="0" tIns="0" rIns="0" bIns="0">
            <a:spAutoFit/>
          </a:bodyPr>
          <a:lstStyle/>
          <a:p>
            <a:pPr>
              <a:lnSpc>
                <a:spcPts val="29364"/>
              </a:lnSpc>
              <a:defRPr/>
            </a:pPr>
            <a:r>
              <a:rPr lang="en-US" altLang="zh-CN" sz="1637" dirty="0" err="1">
                <a:solidFill>
                  <a:srgbClr val="000000"/>
                </a:solidFill>
                <a:latin typeface="微软雅黑"/>
              </a:rPr>
              <a:t>Numberofneurons</a:t>
            </a:r>
            <a:r>
              <a:rPr lang="en-US" altLang="zh-CN" sz="1637" dirty="0">
                <a:solidFill>
                  <a:srgbClr val="000000"/>
                </a:solidFill>
                <a:latin typeface="微软雅黑"/>
              </a:rPr>
              <a:t>(</a:t>
            </a:r>
            <a:r>
              <a:rPr lang="en-US" altLang="zh-CN" sz="1637" dirty="0" err="1">
                <a:solidFill>
                  <a:srgbClr val="000000"/>
                </a:solidFill>
                <a:latin typeface="微软雅黑"/>
              </a:rPr>
              <a:t>logarithmicscale</a:t>
            </a:r>
            <a:r>
              <a:rPr lang="en-US" altLang="zh-CN" sz="1637" dirty="0">
                <a:solidFill>
                  <a:srgbClr val="000000"/>
                </a:solidFill>
                <a:latin typeface="微软雅黑"/>
              </a:rPr>
              <a:t>)</a:t>
            </a:r>
            <a:endParaRPr lang="zh-CN" altLang="en-US" sz="1637" dirty="0">
              <a:solidFill>
                <a:srgbClr val="000000"/>
              </a:solidFill>
              <a:latin typeface="微软雅黑"/>
            </a:endParaRPr>
          </a:p>
        </p:txBody>
      </p:sp>
      <p:sp>
        <p:nvSpPr>
          <p:cNvPr id="5" name="TextBox 4"/>
          <p:cNvSpPr txBox="1"/>
          <p:nvPr/>
        </p:nvSpPr>
        <p:spPr>
          <a:xfrm>
            <a:off x="1054100" y="1566863"/>
            <a:ext cx="438150" cy="2038350"/>
          </a:xfrm>
          <a:prstGeom prst="rect">
            <a:avLst/>
          </a:prstGeom>
          <a:noFill/>
        </p:spPr>
        <p:txBody>
          <a:bodyPr wrap="none" lIns="0" tIns="0" rIns="0" bIns="0">
            <a:spAutoFit/>
          </a:bodyPr>
          <a:lstStyle/>
          <a:p>
            <a:pPr defTabSz="642915" eaLnBrk="1" fontAlgn="auto" hangingPunct="1">
              <a:lnSpc>
                <a:spcPts val="1912"/>
              </a:lnSpc>
              <a:tabLst>
                <a:tab pos="98223" algn="l"/>
              </a:tabLst>
              <a:defRPr/>
            </a:pPr>
            <a:r>
              <a:rPr lang="en-US" altLang="zh-CN" sz="1641">
                <a:solidFill>
                  <a:srgbClr val="000000"/>
                </a:solidFill>
                <a:latin typeface="微软雅黑"/>
              </a:rPr>
              <a:t>10</a:t>
            </a:r>
            <a:r>
              <a:rPr lang="en-US" altLang="zh-CN" sz="1231">
                <a:solidFill>
                  <a:srgbClr val="000000"/>
                </a:solidFill>
                <a:latin typeface="微软雅黑"/>
              </a:rPr>
              <a:t>11</a:t>
            </a:r>
          </a:p>
          <a:p>
            <a:pPr defTabSz="642915" eaLnBrk="1" fontAlgn="auto" hangingPunct="1">
              <a:lnSpc>
                <a:spcPts val="1977"/>
              </a:lnSpc>
              <a:tabLst>
                <a:tab pos="98223" algn="l"/>
              </a:tabLst>
              <a:defRPr/>
            </a:pPr>
            <a:r>
              <a:rPr lang="en-US" altLang="zh-CN" sz="1641">
                <a:solidFill>
                  <a:srgbClr val="000000"/>
                </a:solidFill>
                <a:latin typeface="微软雅黑"/>
              </a:rPr>
              <a:t>10</a:t>
            </a:r>
            <a:r>
              <a:rPr lang="en-US" altLang="zh-CN" sz="1231">
                <a:solidFill>
                  <a:srgbClr val="000000"/>
                </a:solidFill>
                <a:latin typeface="微软雅黑"/>
              </a:rPr>
              <a:t>10</a:t>
            </a:r>
          </a:p>
          <a:p>
            <a:pPr defTabSz="642915" eaLnBrk="1" fontAlgn="auto" hangingPunct="1">
              <a:lnSpc>
                <a:spcPts val="1977"/>
              </a:lnSpc>
              <a:tabLst>
                <a:tab pos="98223" algn="l"/>
              </a:tabLst>
              <a:defRPr/>
            </a:pPr>
            <a:r>
              <a:rPr lang="en-US" altLang="zh-CN" sz="1231">
                <a:solidFill>
                  <a:srgbClr val="000000"/>
                </a:solidFill>
                <a:latin typeface="微软雅黑"/>
              </a:rPr>
              <a:t>	</a:t>
            </a:r>
            <a:r>
              <a:rPr lang="en-US" altLang="zh-CN" sz="1641">
                <a:solidFill>
                  <a:srgbClr val="000000"/>
                </a:solidFill>
                <a:latin typeface="微软雅黑"/>
              </a:rPr>
              <a:t>10</a:t>
            </a:r>
            <a:r>
              <a:rPr lang="en-US" altLang="zh-CN" sz="1231">
                <a:solidFill>
                  <a:srgbClr val="000000"/>
                </a:solidFill>
                <a:latin typeface="微软雅黑"/>
              </a:rPr>
              <a:t>9</a:t>
            </a:r>
          </a:p>
          <a:p>
            <a:pPr defTabSz="642915" eaLnBrk="1" fontAlgn="auto" hangingPunct="1">
              <a:lnSpc>
                <a:spcPts val="1977"/>
              </a:lnSpc>
              <a:tabLst>
                <a:tab pos="98223" algn="l"/>
              </a:tabLst>
              <a:defRPr/>
            </a:pPr>
            <a:r>
              <a:rPr lang="en-US" altLang="zh-CN" sz="1231">
                <a:solidFill>
                  <a:srgbClr val="000000"/>
                </a:solidFill>
                <a:latin typeface="微软雅黑"/>
              </a:rPr>
              <a:t>	</a:t>
            </a:r>
            <a:r>
              <a:rPr lang="en-US" altLang="zh-CN" sz="1641">
                <a:solidFill>
                  <a:srgbClr val="000000"/>
                </a:solidFill>
                <a:latin typeface="微软雅黑"/>
              </a:rPr>
              <a:t>10</a:t>
            </a:r>
            <a:r>
              <a:rPr lang="en-US" altLang="zh-CN" sz="1231">
                <a:solidFill>
                  <a:srgbClr val="000000"/>
                </a:solidFill>
                <a:latin typeface="微软雅黑"/>
              </a:rPr>
              <a:t>8</a:t>
            </a:r>
          </a:p>
          <a:p>
            <a:pPr defTabSz="642915" eaLnBrk="1" fontAlgn="auto" hangingPunct="1">
              <a:lnSpc>
                <a:spcPts val="1977"/>
              </a:lnSpc>
              <a:tabLst>
                <a:tab pos="98223" algn="l"/>
              </a:tabLst>
              <a:defRPr/>
            </a:pPr>
            <a:r>
              <a:rPr lang="en-US" altLang="zh-CN" sz="1231">
                <a:solidFill>
                  <a:srgbClr val="000000"/>
                </a:solidFill>
                <a:latin typeface="微软雅黑"/>
              </a:rPr>
              <a:t>	</a:t>
            </a:r>
            <a:r>
              <a:rPr lang="en-US" altLang="zh-CN" sz="1641">
                <a:solidFill>
                  <a:srgbClr val="000000"/>
                </a:solidFill>
                <a:latin typeface="微软雅黑"/>
              </a:rPr>
              <a:t>10</a:t>
            </a:r>
            <a:r>
              <a:rPr lang="en-US" altLang="zh-CN" sz="1231">
                <a:solidFill>
                  <a:srgbClr val="000000"/>
                </a:solidFill>
                <a:latin typeface="微软雅黑"/>
              </a:rPr>
              <a:t>7</a:t>
            </a:r>
          </a:p>
          <a:p>
            <a:pPr defTabSz="642915" eaLnBrk="1" fontAlgn="auto" hangingPunct="1">
              <a:lnSpc>
                <a:spcPts val="1977"/>
              </a:lnSpc>
              <a:tabLst>
                <a:tab pos="98223" algn="l"/>
              </a:tabLst>
              <a:defRPr/>
            </a:pPr>
            <a:r>
              <a:rPr lang="en-US" altLang="zh-CN" sz="1231">
                <a:solidFill>
                  <a:srgbClr val="000000"/>
                </a:solidFill>
                <a:latin typeface="微软雅黑"/>
              </a:rPr>
              <a:t>	</a:t>
            </a:r>
            <a:r>
              <a:rPr lang="en-US" altLang="zh-CN" sz="1641">
                <a:solidFill>
                  <a:srgbClr val="000000"/>
                </a:solidFill>
                <a:latin typeface="微软雅黑"/>
              </a:rPr>
              <a:t>10</a:t>
            </a:r>
            <a:r>
              <a:rPr lang="en-US" altLang="zh-CN" sz="1231">
                <a:solidFill>
                  <a:srgbClr val="000000"/>
                </a:solidFill>
                <a:latin typeface="微软雅黑"/>
              </a:rPr>
              <a:t>6</a:t>
            </a:r>
          </a:p>
          <a:p>
            <a:pPr defTabSz="642915" eaLnBrk="1" fontAlgn="auto" hangingPunct="1">
              <a:lnSpc>
                <a:spcPts val="1977"/>
              </a:lnSpc>
              <a:tabLst>
                <a:tab pos="98223" algn="l"/>
              </a:tabLst>
              <a:defRPr/>
            </a:pPr>
            <a:r>
              <a:rPr lang="en-US" altLang="zh-CN" sz="1231">
                <a:solidFill>
                  <a:srgbClr val="000000"/>
                </a:solidFill>
                <a:latin typeface="微软雅黑"/>
              </a:rPr>
              <a:t>	</a:t>
            </a:r>
            <a:r>
              <a:rPr lang="en-US" altLang="zh-CN" sz="1641">
                <a:solidFill>
                  <a:srgbClr val="000000"/>
                </a:solidFill>
                <a:latin typeface="微软雅黑"/>
              </a:rPr>
              <a:t>10</a:t>
            </a:r>
            <a:r>
              <a:rPr lang="en-US" altLang="zh-CN" sz="1231">
                <a:solidFill>
                  <a:srgbClr val="000000"/>
                </a:solidFill>
                <a:latin typeface="微软雅黑"/>
              </a:rPr>
              <a:t>5</a:t>
            </a:r>
          </a:p>
          <a:p>
            <a:pPr defTabSz="642915" eaLnBrk="1" fontAlgn="auto" hangingPunct="1">
              <a:lnSpc>
                <a:spcPts val="1977"/>
              </a:lnSpc>
              <a:tabLst>
                <a:tab pos="98223" algn="l"/>
              </a:tabLst>
              <a:defRPr/>
            </a:pPr>
            <a:r>
              <a:rPr lang="en-US" altLang="zh-CN" sz="1231">
                <a:solidFill>
                  <a:srgbClr val="000000"/>
                </a:solidFill>
                <a:latin typeface="微软雅黑"/>
              </a:rPr>
              <a:t>	</a:t>
            </a:r>
            <a:r>
              <a:rPr lang="en-US" altLang="zh-CN" sz="1641">
                <a:solidFill>
                  <a:srgbClr val="000000"/>
                </a:solidFill>
                <a:latin typeface="微软雅黑"/>
              </a:rPr>
              <a:t>10</a:t>
            </a:r>
            <a:r>
              <a:rPr lang="en-US" altLang="zh-CN" sz="1231">
                <a:solidFill>
                  <a:srgbClr val="000000"/>
                </a:solidFill>
                <a:latin typeface="微软雅黑"/>
              </a:rPr>
              <a:t>4</a:t>
            </a:r>
            <a:endParaRPr lang="zh-CN" altLang="en-US" sz="1231">
              <a:solidFill>
                <a:srgbClr val="000000"/>
              </a:solidFill>
              <a:latin typeface="微软雅黑"/>
            </a:endParaRPr>
          </a:p>
        </p:txBody>
      </p:sp>
      <p:sp>
        <p:nvSpPr>
          <p:cNvPr id="6" name="TextBox 5"/>
          <p:cNvSpPr txBox="1"/>
          <p:nvPr/>
        </p:nvSpPr>
        <p:spPr>
          <a:xfrm>
            <a:off x="3022600" y="3071813"/>
            <a:ext cx="122238" cy="204787"/>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3</a:t>
            </a:r>
            <a:endParaRPr lang="zh-CN" altLang="en-US" sz="1641">
              <a:solidFill>
                <a:srgbClr val="000000"/>
              </a:solidFill>
              <a:latin typeface="微软雅黑"/>
            </a:endParaRPr>
          </a:p>
        </p:txBody>
      </p:sp>
      <p:sp>
        <p:nvSpPr>
          <p:cNvPr id="7" name="TextBox 6"/>
          <p:cNvSpPr txBox="1"/>
          <p:nvPr/>
        </p:nvSpPr>
        <p:spPr>
          <a:xfrm>
            <a:off x="3451225" y="2778125"/>
            <a:ext cx="123825" cy="206375"/>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8</a:t>
            </a:r>
            <a:endParaRPr lang="zh-CN" altLang="en-US" sz="1641">
              <a:solidFill>
                <a:srgbClr val="000000"/>
              </a:solidFill>
              <a:latin typeface="微软雅黑"/>
            </a:endParaRPr>
          </a:p>
        </p:txBody>
      </p:sp>
      <p:sp>
        <p:nvSpPr>
          <p:cNvPr id="8" name="TextBox 7"/>
          <p:cNvSpPr txBox="1"/>
          <p:nvPr/>
        </p:nvSpPr>
        <p:spPr>
          <a:xfrm>
            <a:off x="3686175" y="1997075"/>
            <a:ext cx="363538" cy="860425"/>
          </a:xfrm>
          <a:prstGeom prst="rect">
            <a:avLst/>
          </a:prstGeom>
          <a:noFill/>
        </p:spPr>
        <p:txBody>
          <a:bodyPr wrap="none" lIns="0" tIns="0" rIns="0" bIns="0">
            <a:spAutoFit/>
          </a:bodyPr>
          <a:lstStyle/>
          <a:p>
            <a:pPr defTabSz="642915" eaLnBrk="1" fontAlgn="auto" hangingPunct="1">
              <a:lnSpc>
                <a:spcPts val="1641"/>
              </a:lnSpc>
              <a:tabLst>
                <a:tab pos="62506" algn="l"/>
                <a:tab pos="116082" algn="l"/>
              </a:tabLst>
              <a:defRPr/>
            </a:pPr>
            <a:r>
              <a:rPr lang="zh-CN" altLang="en-US"/>
              <a:t>	</a:t>
            </a:r>
            <a:r>
              <a:rPr lang="en-US" altLang="zh-CN" sz="1641">
                <a:solidFill>
                  <a:srgbClr val="000000"/>
                </a:solidFill>
                <a:latin typeface="微软雅黑"/>
              </a:rPr>
              <a:t>17</a:t>
            </a:r>
          </a:p>
          <a:p>
            <a:pPr defTabSz="642915" eaLnBrk="1" fontAlgn="auto" hangingPunct="1">
              <a:lnSpc>
                <a:spcPts val="703"/>
              </a:lnSpc>
              <a:tabLst>
                <a:tab pos="62506" algn="l"/>
                <a:tab pos="116082" algn="l"/>
              </a:tabLst>
              <a:defRPr/>
            </a:pPr>
            <a:endParaRPr lang="en-US" altLang="zh-CN" sz="1641">
              <a:solidFill>
                <a:srgbClr val="000000"/>
              </a:solidFill>
              <a:latin typeface="微软雅黑"/>
            </a:endParaRPr>
          </a:p>
          <a:p>
            <a:pPr defTabSz="642915" eaLnBrk="1" fontAlgn="auto" hangingPunct="1">
              <a:lnSpc>
                <a:spcPts val="703"/>
              </a:lnSpc>
              <a:tabLst>
                <a:tab pos="62506" algn="l"/>
                <a:tab pos="116082" algn="l"/>
              </a:tabLst>
              <a:defRPr/>
            </a:pPr>
            <a:endParaRPr lang="en-US" altLang="zh-CN" sz="1641">
              <a:solidFill>
                <a:srgbClr val="000000"/>
              </a:solidFill>
              <a:latin typeface="微软雅黑"/>
            </a:endParaRPr>
          </a:p>
          <a:p>
            <a:pPr defTabSz="642915" eaLnBrk="1" fontAlgn="auto" hangingPunct="1">
              <a:lnSpc>
                <a:spcPts val="1732"/>
              </a:lnSpc>
              <a:tabLst>
                <a:tab pos="62506" algn="l"/>
                <a:tab pos="116082" algn="l"/>
              </a:tabLst>
              <a:defRPr/>
            </a:pPr>
            <a:r>
              <a:rPr lang="en-US" altLang="zh-CN" sz="1641">
                <a:solidFill>
                  <a:srgbClr val="000000"/>
                </a:solidFill>
                <a:latin typeface="微软雅黑"/>
              </a:rPr>
              <a:t>14</a:t>
            </a:r>
          </a:p>
          <a:p>
            <a:pPr defTabSz="642915" eaLnBrk="1" fontAlgn="auto" hangingPunct="1">
              <a:lnSpc>
                <a:spcPts val="2021"/>
              </a:lnSpc>
              <a:tabLst>
                <a:tab pos="62506" algn="l"/>
                <a:tab pos="116082" algn="l"/>
              </a:tabLst>
              <a:defRPr/>
            </a:pPr>
            <a:r>
              <a:rPr lang="en-US" altLang="zh-CN" sz="1641">
                <a:solidFill>
                  <a:srgbClr val="000000"/>
                </a:solidFill>
                <a:latin typeface="微软雅黑"/>
              </a:rPr>
              <a:t>		11</a:t>
            </a:r>
            <a:endParaRPr lang="zh-CN" altLang="en-US" sz="1641">
              <a:solidFill>
                <a:srgbClr val="000000"/>
              </a:solidFill>
              <a:latin typeface="微软雅黑"/>
            </a:endParaRPr>
          </a:p>
        </p:txBody>
      </p:sp>
      <p:sp>
        <p:nvSpPr>
          <p:cNvPr id="9" name="TextBox 8"/>
          <p:cNvSpPr txBox="1"/>
          <p:nvPr/>
        </p:nvSpPr>
        <p:spPr>
          <a:xfrm>
            <a:off x="4476750" y="2109788"/>
            <a:ext cx="247650" cy="204787"/>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16</a:t>
            </a:r>
            <a:endParaRPr lang="zh-CN" altLang="en-US" sz="1641">
              <a:solidFill>
                <a:srgbClr val="000000"/>
              </a:solidFill>
              <a:latin typeface="微软雅黑"/>
            </a:endParaRPr>
          </a:p>
        </p:txBody>
      </p:sp>
      <p:sp>
        <p:nvSpPr>
          <p:cNvPr id="10" name="TextBox 9"/>
          <p:cNvSpPr txBox="1"/>
          <p:nvPr/>
        </p:nvSpPr>
        <p:spPr>
          <a:xfrm>
            <a:off x="5008563" y="2103438"/>
            <a:ext cx="246062" cy="204787"/>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19</a:t>
            </a:r>
            <a:endParaRPr lang="zh-CN" altLang="en-US" sz="1641">
              <a:solidFill>
                <a:srgbClr val="000000"/>
              </a:solidFill>
              <a:latin typeface="微软雅黑"/>
            </a:endParaRPr>
          </a:p>
        </p:txBody>
      </p:sp>
      <p:sp>
        <p:nvSpPr>
          <p:cNvPr id="11" name="TextBox 10"/>
          <p:cNvSpPr txBox="1"/>
          <p:nvPr/>
        </p:nvSpPr>
        <p:spPr>
          <a:xfrm>
            <a:off x="5491163" y="1998663"/>
            <a:ext cx="246062" cy="204787"/>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20</a:t>
            </a:r>
            <a:endParaRPr lang="zh-CN" altLang="en-US" sz="1641">
              <a:solidFill>
                <a:srgbClr val="000000"/>
              </a:solidFill>
              <a:latin typeface="微软雅黑"/>
            </a:endParaRPr>
          </a:p>
        </p:txBody>
      </p:sp>
      <p:sp>
        <p:nvSpPr>
          <p:cNvPr id="12" name="TextBox 11"/>
          <p:cNvSpPr txBox="1"/>
          <p:nvPr/>
        </p:nvSpPr>
        <p:spPr>
          <a:xfrm>
            <a:off x="5876925" y="2300288"/>
            <a:ext cx="247650" cy="204787"/>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18</a:t>
            </a:r>
            <a:endParaRPr lang="zh-CN" altLang="en-US" sz="1641">
              <a:solidFill>
                <a:srgbClr val="000000"/>
              </a:solidFill>
              <a:latin typeface="微软雅黑"/>
            </a:endParaRPr>
          </a:p>
        </p:txBody>
      </p:sp>
      <p:sp>
        <p:nvSpPr>
          <p:cNvPr id="13" name="TextBox 12"/>
          <p:cNvSpPr txBox="1"/>
          <p:nvPr/>
        </p:nvSpPr>
        <p:spPr>
          <a:xfrm>
            <a:off x="7546975" y="1670050"/>
            <a:ext cx="1020763" cy="1782763"/>
          </a:xfrm>
          <a:prstGeom prst="rect">
            <a:avLst/>
          </a:prstGeom>
          <a:noFill/>
        </p:spPr>
        <p:txBody>
          <a:bodyPr wrap="none" lIns="0" tIns="0" rIns="0" bIns="0">
            <a:spAutoFit/>
          </a:bodyPr>
          <a:lstStyle/>
          <a:p>
            <a:pPr defTabSz="642915" eaLnBrk="1" fontAlgn="auto" hangingPunct="1">
              <a:lnSpc>
                <a:spcPts val="1641"/>
              </a:lnSpc>
              <a:tabLst>
                <a:tab pos="116082" algn="l"/>
                <a:tab pos="169658" algn="l"/>
                <a:tab pos="258952" algn="l"/>
                <a:tab pos="607197" algn="l"/>
              </a:tabLst>
              <a:defRPr/>
            </a:pPr>
            <a:r>
              <a:rPr lang="en-US" altLang="zh-CN"/>
              <a:t>			</a:t>
            </a:r>
            <a:r>
              <a:rPr lang="en-US" altLang="zh-CN" sz="1641">
                <a:solidFill>
                  <a:srgbClr val="000000"/>
                </a:solidFill>
                <a:latin typeface="微软雅黑"/>
              </a:rPr>
              <a:t>Human</a:t>
            </a:r>
          </a:p>
          <a:p>
            <a:pPr defTabSz="642915" eaLnBrk="1" fontAlgn="auto" hangingPunct="1">
              <a:lnSpc>
                <a:spcPts val="703"/>
              </a:lnSpc>
              <a:tabLst>
                <a:tab pos="116082" algn="l"/>
                <a:tab pos="169658" algn="l"/>
                <a:tab pos="258952" algn="l"/>
                <a:tab pos="607197" algn="l"/>
              </a:tabLst>
              <a:defRPr/>
            </a:pPr>
            <a:endParaRPr lang="en-US" altLang="zh-CN" sz="1641">
              <a:solidFill>
                <a:srgbClr val="000000"/>
              </a:solidFill>
              <a:latin typeface="微软雅黑"/>
            </a:endParaRPr>
          </a:p>
          <a:p>
            <a:pPr defTabSz="642915" eaLnBrk="1" fontAlgn="auto" hangingPunct="1">
              <a:lnSpc>
                <a:spcPts val="703"/>
              </a:lnSpc>
              <a:tabLst>
                <a:tab pos="116082" algn="l"/>
                <a:tab pos="169658" algn="l"/>
                <a:tab pos="258952" algn="l"/>
                <a:tab pos="607197" algn="l"/>
              </a:tabLst>
              <a:defRPr/>
            </a:pPr>
            <a:endParaRPr lang="en-US" altLang="zh-CN" sz="1641">
              <a:solidFill>
                <a:srgbClr val="000000"/>
              </a:solidFill>
              <a:latin typeface="微软雅黑"/>
            </a:endParaRPr>
          </a:p>
          <a:p>
            <a:pPr defTabSz="642915" eaLnBrk="1" fontAlgn="auto" hangingPunct="1">
              <a:lnSpc>
                <a:spcPts val="703"/>
              </a:lnSpc>
              <a:tabLst>
                <a:tab pos="116082" algn="l"/>
                <a:tab pos="169658" algn="l"/>
                <a:tab pos="258952" algn="l"/>
                <a:tab pos="607197" algn="l"/>
              </a:tabLst>
              <a:defRPr/>
            </a:pPr>
            <a:endParaRPr lang="en-US" altLang="zh-CN" sz="1641">
              <a:solidFill>
                <a:srgbClr val="000000"/>
              </a:solidFill>
              <a:latin typeface="微软雅黑"/>
            </a:endParaRPr>
          </a:p>
          <a:p>
            <a:pPr defTabSz="642915" eaLnBrk="1" fontAlgn="auto" hangingPunct="1">
              <a:lnSpc>
                <a:spcPts val="1915"/>
              </a:lnSpc>
              <a:tabLst>
                <a:tab pos="116082" algn="l"/>
                <a:tab pos="169658" algn="l"/>
                <a:tab pos="258952" algn="l"/>
                <a:tab pos="607197" algn="l"/>
              </a:tabLst>
              <a:defRPr/>
            </a:pPr>
            <a:r>
              <a:rPr lang="en-US" altLang="zh-CN" sz="1641">
                <a:solidFill>
                  <a:srgbClr val="000000"/>
                </a:solidFill>
                <a:latin typeface="微软雅黑"/>
              </a:rPr>
              <a:t>		Octopus</a:t>
            </a:r>
          </a:p>
          <a:p>
            <a:pPr defTabSz="642915" eaLnBrk="1" fontAlgn="auto" hangingPunct="1">
              <a:lnSpc>
                <a:spcPts val="703"/>
              </a:lnSpc>
              <a:tabLst>
                <a:tab pos="116082" algn="l"/>
                <a:tab pos="169658" algn="l"/>
                <a:tab pos="258952" algn="l"/>
                <a:tab pos="607197" algn="l"/>
              </a:tabLst>
              <a:defRPr/>
            </a:pPr>
            <a:endParaRPr lang="en-US" altLang="zh-CN" sz="1641">
              <a:solidFill>
                <a:srgbClr val="000000"/>
              </a:solidFill>
              <a:latin typeface="微软雅黑"/>
            </a:endParaRPr>
          </a:p>
          <a:p>
            <a:pPr defTabSz="642915" eaLnBrk="1" fontAlgn="auto" hangingPunct="1">
              <a:lnSpc>
                <a:spcPts val="703"/>
              </a:lnSpc>
              <a:tabLst>
                <a:tab pos="116082" algn="l"/>
                <a:tab pos="169658" algn="l"/>
                <a:tab pos="258952" algn="l"/>
                <a:tab pos="607197" algn="l"/>
              </a:tabLst>
              <a:defRPr/>
            </a:pPr>
            <a:endParaRPr lang="en-US" altLang="zh-CN" sz="1641">
              <a:solidFill>
                <a:srgbClr val="000000"/>
              </a:solidFill>
              <a:latin typeface="微软雅黑"/>
            </a:endParaRPr>
          </a:p>
          <a:p>
            <a:pPr defTabSz="642915" eaLnBrk="1" fontAlgn="auto" hangingPunct="1">
              <a:lnSpc>
                <a:spcPts val="1934"/>
              </a:lnSpc>
              <a:tabLst>
                <a:tab pos="116082" algn="l"/>
                <a:tab pos="169658" algn="l"/>
                <a:tab pos="258952" algn="l"/>
                <a:tab pos="607197" algn="l"/>
              </a:tabLst>
              <a:defRPr/>
            </a:pPr>
            <a:r>
              <a:rPr lang="en-US" altLang="zh-CN" sz="1641">
                <a:solidFill>
                  <a:srgbClr val="000000"/>
                </a:solidFill>
                <a:latin typeface="微软雅黑"/>
              </a:rPr>
              <a:t>	Frog</a:t>
            </a:r>
          </a:p>
          <a:p>
            <a:pPr defTabSz="642915" eaLnBrk="1" fontAlgn="auto" hangingPunct="1">
              <a:lnSpc>
                <a:spcPts val="703"/>
              </a:lnSpc>
              <a:tabLst>
                <a:tab pos="116082" algn="l"/>
                <a:tab pos="169658" algn="l"/>
                <a:tab pos="258952" algn="l"/>
                <a:tab pos="607197" algn="l"/>
              </a:tabLst>
              <a:defRPr/>
            </a:pPr>
            <a:endParaRPr lang="en-US" altLang="zh-CN" sz="1641">
              <a:solidFill>
                <a:srgbClr val="000000"/>
              </a:solidFill>
              <a:latin typeface="微软雅黑"/>
            </a:endParaRPr>
          </a:p>
          <a:p>
            <a:pPr defTabSz="642915" eaLnBrk="1" fontAlgn="auto" hangingPunct="1">
              <a:lnSpc>
                <a:spcPts val="703"/>
              </a:lnSpc>
              <a:tabLst>
                <a:tab pos="116082" algn="l"/>
                <a:tab pos="169658" algn="l"/>
                <a:tab pos="258952" algn="l"/>
                <a:tab pos="607197" algn="l"/>
              </a:tabLst>
              <a:defRPr/>
            </a:pPr>
            <a:endParaRPr lang="en-US" altLang="zh-CN" sz="1641">
              <a:solidFill>
                <a:srgbClr val="000000"/>
              </a:solidFill>
              <a:latin typeface="微软雅黑"/>
            </a:endParaRPr>
          </a:p>
          <a:p>
            <a:pPr defTabSz="642915" eaLnBrk="1" fontAlgn="auto" hangingPunct="1">
              <a:lnSpc>
                <a:spcPts val="1833"/>
              </a:lnSpc>
              <a:tabLst>
                <a:tab pos="116082" algn="l"/>
                <a:tab pos="169658" algn="l"/>
                <a:tab pos="258952" algn="l"/>
                <a:tab pos="607197" algn="l"/>
              </a:tabLst>
              <a:defRPr/>
            </a:pPr>
            <a:r>
              <a:rPr lang="en-US" altLang="zh-CN" sz="1641">
                <a:solidFill>
                  <a:srgbClr val="000000"/>
                </a:solidFill>
                <a:latin typeface="微软雅黑"/>
              </a:rPr>
              <a:t>				Bee</a:t>
            </a:r>
          </a:p>
          <a:p>
            <a:pPr defTabSz="642915" eaLnBrk="1" fontAlgn="auto" hangingPunct="1">
              <a:lnSpc>
                <a:spcPts val="1773"/>
              </a:lnSpc>
              <a:tabLst>
                <a:tab pos="116082" algn="l"/>
                <a:tab pos="169658" algn="l"/>
                <a:tab pos="258952" algn="l"/>
                <a:tab pos="607197" algn="l"/>
              </a:tabLst>
              <a:defRPr/>
            </a:pPr>
            <a:r>
              <a:rPr lang="en-US" altLang="zh-CN" sz="1641">
                <a:solidFill>
                  <a:srgbClr val="000000"/>
                </a:solidFill>
                <a:latin typeface="微软雅黑"/>
              </a:rPr>
              <a:t>Ant</a:t>
            </a:r>
            <a:endParaRPr lang="zh-CN" altLang="en-US" sz="1641">
              <a:solidFill>
                <a:srgbClr val="000000"/>
              </a:solidFill>
              <a:latin typeface="微软雅黑"/>
            </a:endParaRPr>
          </a:p>
        </p:txBody>
      </p:sp>
      <p:sp>
        <p:nvSpPr>
          <p:cNvPr id="14" name="TextBox 13"/>
          <p:cNvSpPr txBox="1"/>
          <p:nvPr/>
        </p:nvSpPr>
        <p:spPr>
          <a:xfrm>
            <a:off x="998538" y="3575050"/>
            <a:ext cx="493712" cy="1525588"/>
          </a:xfrm>
          <a:prstGeom prst="rect">
            <a:avLst/>
          </a:prstGeom>
          <a:noFill/>
        </p:spPr>
        <p:txBody>
          <a:bodyPr wrap="none" lIns="0" tIns="0" rIns="0" bIns="0">
            <a:spAutoFit/>
          </a:bodyPr>
          <a:lstStyle/>
          <a:p>
            <a:pPr defTabSz="642915" eaLnBrk="1" fontAlgn="auto" hangingPunct="1">
              <a:lnSpc>
                <a:spcPts val="1912"/>
              </a:lnSpc>
              <a:tabLst>
                <a:tab pos="151799" algn="l"/>
              </a:tabLst>
              <a:defRPr/>
            </a:pPr>
            <a:r>
              <a:rPr lang="zh-CN" altLang="en-US" dirty="0"/>
              <a:t>	</a:t>
            </a:r>
            <a:r>
              <a:rPr lang="en-US" altLang="zh-CN" sz="1641" dirty="0">
                <a:solidFill>
                  <a:srgbClr val="000000"/>
                </a:solidFill>
                <a:latin typeface="微软雅黑"/>
              </a:rPr>
              <a:t>10</a:t>
            </a:r>
            <a:r>
              <a:rPr lang="en-US" altLang="zh-CN" sz="1231" dirty="0">
                <a:solidFill>
                  <a:srgbClr val="000000"/>
                </a:solidFill>
                <a:latin typeface="微软雅黑"/>
              </a:rPr>
              <a:t>3</a:t>
            </a:r>
          </a:p>
          <a:p>
            <a:pPr defTabSz="642915" eaLnBrk="1" fontAlgn="auto" hangingPunct="1">
              <a:lnSpc>
                <a:spcPts val="1977"/>
              </a:lnSpc>
              <a:tabLst>
                <a:tab pos="151799" algn="l"/>
              </a:tabLst>
              <a:defRPr/>
            </a:pPr>
            <a:r>
              <a:rPr lang="en-US" altLang="zh-CN" sz="1231" dirty="0">
                <a:solidFill>
                  <a:srgbClr val="000000"/>
                </a:solidFill>
                <a:latin typeface="微软雅黑"/>
              </a:rPr>
              <a:t>	</a:t>
            </a:r>
            <a:r>
              <a:rPr lang="en-US" altLang="zh-CN" sz="1641" dirty="0">
                <a:solidFill>
                  <a:srgbClr val="000000"/>
                </a:solidFill>
                <a:latin typeface="微软雅黑"/>
              </a:rPr>
              <a:t>10</a:t>
            </a:r>
            <a:r>
              <a:rPr lang="en-US" altLang="zh-CN" sz="1231" dirty="0">
                <a:solidFill>
                  <a:srgbClr val="000000"/>
                </a:solidFill>
                <a:latin typeface="微软雅黑"/>
              </a:rPr>
              <a:t>2</a:t>
            </a:r>
          </a:p>
          <a:p>
            <a:pPr defTabSz="642915" eaLnBrk="1" fontAlgn="auto" hangingPunct="1">
              <a:lnSpc>
                <a:spcPts val="1977"/>
              </a:lnSpc>
              <a:tabLst>
                <a:tab pos="151799" algn="l"/>
              </a:tabLst>
              <a:defRPr/>
            </a:pPr>
            <a:r>
              <a:rPr lang="en-US" altLang="zh-CN" sz="1231" dirty="0">
                <a:solidFill>
                  <a:srgbClr val="000000"/>
                </a:solidFill>
                <a:latin typeface="微软雅黑"/>
              </a:rPr>
              <a:t>	</a:t>
            </a:r>
            <a:r>
              <a:rPr lang="en-US" altLang="zh-CN" sz="1641" dirty="0">
                <a:solidFill>
                  <a:srgbClr val="000000"/>
                </a:solidFill>
                <a:latin typeface="微软雅黑"/>
              </a:rPr>
              <a:t>10</a:t>
            </a:r>
            <a:r>
              <a:rPr lang="en-US" altLang="zh-CN" sz="1231" dirty="0">
                <a:solidFill>
                  <a:srgbClr val="000000"/>
                </a:solidFill>
                <a:latin typeface="微软雅黑"/>
              </a:rPr>
              <a:t>1</a:t>
            </a:r>
          </a:p>
          <a:p>
            <a:pPr defTabSz="642915" eaLnBrk="1" fontAlgn="auto" hangingPunct="1">
              <a:lnSpc>
                <a:spcPts val="1977"/>
              </a:lnSpc>
              <a:tabLst>
                <a:tab pos="151799" algn="l"/>
              </a:tabLst>
              <a:defRPr/>
            </a:pPr>
            <a:r>
              <a:rPr lang="en-US" altLang="zh-CN" sz="1231" dirty="0">
                <a:solidFill>
                  <a:srgbClr val="000000"/>
                </a:solidFill>
                <a:latin typeface="微软雅黑"/>
              </a:rPr>
              <a:t>	</a:t>
            </a:r>
            <a:r>
              <a:rPr lang="en-US" altLang="zh-CN" sz="1641" dirty="0">
                <a:solidFill>
                  <a:srgbClr val="000000"/>
                </a:solidFill>
                <a:latin typeface="微软雅黑"/>
              </a:rPr>
              <a:t>10</a:t>
            </a:r>
            <a:r>
              <a:rPr lang="en-US" altLang="zh-CN" sz="1231" dirty="0">
                <a:solidFill>
                  <a:srgbClr val="000000"/>
                </a:solidFill>
                <a:latin typeface="微软雅黑"/>
              </a:rPr>
              <a:t>0</a:t>
            </a:r>
          </a:p>
          <a:p>
            <a:pPr defTabSz="642915" eaLnBrk="1" fontAlgn="auto" hangingPunct="1">
              <a:lnSpc>
                <a:spcPts val="1977"/>
              </a:lnSpc>
              <a:tabLst>
                <a:tab pos="151799" algn="l"/>
              </a:tabLst>
              <a:defRPr/>
            </a:pPr>
            <a:r>
              <a:rPr lang="en-US" altLang="zh-CN" sz="1641" dirty="0">
                <a:solidFill>
                  <a:srgbClr val="000000"/>
                </a:solidFill>
                <a:latin typeface="微软雅黑"/>
              </a:rPr>
              <a:t>10  </a:t>
            </a:r>
            <a:r>
              <a:rPr lang="en-US" altLang="zh-CN" sz="1231" dirty="0">
                <a:solidFill>
                  <a:srgbClr val="000000"/>
                </a:solidFill>
                <a:latin typeface="微软雅黑"/>
              </a:rPr>
              <a:t>1</a:t>
            </a:r>
          </a:p>
          <a:p>
            <a:pPr defTabSz="642915" eaLnBrk="1" fontAlgn="auto" hangingPunct="1">
              <a:lnSpc>
                <a:spcPts val="1977"/>
              </a:lnSpc>
              <a:tabLst>
                <a:tab pos="151799" algn="l"/>
              </a:tabLst>
              <a:defRPr/>
            </a:pPr>
            <a:r>
              <a:rPr lang="en-US" altLang="zh-CN" sz="1641" dirty="0">
                <a:solidFill>
                  <a:srgbClr val="000000"/>
                </a:solidFill>
                <a:latin typeface="微软雅黑"/>
              </a:rPr>
              <a:t>10  </a:t>
            </a:r>
            <a:r>
              <a:rPr lang="en-US" altLang="zh-CN" sz="1231" dirty="0">
                <a:solidFill>
                  <a:srgbClr val="000000"/>
                </a:solidFill>
                <a:latin typeface="微软雅黑"/>
              </a:rPr>
              <a:t>2</a:t>
            </a:r>
            <a:endParaRPr lang="zh-CN" altLang="en-US" sz="1231" dirty="0">
              <a:solidFill>
                <a:srgbClr val="000000"/>
              </a:solidFill>
              <a:latin typeface="微软雅黑"/>
            </a:endParaRPr>
          </a:p>
        </p:txBody>
      </p:sp>
      <p:sp>
        <p:nvSpPr>
          <p:cNvPr id="15" name="TextBox 14"/>
          <p:cNvSpPr txBox="1"/>
          <p:nvPr/>
        </p:nvSpPr>
        <p:spPr>
          <a:xfrm>
            <a:off x="1828800" y="4087813"/>
            <a:ext cx="493713" cy="1192212"/>
          </a:xfrm>
          <a:prstGeom prst="rect">
            <a:avLst/>
          </a:prstGeom>
          <a:noFill/>
        </p:spPr>
        <p:txBody>
          <a:bodyPr wrap="none" lIns="0" tIns="0" rIns="0" bIns="0">
            <a:spAutoFit/>
          </a:bodyPr>
          <a:lstStyle/>
          <a:p>
            <a:pPr defTabSz="642915" eaLnBrk="1" fontAlgn="auto" hangingPunct="1">
              <a:lnSpc>
                <a:spcPts val="1641"/>
              </a:lnSpc>
              <a:tabLst>
                <a:tab pos="89294" algn="l"/>
              </a:tabLst>
              <a:defRPr/>
            </a:pPr>
            <a:r>
              <a:rPr lang="zh-CN" altLang="en-US"/>
              <a:t>	</a:t>
            </a:r>
            <a:r>
              <a:rPr lang="en-US" altLang="zh-CN" sz="1641">
                <a:solidFill>
                  <a:srgbClr val="000000"/>
                </a:solidFill>
                <a:latin typeface="微软雅黑"/>
              </a:rPr>
              <a:t>1</a:t>
            </a:r>
          </a:p>
          <a:p>
            <a:pPr defTabSz="642915" eaLnBrk="1" fontAlgn="auto" hangingPunct="1">
              <a:lnSpc>
                <a:spcPts val="703"/>
              </a:lnSpc>
              <a:tabLst>
                <a:tab pos="89294" algn="l"/>
              </a:tabLst>
              <a:defRPr/>
            </a:pPr>
            <a:endParaRPr lang="en-US" altLang="zh-CN" sz="1641">
              <a:solidFill>
                <a:srgbClr val="000000"/>
              </a:solidFill>
              <a:latin typeface="微软雅黑"/>
            </a:endParaRPr>
          </a:p>
          <a:p>
            <a:pPr defTabSz="642915" eaLnBrk="1" fontAlgn="auto" hangingPunct="1">
              <a:lnSpc>
                <a:spcPts val="703"/>
              </a:lnSpc>
              <a:tabLst>
                <a:tab pos="89294" algn="l"/>
              </a:tabLst>
              <a:defRPr/>
            </a:pPr>
            <a:endParaRPr lang="en-US" altLang="zh-CN" sz="1641">
              <a:solidFill>
                <a:srgbClr val="000000"/>
              </a:solidFill>
              <a:latin typeface="微软雅黑"/>
            </a:endParaRPr>
          </a:p>
          <a:p>
            <a:pPr defTabSz="642915" eaLnBrk="1" fontAlgn="auto" hangingPunct="1">
              <a:lnSpc>
                <a:spcPts val="703"/>
              </a:lnSpc>
              <a:tabLst>
                <a:tab pos="89294" algn="l"/>
              </a:tabLst>
              <a:defRPr/>
            </a:pPr>
            <a:endParaRPr lang="en-US" altLang="zh-CN" sz="1641">
              <a:solidFill>
                <a:srgbClr val="000000"/>
              </a:solidFill>
              <a:latin typeface="微软雅黑"/>
            </a:endParaRPr>
          </a:p>
          <a:p>
            <a:pPr defTabSz="642915" eaLnBrk="1" fontAlgn="auto" hangingPunct="1">
              <a:lnSpc>
                <a:spcPts val="703"/>
              </a:lnSpc>
              <a:tabLst>
                <a:tab pos="89294" algn="l"/>
              </a:tabLst>
              <a:defRPr/>
            </a:pPr>
            <a:endParaRPr lang="en-US" altLang="zh-CN" sz="1641">
              <a:solidFill>
                <a:srgbClr val="000000"/>
              </a:solidFill>
              <a:latin typeface="微软雅黑"/>
            </a:endParaRPr>
          </a:p>
          <a:p>
            <a:pPr defTabSz="642915" eaLnBrk="1" fontAlgn="auto" hangingPunct="1">
              <a:lnSpc>
                <a:spcPts val="703"/>
              </a:lnSpc>
              <a:tabLst>
                <a:tab pos="89294" algn="l"/>
              </a:tabLst>
              <a:defRPr/>
            </a:pPr>
            <a:endParaRPr lang="en-US" altLang="zh-CN" sz="1641">
              <a:solidFill>
                <a:srgbClr val="000000"/>
              </a:solidFill>
              <a:latin typeface="微软雅黑"/>
            </a:endParaRPr>
          </a:p>
          <a:p>
            <a:pPr defTabSz="642915" eaLnBrk="1" fontAlgn="auto" hangingPunct="1">
              <a:lnSpc>
                <a:spcPts val="703"/>
              </a:lnSpc>
              <a:tabLst>
                <a:tab pos="89294" algn="l"/>
              </a:tabLst>
              <a:defRPr/>
            </a:pPr>
            <a:endParaRPr lang="en-US" altLang="zh-CN" sz="1641">
              <a:solidFill>
                <a:srgbClr val="000000"/>
              </a:solidFill>
              <a:latin typeface="微软雅黑"/>
            </a:endParaRPr>
          </a:p>
          <a:p>
            <a:pPr defTabSz="642915" eaLnBrk="1" fontAlgn="auto" hangingPunct="1">
              <a:lnSpc>
                <a:spcPts val="703"/>
              </a:lnSpc>
              <a:tabLst>
                <a:tab pos="89294" algn="l"/>
              </a:tabLst>
              <a:defRPr/>
            </a:pPr>
            <a:endParaRPr lang="en-US" altLang="zh-CN" sz="1641">
              <a:solidFill>
                <a:srgbClr val="000000"/>
              </a:solidFill>
              <a:latin typeface="微软雅黑"/>
            </a:endParaRPr>
          </a:p>
          <a:p>
            <a:pPr defTabSz="642915" eaLnBrk="1" fontAlgn="auto" hangingPunct="1">
              <a:lnSpc>
                <a:spcPts val="703"/>
              </a:lnSpc>
              <a:tabLst>
                <a:tab pos="89294" algn="l"/>
              </a:tabLst>
              <a:defRPr/>
            </a:pPr>
            <a:endParaRPr lang="en-US" altLang="zh-CN" sz="1641">
              <a:solidFill>
                <a:srgbClr val="000000"/>
              </a:solidFill>
              <a:latin typeface="微软雅黑"/>
            </a:endParaRPr>
          </a:p>
          <a:p>
            <a:pPr defTabSz="642915" eaLnBrk="1" fontAlgn="auto" hangingPunct="1">
              <a:lnSpc>
                <a:spcPts val="2053"/>
              </a:lnSpc>
              <a:tabLst>
                <a:tab pos="89294" algn="l"/>
              </a:tabLst>
              <a:defRPr/>
            </a:pPr>
            <a:r>
              <a:rPr lang="en-US" altLang="zh-CN" sz="1641">
                <a:solidFill>
                  <a:srgbClr val="000000"/>
                </a:solidFill>
                <a:latin typeface="微软雅黑"/>
              </a:rPr>
              <a:t>1950</a:t>
            </a:r>
            <a:endParaRPr lang="zh-CN" altLang="en-US" sz="1641">
              <a:solidFill>
                <a:srgbClr val="000000"/>
              </a:solidFill>
              <a:latin typeface="微软雅黑"/>
            </a:endParaRPr>
          </a:p>
        </p:txBody>
      </p:sp>
      <p:sp>
        <p:nvSpPr>
          <p:cNvPr id="16" name="TextBox 15"/>
          <p:cNvSpPr txBox="1"/>
          <p:nvPr/>
        </p:nvSpPr>
        <p:spPr>
          <a:xfrm>
            <a:off x="2497138" y="4021138"/>
            <a:ext cx="123825" cy="206375"/>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2</a:t>
            </a:r>
            <a:endParaRPr lang="zh-CN" altLang="en-US" sz="1641">
              <a:solidFill>
                <a:srgbClr val="000000"/>
              </a:solidFill>
              <a:latin typeface="微软雅黑"/>
            </a:endParaRPr>
          </a:p>
        </p:txBody>
      </p:sp>
      <p:sp>
        <p:nvSpPr>
          <p:cNvPr id="17" name="TextBox 16"/>
          <p:cNvSpPr txBox="1"/>
          <p:nvPr/>
        </p:nvSpPr>
        <p:spPr>
          <a:xfrm>
            <a:off x="3508375" y="5062538"/>
            <a:ext cx="493713" cy="204787"/>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1985</a:t>
            </a:r>
            <a:endParaRPr lang="zh-CN" altLang="en-US" sz="1641">
              <a:solidFill>
                <a:srgbClr val="000000"/>
              </a:solidFill>
              <a:latin typeface="微软雅黑"/>
            </a:endParaRPr>
          </a:p>
        </p:txBody>
      </p:sp>
      <p:sp>
        <p:nvSpPr>
          <p:cNvPr id="18" name="TextBox 17"/>
          <p:cNvSpPr txBox="1"/>
          <p:nvPr/>
        </p:nvSpPr>
        <p:spPr>
          <a:xfrm>
            <a:off x="4227513" y="4249738"/>
            <a:ext cx="493712" cy="1025525"/>
          </a:xfrm>
          <a:prstGeom prst="rect">
            <a:avLst/>
          </a:prstGeom>
          <a:noFill/>
        </p:spPr>
        <p:txBody>
          <a:bodyPr wrap="none" lIns="0" tIns="0" rIns="0" bIns="0">
            <a:spAutoFit/>
          </a:bodyPr>
          <a:lstStyle/>
          <a:p>
            <a:pPr defTabSz="642915" eaLnBrk="1" fontAlgn="auto" hangingPunct="1">
              <a:lnSpc>
                <a:spcPts val="1641"/>
              </a:lnSpc>
              <a:tabLst>
                <a:tab pos="151799" algn="l"/>
                <a:tab pos="214305" algn="l"/>
              </a:tabLst>
              <a:defRPr/>
            </a:pPr>
            <a:r>
              <a:rPr lang="zh-CN" altLang="en-US"/>
              <a:t>	</a:t>
            </a:r>
            <a:r>
              <a:rPr lang="en-US" altLang="zh-CN" sz="1641">
                <a:solidFill>
                  <a:srgbClr val="000000"/>
                </a:solidFill>
                <a:latin typeface="微软雅黑"/>
              </a:rPr>
              <a:t>6</a:t>
            </a:r>
          </a:p>
          <a:p>
            <a:pPr defTabSz="642915" eaLnBrk="1" fontAlgn="auto" hangingPunct="1">
              <a:lnSpc>
                <a:spcPts val="703"/>
              </a:lnSpc>
              <a:tabLst>
                <a:tab pos="151799" algn="l"/>
                <a:tab pos="214305" algn="l"/>
              </a:tabLst>
              <a:defRPr/>
            </a:pPr>
            <a:endParaRPr lang="en-US" altLang="zh-CN" sz="1641">
              <a:solidFill>
                <a:srgbClr val="000000"/>
              </a:solidFill>
              <a:latin typeface="微软雅黑"/>
            </a:endParaRPr>
          </a:p>
          <a:p>
            <a:pPr defTabSz="642915" eaLnBrk="1" fontAlgn="auto" hangingPunct="1">
              <a:lnSpc>
                <a:spcPts val="703"/>
              </a:lnSpc>
              <a:tabLst>
                <a:tab pos="151799" algn="l"/>
                <a:tab pos="214305" algn="l"/>
              </a:tabLst>
              <a:defRPr/>
            </a:pPr>
            <a:endParaRPr lang="en-US" altLang="zh-CN" sz="1641">
              <a:solidFill>
                <a:srgbClr val="000000"/>
              </a:solidFill>
              <a:latin typeface="微软雅黑"/>
            </a:endParaRPr>
          </a:p>
          <a:p>
            <a:pPr defTabSz="642915" eaLnBrk="1" fontAlgn="auto" hangingPunct="1">
              <a:lnSpc>
                <a:spcPts val="1953"/>
              </a:lnSpc>
              <a:tabLst>
                <a:tab pos="151799" algn="l"/>
                <a:tab pos="214305" algn="l"/>
              </a:tabLst>
              <a:defRPr/>
            </a:pPr>
            <a:r>
              <a:rPr lang="en-US" altLang="zh-CN" sz="1641">
                <a:solidFill>
                  <a:srgbClr val="000000"/>
                </a:solidFill>
                <a:latin typeface="微软雅黑"/>
              </a:rPr>
              <a:t>		4</a:t>
            </a:r>
          </a:p>
          <a:p>
            <a:pPr defTabSz="642915" eaLnBrk="1" fontAlgn="auto" hangingPunct="1">
              <a:lnSpc>
                <a:spcPts val="703"/>
              </a:lnSpc>
              <a:tabLst>
                <a:tab pos="151799" algn="l"/>
                <a:tab pos="214305" algn="l"/>
              </a:tabLst>
              <a:defRPr/>
            </a:pPr>
            <a:endParaRPr lang="en-US" altLang="zh-CN" sz="1641">
              <a:solidFill>
                <a:srgbClr val="000000"/>
              </a:solidFill>
              <a:latin typeface="微软雅黑"/>
            </a:endParaRPr>
          </a:p>
          <a:p>
            <a:pPr defTabSz="642915" eaLnBrk="1" fontAlgn="auto" hangingPunct="1">
              <a:lnSpc>
                <a:spcPts val="2341"/>
              </a:lnSpc>
              <a:tabLst>
                <a:tab pos="151799" algn="l"/>
                <a:tab pos="214305" algn="l"/>
              </a:tabLst>
              <a:defRPr/>
            </a:pPr>
            <a:r>
              <a:rPr lang="en-US" altLang="zh-CN" sz="1641">
                <a:solidFill>
                  <a:srgbClr val="000000"/>
                </a:solidFill>
                <a:latin typeface="微软雅黑"/>
              </a:rPr>
              <a:t>2000</a:t>
            </a:r>
            <a:endParaRPr lang="zh-CN" altLang="en-US" sz="1641">
              <a:solidFill>
                <a:srgbClr val="000000"/>
              </a:solidFill>
              <a:latin typeface="微软雅黑"/>
            </a:endParaRPr>
          </a:p>
        </p:txBody>
      </p:sp>
      <p:sp>
        <p:nvSpPr>
          <p:cNvPr id="19" name="TextBox 18"/>
          <p:cNvSpPr txBox="1"/>
          <p:nvPr/>
        </p:nvSpPr>
        <p:spPr>
          <a:xfrm>
            <a:off x="4854575" y="4314825"/>
            <a:ext cx="592138" cy="962025"/>
          </a:xfrm>
          <a:prstGeom prst="rect">
            <a:avLst/>
          </a:prstGeom>
          <a:noFill/>
        </p:spPr>
        <p:txBody>
          <a:bodyPr wrap="none" lIns="0" tIns="0" rIns="0" bIns="0">
            <a:spAutoFit/>
          </a:bodyPr>
          <a:lstStyle/>
          <a:p>
            <a:pPr defTabSz="642915" eaLnBrk="1" fontAlgn="auto" hangingPunct="1">
              <a:lnSpc>
                <a:spcPts val="1641"/>
              </a:lnSpc>
              <a:tabLst>
                <a:tab pos="98223" algn="l"/>
                <a:tab pos="276810" algn="l"/>
                <a:tab pos="330387" algn="l"/>
              </a:tabLst>
              <a:defRPr/>
            </a:pPr>
            <a:r>
              <a:rPr lang="zh-CN" altLang="en-US"/>
              <a:t>		</a:t>
            </a:r>
            <a:r>
              <a:rPr lang="en-US" altLang="zh-CN" sz="1641">
                <a:solidFill>
                  <a:srgbClr val="000000"/>
                </a:solidFill>
                <a:latin typeface="微软雅黑"/>
              </a:rPr>
              <a:t>9</a:t>
            </a:r>
          </a:p>
          <a:p>
            <a:pPr defTabSz="642915" eaLnBrk="1" fontAlgn="auto" hangingPunct="1">
              <a:lnSpc>
                <a:spcPts val="1180"/>
              </a:lnSpc>
              <a:tabLst>
                <a:tab pos="98223" algn="l"/>
                <a:tab pos="276810" algn="l"/>
                <a:tab pos="330387" algn="l"/>
              </a:tabLst>
              <a:defRPr/>
            </a:pPr>
            <a:r>
              <a:rPr lang="en-US" altLang="zh-CN" sz="1641">
                <a:solidFill>
                  <a:srgbClr val="000000"/>
                </a:solidFill>
                <a:latin typeface="微软雅黑"/>
              </a:rPr>
              <a:t>5</a:t>
            </a:r>
          </a:p>
          <a:p>
            <a:pPr defTabSz="642915" eaLnBrk="1" fontAlgn="auto" hangingPunct="1">
              <a:lnSpc>
                <a:spcPts val="1347"/>
              </a:lnSpc>
              <a:tabLst>
                <a:tab pos="98223" algn="l"/>
                <a:tab pos="276810" algn="l"/>
                <a:tab pos="330387" algn="l"/>
              </a:tabLst>
              <a:defRPr/>
            </a:pPr>
            <a:r>
              <a:rPr lang="en-US" altLang="zh-CN" sz="1641">
                <a:solidFill>
                  <a:srgbClr val="000000"/>
                </a:solidFill>
                <a:latin typeface="微软雅黑"/>
              </a:rPr>
              <a:t>			7</a:t>
            </a:r>
          </a:p>
          <a:p>
            <a:pPr defTabSz="642915" eaLnBrk="1" fontAlgn="auto" hangingPunct="1">
              <a:lnSpc>
                <a:spcPts val="703"/>
              </a:lnSpc>
              <a:tabLst>
                <a:tab pos="98223" algn="l"/>
                <a:tab pos="276810" algn="l"/>
                <a:tab pos="330387" algn="l"/>
              </a:tabLst>
              <a:defRPr/>
            </a:pPr>
            <a:endParaRPr lang="en-US" altLang="zh-CN" sz="1641">
              <a:solidFill>
                <a:srgbClr val="000000"/>
              </a:solidFill>
              <a:latin typeface="微软雅黑"/>
            </a:endParaRPr>
          </a:p>
          <a:p>
            <a:pPr defTabSz="642915" eaLnBrk="1" fontAlgn="auto" hangingPunct="1">
              <a:lnSpc>
                <a:spcPts val="703"/>
              </a:lnSpc>
              <a:tabLst>
                <a:tab pos="98223" algn="l"/>
                <a:tab pos="276810" algn="l"/>
                <a:tab pos="330387" algn="l"/>
              </a:tabLst>
              <a:defRPr/>
            </a:pPr>
            <a:endParaRPr lang="en-US" altLang="zh-CN" sz="1641">
              <a:solidFill>
                <a:srgbClr val="000000"/>
              </a:solidFill>
              <a:latin typeface="微软雅黑"/>
            </a:endParaRPr>
          </a:p>
          <a:p>
            <a:pPr defTabSz="642915" eaLnBrk="1" fontAlgn="auto" hangingPunct="1">
              <a:lnSpc>
                <a:spcPts val="1953"/>
              </a:lnSpc>
              <a:tabLst>
                <a:tab pos="98223" algn="l"/>
                <a:tab pos="276810" algn="l"/>
                <a:tab pos="330387" algn="l"/>
              </a:tabLst>
              <a:defRPr/>
            </a:pPr>
            <a:r>
              <a:rPr lang="en-US" altLang="zh-CN" sz="1641">
                <a:solidFill>
                  <a:srgbClr val="000000"/>
                </a:solidFill>
                <a:latin typeface="微软雅黑"/>
              </a:rPr>
              <a:t>	2015</a:t>
            </a:r>
            <a:endParaRPr lang="zh-CN" altLang="en-US" sz="1641">
              <a:solidFill>
                <a:srgbClr val="000000"/>
              </a:solidFill>
              <a:latin typeface="微软雅黑"/>
            </a:endParaRPr>
          </a:p>
        </p:txBody>
      </p:sp>
      <p:sp>
        <p:nvSpPr>
          <p:cNvPr id="20" name="TextBox 19"/>
          <p:cNvSpPr txBox="1"/>
          <p:nvPr/>
        </p:nvSpPr>
        <p:spPr>
          <a:xfrm>
            <a:off x="5541963" y="4073525"/>
            <a:ext cx="246062" cy="563563"/>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12</a:t>
            </a:r>
          </a:p>
          <a:p>
            <a:pPr>
              <a:lnSpc>
                <a:spcPts val="703"/>
              </a:lnSpc>
              <a:defRPr/>
            </a:pPr>
            <a:endParaRPr lang="en-US" altLang="zh-CN" sz="1641">
              <a:solidFill>
                <a:srgbClr val="000000"/>
              </a:solidFill>
              <a:latin typeface="微软雅黑"/>
            </a:endParaRPr>
          </a:p>
          <a:p>
            <a:pPr>
              <a:lnSpc>
                <a:spcPts val="2080"/>
              </a:lnSpc>
              <a:defRPr/>
            </a:pPr>
            <a:r>
              <a:rPr lang="en-US" altLang="zh-CN" sz="1641">
                <a:solidFill>
                  <a:srgbClr val="000000"/>
                </a:solidFill>
                <a:latin typeface="微软雅黑"/>
              </a:rPr>
              <a:t>10</a:t>
            </a:r>
            <a:endParaRPr lang="zh-CN" altLang="en-US" sz="1641">
              <a:solidFill>
                <a:srgbClr val="000000"/>
              </a:solidFill>
              <a:latin typeface="微软雅黑"/>
            </a:endParaRPr>
          </a:p>
        </p:txBody>
      </p:sp>
      <p:sp>
        <p:nvSpPr>
          <p:cNvPr id="21" name="TextBox 20"/>
          <p:cNvSpPr txBox="1"/>
          <p:nvPr/>
        </p:nvSpPr>
        <p:spPr>
          <a:xfrm>
            <a:off x="5772150" y="3751263"/>
            <a:ext cx="247650" cy="204787"/>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13</a:t>
            </a:r>
            <a:endParaRPr lang="zh-CN" altLang="en-US" sz="1641">
              <a:solidFill>
                <a:srgbClr val="000000"/>
              </a:solidFill>
              <a:latin typeface="微软雅黑"/>
            </a:endParaRPr>
          </a:p>
        </p:txBody>
      </p:sp>
      <p:sp>
        <p:nvSpPr>
          <p:cNvPr id="22" name="TextBox 21"/>
          <p:cNvSpPr txBox="1"/>
          <p:nvPr/>
        </p:nvSpPr>
        <p:spPr>
          <a:xfrm>
            <a:off x="5994400" y="4140200"/>
            <a:ext cx="246063" cy="204788"/>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15</a:t>
            </a:r>
            <a:endParaRPr lang="zh-CN" altLang="en-US" sz="1641">
              <a:solidFill>
                <a:srgbClr val="000000"/>
              </a:solidFill>
              <a:latin typeface="微软雅黑"/>
            </a:endParaRPr>
          </a:p>
        </p:txBody>
      </p:sp>
      <p:sp>
        <p:nvSpPr>
          <p:cNvPr id="23" name="TextBox 22"/>
          <p:cNvSpPr txBox="1"/>
          <p:nvPr/>
        </p:nvSpPr>
        <p:spPr>
          <a:xfrm>
            <a:off x="6915150" y="3671888"/>
            <a:ext cx="1658938" cy="1614487"/>
          </a:xfrm>
          <a:prstGeom prst="rect">
            <a:avLst/>
          </a:prstGeom>
          <a:noFill/>
        </p:spPr>
        <p:txBody>
          <a:bodyPr wrap="none" lIns="0" tIns="0" rIns="0" bIns="0">
            <a:spAutoFit/>
          </a:bodyPr>
          <a:lstStyle/>
          <a:p>
            <a:pPr defTabSz="642915" eaLnBrk="1" fontAlgn="auto" hangingPunct="1">
              <a:lnSpc>
                <a:spcPts val="1641"/>
              </a:lnSpc>
              <a:tabLst>
                <a:tab pos="419680" algn="l"/>
                <a:tab pos="830431" algn="l"/>
                <a:tab pos="892937" algn="l"/>
              </a:tabLst>
              <a:defRPr/>
            </a:pPr>
            <a:r>
              <a:rPr lang="en-US" altLang="zh-CN"/>
              <a:t>			</a:t>
            </a:r>
            <a:r>
              <a:rPr lang="en-US" altLang="zh-CN" sz="1641">
                <a:solidFill>
                  <a:srgbClr val="000000"/>
                </a:solidFill>
                <a:latin typeface="微软雅黑"/>
              </a:rPr>
              <a:t>Leech</a:t>
            </a:r>
          </a:p>
          <a:p>
            <a:pPr defTabSz="642915" eaLnBrk="1" fontAlgn="auto" hangingPunct="1">
              <a:lnSpc>
                <a:spcPts val="703"/>
              </a:lnSpc>
              <a:tabLst>
                <a:tab pos="419680" algn="l"/>
                <a:tab pos="830431" algn="l"/>
                <a:tab pos="892937" algn="l"/>
              </a:tabLst>
              <a:defRPr/>
            </a:pPr>
            <a:endParaRPr lang="en-US" altLang="zh-CN" sz="1641">
              <a:solidFill>
                <a:srgbClr val="000000"/>
              </a:solidFill>
              <a:latin typeface="微软雅黑"/>
            </a:endParaRPr>
          </a:p>
          <a:p>
            <a:pPr defTabSz="642915" eaLnBrk="1" fontAlgn="auto" hangingPunct="1">
              <a:lnSpc>
                <a:spcPts val="703"/>
              </a:lnSpc>
              <a:tabLst>
                <a:tab pos="419680" algn="l"/>
                <a:tab pos="830431" algn="l"/>
                <a:tab pos="892937" algn="l"/>
              </a:tabLst>
              <a:defRPr/>
            </a:pPr>
            <a:endParaRPr lang="en-US" altLang="zh-CN" sz="1641">
              <a:solidFill>
                <a:srgbClr val="000000"/>
              </a:solidFill>
              <a:latin typeface="微软雅黑"/>
            </a:endParaRPr>
          </a:p>
          <a:p>
            <a:pPr defTabSz="642915" eaLnBrk="1" fontAlgn="auto" hangingPunct="1">
              <a:lnSpc>
                <a:spcPts val="2216"/>
              </a:lnSpc>
              <a:tabLst>
                <a:tab pos="419680" algn="l"/>
                <a:tab pos="830431" algn="l"/>
                <a:tab pos="892937" algn="l"/>
              </a:tabLst>
              <a:defRPr/>
            </a:pPr>
            <a:r>
              <a:rPr lang="en-US" altLang="zh-CN" sz="1641">
                <a:solidFill>
                  <a:srgbClr val="000000"/>
                </a:solidFill>
                <a:latin typeface="微软雅黑"/>
              </a:rPr>
              <a:t>	Roundworm</a:t>
            </a:r>
          </a:p>
          <a:p>
            <a:pPr defTabSz="642915" eaLnBrk="1" fontAlgn="auto" hangingPunct="1">
              <a:lnSpc>
                <a:spcPts val="703"/>
              </a:lnSpc>
              <a:tabLst>
                <a:tab pos="419680" algn="l"/>
                <a:tab pos="830431" algn="l"/>
                <a:tab pos="892937" algn="l"/>
              </a:tabLst>
              <a:defRPr/>
            </a:pPr>
            <a:endParaRPr lang="en-US" altLang="zh-CN" sz="1641">
              <a:solidFill>
                <a:srgbClr val="000000"/>
              </a:solidFill>
              <a:latin typeface="微软雅黑"/>
            </a:endParaRPr>
          </a:p>
          <a:p>
            <a:pPr defTabSz="642915" eaLnBrk="1" fontAlgn="auto" hangingPunct="1">
              <a:lnSpc>
                <a:spcPts val="703"/>
              </a:lnSpc>
              <a:tabLst>
                <a:tab pos="419680" algn="l"/>
                <a:tab pos="830431" algn="l"/>
                <a:tab pos="892937" algn="l"/>
              </a:tabLst>
              <a:defRPr/>
            </a:pPr>
            <a:endParaRPr lang="en-US" altLang="zh-CN" sz="1641">
              <a:solidFill>
                <a:srgbClr val="000000"/>
              </a:solidFill>
              <a:latin typeface="微软雅黑"/>
            </a:endParaRPr>
          </a:p>
          <a:p>
            <a:pPr defTabSz="642915" eaLnBrk="1" fontAlgn="auto" hangingPunct="1">
              <a:lnSpc>
                <a:spcPts val="703"/>
              </a:lnSpc>
              <a:tabLst>
                <a:tab pos="419680" algn="l"/>
                <a:tab pos="830431" algn="l"/>
                <a:tab pos="892937" algn="l"/>
              </a:tabLst>
              <a:defRPr/>
            </a:pPr>
            <a:endParaRPr lang="en-US" altLang="zh-CN" sz="1641">
              <a:solidFill>
                <a:srgbClr val="000000"/>
              </a:solidFill>
              <a:latin typeface="微软雅黑"/>
            </a:endParaRPr>
          </a:p>
          <a:p>
            <a:pPr defTabSz="642915" eaLnBrk="1" fontAlgn="auto" hangingPunct="1">
              <a:lnSpc>
                <a:spcPts val="703"/>
              </a:lnSpc>
              <a:tabLst>
                <a:tab pos="419680" algn="l"/>
                <a:tab pos="830431" algn="l"/>
                <a:tab pos="892937" algn="l"/>
              </a:tabLst>
              <a:defRPr/>
            </a:pPr>
            <a:endParaRPr lang="en-US" altLang="zh-CN" sz="1641">
              <a:solidFill>
                <a:srgbClr val="000000"/>
              </a:solidFill>
              <a:latin typeface="微软雅黑"/>
            </a:endParaRPr>
          </a:p>
          <a:p>
            <a:pPr defTabSz="642915" eaLnBrk="1" fontAlgn="auto" hangingPunct="1">
              <a:lnSpc>
                <a:spcPts val="703"/>
              </a:lnSpc>
              <a:tabLst>
                <a:tab pos="419680" algn="l"/>
                <a:tab pos="830431" algn="l"/>
                <a:tab pos="892937" algn="l"/>
              </a:tabLst>
              <a:defRPr/>
            </a:pPr>
            <a:endParaRPr lang="en-US" altLang="zh-CN" sz="1641">
              <a:solidFill>
                <a:srgbClr val="000000"/>
              </a:solidFill>
              <a:latin typeface="微软雅黑"/>
            </a:endParaRPr>
          </a:p>
          <a:p>
            <a:pPr defTabSz="642915" eaLnBrk="1" fontAlgn="auto" hangingPunct="1">
              <a:lnSpc>
                <a:spcPts val="703"/>
              </a:lnSpc>
              <a:tabLst>
                <a:tab pos="419680" algn="l"/>
                <a:tab pos="830431" algn="l"/>
                <a:tab pos="892937" algn="l"/>
              </a:tabLst>
              <a:defRPr/>
            </a:pPr>
            <a:endParaRPr lang="en-US" altLang="zh-CN" sz="1641">
              <a:solidFill>
                <a:srgbClr val="000000"/>
              </a:solidFill>
              <a:latin typeface="微软雅黑"/>
            </a:endParaRPr>
          </a:p>
          <a:p>
            <a:pPr defTabSz="642915" eaLnBrk="1" fontAlgn="auto" hangingPunct="1">
              <a:lnSpc>
                <a:spcPts val="1961"/>
              </a:lnSpc>
              <a:tabLst>
                <a:tab pos="419680" algn="l"/>
                <a:tab pos="830431" algn="l"/>
                <a:tab pos="892937" algn="l"/>
              </a:tabLst>
              <a:defRPr/>
            </a:pPr>
            <a:r>
              <a:rPr lang="en-US" altLang="zh-CN" sz="1641">
                <a:solidFill>
                  <a:srgbClr val="000000"/>
                </a:solidFill>
                <a:latin typeface="微软雅黑"/>
              </a:rPr>
              <a:t>		Sponge</a:t>
            </a:r>
          </a:p>
          <a:p>
            <a:pPr defTabSz="642915" eaLnBrk="1" fontAlgn="auto" hangingPunct="1">
              <a:lnSpc>
                <a:spcPts val="1150"/>
              </a:lnSpc>
              <a:tabLst>
                <a:tab pos="419680" algn="l"/>
                <a:tab pos="830431" algn="l"/>
                <a:tab pos="892937" algn="l"/>
              </a:tabLst>
              <a:defRPr/>
            </a:pPr>
            <a:r>
              <a:rPr lang="en-US" altLang="zh-CN" sz="1641">
                <a:solidFill>
                  <a:srgbClr val="000000"/>
                </a:solidFill>
                <a:latin typeface="微软雅黑"/>
              </a:rPr>
              <a:t>2056</a:t>
            </a:r>
            <a:endParaRPr lang="zh-CN" altLang="en-US" sz="1641">
              <a:solidFill>
                <a:srgbClr val="000000"/>
              </a:solidFill>
              <a:latin typeface="微软雅黑"/>
            </a:endParaRPr>
          </a:p>
        </p:txBody>
      </p:sp>
      <p:sp>
        <p:nvSpPr>
          <p:cNvPr id="24" name="TextBox 23"/>
          <p:cNvSpPr txBox="1"/>
          <p:nvPr/>
        </p:nvSpPr>
        <p:spPr>
          <a:xfrm>
            <a:off x="4156075" y="5378450"/>
            <a:ext cx="422275" cy="204788"/>
          </a:xfrm>
          <a:prstGeom prst="rect">
            <a:avLst/>
          </a:prstGeom>
          <a:noFill/>
        </p:spPr>
        <p:txBody>
          <a:bodyPr wrap="none" lIns="0" tIns="0" rIns="0" bIns="0">
            <a:spAutoFit/>
          </a:bodyPr>
          <a:lstStyle/>
          <a:p>
            <a:pPr>
              <a:lnSpc>
                <a:spcPts val="1641"/>
              </a:lnSpc>
              <a:defRPr/>
            </a:pPr>
            <a:r>
              <a:rPr lang="en-US" altLang="zh-CN" sz="1641">
                <a:solidFill>
                  <a:srgbClr val="000000"/>
                </a:solidFill>
                <a:latin typeface="微软雅黑"/>
              </a:rPr>
              <a:t>Year</a:t>
            </a:r>
            <a:endParaRPr lang="zh-CN" altLang="en-US" sz="1641">
              <a:solidFill>
                <a:srgbClr val="000000"/>
              </a:solidFill>
              <a:latin typeface="微软雅黑"/>
            </a:endParaRPr>
          </a:p>
        </p:txBody>
      </p:sp>
      <p:sp>
        <p:nvSpPr>
          <p:cNvPr id="25" name="TextBox 24"/>
          <p:cNvSpPr txBox="1"/>
          <p:nvPr/>
        </p:nvSpPr>
        <p:spPr>
          <a:xfrm>
            <a:off x="395288" y="5611813"/>
            <a:ext cx="8424862" cy="666750"/>
          </a:xfrm>
          <a:prstGeom prst="rect">
            <a:avLst/>
          </a:prstGeom>
          <a:noFill/>
        </p:spPr>
        <p:txBody>
          <a:bodyPr lIns="0" tIns="0" rIns="0" bIns="0">
            <a:spAutoFit/>
          </a:bodyPr>
          <a:lstStyle/>
          <a:p>
            <a:pPr defTabSz="642915" eaLnBrk="1" fontAlgn="auto" hangingPunct="1">
              <a:lnSpc>
                <a:spcPts val="2581"/>
              </a:lnSpc>
              <a:tabLst>
                <a:tab pos="35717" algn="l"/>
              </a:tabLst>
              <a:defRPr/>
            </a:pPr>
            <a:r>
              <a:rPr lang="zh-CN" altLang="en-US" sz="2052" dirty="0">
                <a:solidFill>
                  <a:srgbClr val="000000"/>
                </a:solidFill>
                <a:latin typeface="微软雅黑"/>
              </a:rPr>
              <a:t>神经元的数量：</a:t>
            </a:r>
            <a:r>
              <a:rPr lang="en-US" altLang="zh-CN" sz="2052" dirty="0">
                <a:solidFill>
                  <a:srgbClr val="000000"/>
                </a:solidFill>
                <a:latin typeface="微软雅黑"/>
              </a:rPr>
              <a:t>50</a:t>
            </a:r>
            <a:r>
              <a:rPr lang="zh-CN" altLang="en-US" sz="2052" dirty="0">
                <a:solidFill>
                  <a:srgbClr val="000000"/>
                </a:solidFill>
                <a:latin typeface="微软雅黑"/>
              </a:rPr>
              <a:t>年代：几个神经元；</a:t>
            </a:r>
            <a:r>
              <a:rPr lang="en-US" altLang="zh-CN" sz="2052" dirty="0">
                <a:solidFill>
                  <a:srgbClr val="000000"/>
                </a:solidFill>
                <a:latin typeface="微软雅黑"/>
              </a:rPr>
              <a:t>80</a:t>
            </a:r>
            <a:r>
              <a:rPr lang="zh-CN" altLang="en-US" sz="2052" dirty="0">
                <a:solidFill>
                  <a:srgbClr val="000000"/>
                </a:solidFill>
                <a:latin typeface="微软雅黑"/>
              </a:rPr>
              <a:t>年代：百级神经元，现在：百万级神经元</a:t>
            </a:r>
          </a:p>
        </p:txBody>
      </p:sp>
      <p:sp>
        <p:nvSpPr>
          <p:cNvPr id="28" name="TextBox 27"/>
          <p:cNvSpPr txBox="1"/>
          <p:nvPr/>
        </p:nvSpPr>
        <p:spPr>
          <a:xfrm>
            <a:off x="8224838" y="6597650"/>
            <a:ext cx="957262" cy="127000"/>
          </a:xfrm>
          <a:prstGeom prst="rect">
            <a:avLst/>
          </a:prstGeom>
          <a:noFill/>
        </p:spPr>
        <p:txBody>
          <a:bodyPr wrap="none" lIns="0" tIns="0" rIns="0" bIns="0">
            <a:spAutoFit/>
          </a:bodyPr>
          <a:lstStyle/>
          <a:p>
            <a:pPr>
              <a:lnSpc>
                <a:spcPts val="1000"/>
              </a:lnSpc>
              <a:defRPr/>
            </a:pPr>
            <a:r>
              <a:rPr lang="en-US" altLang="zh-CN" sz="844">
                <a:solidFill>
                  <a:srgbClr val="000000"/>
                </a:solidFill>
                <a:latin typeface="微软雅黑"/>
              </a:rPr>
              <a:t>(Goodfellow 2016)</a:t>
            </a:r>
            <a:endParaRPr lang="zh-CN" altLang="en-US" sz="844">
              <a:solidFill>
                <a:srgbClr val="000000"/>
              </a:solidFill>
              <a:latin typeface="微软雅黑"/>
            </a:endParaRPr>
          </a:p>
        </p:txBody>
      </p:sp>
      <p:sp>
        <p:nvSpPr>
          <p:cNvPr id="80922" name="TextBox 4"/>
          <p:cNvSpPr txBox="1">
            <a:spLocks noChangeArrowheads="1"/>
          </p:cNvSpPr>
          <p:nvPr/>
        </p:nvSpPr>
        <p:spPr bwMode="auto">
          <a:xfrm>
            <a:off x="776288" y="654050"/>
            <a:ext cx="61563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a:lnSpc>
                <a:spcPts val="6663"/>
              </a:lnSpc>
              <a:spcBef>
                <a:spcPct val="0"/>
              </a:spcBef>
              <a:buFontTx/>
              <a:buNone/>
            </a:pPr>
            <a:r>
              <a:rPr kumimoji="0" lang="zh-CN" altLang="en-US">
                <a:solidFill>
                  <a:srgbClr val="000000"/>
                </a:solidFill>
                <a:latin typeface="微软雅黑" panose="020B0503020204020204" pitchFamily="34" charset="-122"/>
                <a:ea typeface="仿宋_GB2312" pitchFamily="49" charset="-122"/>
              </a:rPr>
              <a:t>与日俱增的模型规模：神经元数量</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61938" y="-3422650"/>
            <a:ext cx="10166351" cy="0"/>
          </a:xfrm>
          <a:custGeom>
            <a:avLst/>
            <a:gdLst/>
            <a:ahLst/>
            <a:cxnLst/>
            <a:rect l="0" t="0" r="0" b="0"/>
            <a:pathLst>
              <a:path w="14458630" h="1">
                <a:moveTo>
                  <a:pt x="0" y="0"/>
                </a:moveTo>
                <a:lnTo>
                  <a:pt x="14458629" y="0"/>
                </a:lnTo>
              </a:path>
            </a:pathLst>
          </a:custGeom>
          <a:ln w="0" cap="flat" cmpd="sng" algn="ctr">
            <a:solidFill>
              <a:srgbClr val="0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81923" name="图片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1460500"/>
            <a:ext cx="8266112"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0" y="1911350"/>
            <a:ext cx="2874963" cy="3179763"/>
          </a:xfrm>
          <a:prstGeom prst="rect">
            <a:avLst/>
          </a:prstGeom>
          <a:noFill/>
        </p:spPr>
        <p:txBody>
          <a:bodyPr vert="eaVert" wrap="none" lIns="0" tIns="0" rIns="0" bIns="0">
            <a:spAutoFit/>
          </a:bodyPr>
          <a:lstStyle/>
          <a:p>
            <a:pPr>
              <a:lnSpc>
                <a:spcPts val="24762"/>
              </a:lnSpc>
              <a:defRPr/>
            </a:pPr>
            <a:r>
              <a:rPr lang="en-US" altLang="zh-CN" sz="1659" dirty="0" err="1">
                <a:solidFill>
                  <a:srgbClr val="000000"/>
                </a:solidFill>
                <a:latin typeface="微软雅黑"/>
              </a:rPr>
              <a:t>ILSVRCclassiﬁcationerrorrate</a:t>
            </a:r>
            <a:endParaRPr lang="zh-CN" altLang="en-US" sz="1659" dirty="0">
              <a:solidFill>
                <a:srgbClr val="000000"/>
              </a:solidFill>
              <a:latin typeface="微软雅黑"/>
            </a:endParaRPr>
          </a:p>
        </p:txBody>
      </p:sp>
      <p:sp>
        <p:nvSpPr>
          <p:cNvPr id="6" name="TextBox 5"/>
          <p:cNvSpPr txBox="1"/>
          <p:nvPr/>
        </p:nvSpPr>
        <p:spPr>
          <a:xfrm>
            <a:off x="757238" y="1511300"/>
            <a:ext cx="931862" cy="3282950"/>
          </a:xfrm>
          <a:prstGeom prst="rect">
            <a:avLst/>
          </a:prstGeom>
          <a:noFill/>
        </p:spPr>
        <p:txBody>
          <a:bodyPr wrap="none" lIns="0" tIns="0" rIns="0" bIns="0">
            <a:spAutoFit/>
          </a:bodyPr>
          <a:lstStyle/>
          <a:p>
            <a:pPr defTabSz="642915" eaLnBrk="1" fontAlgn="auto" hangingPunct="1">
              <a:lnSpc>
                <a:spcPts val="703"/>
              </a:lnSpc>
              <a:tabLst>
                <a:tab pos="500045" algn="l"/>
              </a:tabLst>
              <a:defRPr/>
            </a:pPr>
            <a:endParaRPr lang="en-US" altLang="zh-CN" sz="5062" dirty="0">
              <a:solidFill>
                <a:srgbClr val="000000"/>
              </a:solidFill>
              <a:latin typeface="微软雅黑"/>
            </a:endParaRPr>
          </a:p>
          <a:p>
            <a:pPr defTabSz="642915" eaLnBrk="1" fontAlgn="auto" hangingPunct="1">
              <a:lnSpc>
                <a:spcPts val="703"/>
              </a:lnSpc>
              <a:tabLst>
                <a:tab pos="500045" algn="l"/>
              </a:tabLst>
              <a:defRPr/>
            </a:pPr>
            <a:endParaRPr lang="en-US" altLang="zh-CN" sz="5062" dirty="0">
              <a:solidFill>
                <a:srgbClr val="000000"/>
              </a:solidFill>
              <a:latin typeface="微软雅黑"/>
            </a:endParaRPr>
          </a:p>
          <a:p>
            <a:pPr defTabSz="642915" eaLnBrk="1" fontAlgn="auto" hangingPunct="1">
              <a:lnSpc>
                <a:spcPts val="703"/>
              </a:lnSpc>
              <a:tabLst>
                <a:tab pos="500045" algn="l"/>
              </a:tabLst>
              <a:defRPr/>
            </a:pPr>
            <a:endParaRPr lang="en-US" altLang="zh-CN" sz="5062" dirty="0">
              <a:solidFill>
                <a:srgbClr val="000000"/>
              </a:solidFill>
              <a:latin typeface="微软雅黑"/>
            </a:endParaRPr>
          </a:p>
          <a:p>
            <a:pPr defTabSz="642915" eaLnBrk="1" fontAlgn="auto" hangingPunct="1">
              <a:lnSpc>
                <a:spcPts val="2034"/>
              </a:lnSpc>
              <a:tabLst>
                <a:tab pos="500045" algn="l"/>
              </a:tabLst>
              <a:defRPr/>
            </a:pPr>
            <a:r>
              <a:rPr lang="en-US" altLang="zh-CN" sz="5062" dirty="0">
                <a:solidFill>
                  <a:srgbClr val="000000"/>
                </a:solidFill>
                <a:latin typeface="微软雅黑"/>
              </a:rPr>
              <a:t>	</a:t>
            </a:r>
            <a:r>
              <a:rPr lang="en-US" altLang="zh-CN" sz="1658" dirty="0">
                <a:solidFill>
                  <a:srgbClr val="000000"/>
                </a:solidFill>
                <a:latin typeface="微软雅黑"/>
              </a:rPr>
              <a:t>0.30</a:t>
            </a: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2217"/>
              </a:lnSpc>
              <a:tabLst>
                <a:tab pos="500045" algn="l"/>
              </a:tabLst>
              <a:defRPr/>
            </a:pPr>
            <a:r>
              <a:rPr lang="en-US" altLang="zh-CN" sz="1658" dirty="0">
                <a:solidFill>
                  <a:srgbClr val="000000"/>
                </a:solidFill>
                <a:latin typeface="微软雅黑"/>
              </a:rPr>
              <a:t>	0.25</a:t>
            </a: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2217"/>
              </a:lnSpc>
              <a:tabLst>
                <a:tab pos="500045" algn="l"/>
              </a:tabLst>
              <a:defRPr/>
            </a:pPr>
            <a:r>
              <a:rPr lang="en-US" altLang="zh-CN" sz="1658" dirty="0">
                <a:solidFill>
                  <a:srgbClr val="000000"/>
                </a:solidFill>
                <a:latin typeface="微软雅黑"/>
              </a:rPr>
              <a:t>	0.20</a:t>
            </a: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2217"/>
              </a:lnSpc>
              <a:tabLst>
                <a:tab pos="500045" algn="l"/>
              </a:tabLst>
              <a:defRPr/>
            </a:pPr>
            <a:r>
              <a:rPr lang="en-US" altLang="zh-CN" sz="1658" dirty="0">
                <a:solidFill>
                  <a:srgbClr val="000000"/>
                </a:solidFill>
                <a:latin typeface="微软雅黑"/>
              </a:rPr>
              <a:t>	0.15</a:t>
            </a: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2217"/>
              </a:lnSpc>
              <a:tabLst>
                <a:tab pos="500045" algn="l"/>
              </a:tabLst>
              <a:defRPr/>
            </a:pPr>
            <a:r>
              <a:rPr lang="en-US" altLang="zh-CN" sz="1658" dirty="0">
                <a:solidFill>
                  <a:srgbClr val="000000"/>
                </a:solidFill>
                <a:latin typeface="微软雅黑"/>
              </a:rPr>
              <a:t>	0.10</a:t>
            </a: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703"/>
              </a:lnSpc>
              <a:tabLst>
                <a:tab pos="500045" algn="l"/>
              </a:tabLst>
              <a:defRPr/>
            </a:pPr>
            <a:endParaRPr lang="en-US" altLang="zh-CN" sz="1658" dirty="0">
              <a:solidFill>
                <a:srgbClr val="000000"/>
              </a:solidFill>
              <a:latin typeface="微软雅黑"/>
            </a:endParaRPr>
          </a:p>
          <a:p>
            <a:pPr defTabSz="642915" eaLnBrk="1" fontAlgn="auto" hangingPunct="1">
              <a:lnSpc>
                <a:spcPts val="2217"/>
              </a:lnSpc>
              <a:tabLst>
                <a:tab pos="500045" algn="l"/>
              </a:tabLst>
              <a:defRPr/>
            </a:pPr>
            <a:r>
              <a:rPr lang="en-US" altLang="zh-CN" sz="1658" dirty="0">
                <a:solidFill>
                  <a:srgbClr val="000000"/>
                </a:solidFill>
                <a:latin typeface="微软雅黑"/>
              </a:rPr>
              <a:t>	0.05</a:t>
            </a:r>
            <a:endParaRPr lang="zh-CN" altLang="en-US" sz="1658" dirty="0">
              <a:solidFill>
                <a:srgbClr val="000000"/>
              </a:solidFill>
              <a:latin typeface="微软雅黑"/>
            </a:endParaRPr>
          </a:p>
        </p:txBody>
      </p:sp>
      <p:sp>
        <p:nvSpPr>
          <p:cNvPr id="7" name="TextBox 6"/>
          <p:cNvSpPr txBox="1"/>
          <p:nvPr/>
        </p:nvSpPr>
        <p:spPr>
          <a:xfrm>
            <a:off x="1222375" y="5067300"/>
            <a:ext cx="788988" cy="423863"/>
          </a:xfrm>
          <a:prstGeom prst="rect">
            <a:avLst/>
          </a:prstGeom>
          <a:noFill/>
        </p:spPr>
        <p:txBody>
          <a:bodyPr wrap="none" lIns="0" tIns="0" rIns="0" bIns="0">
            <a:spAutoFit/>
          </a:bodyPr>
          <a:lstStyle/>
          <a:p>
            <a:pPr defTabSz="642915" eaLnBrk="1" fontAlgn="auto" hangingPunct="1">
              <a:lnSpc>
                <a:spcPts val="1658"/>
              </a:lnSpc>
              <a:tabLst>
                <a:tab pos="285740" algn="l"/>
              </a:tabLst>
              <a:defRPr/>
            </a:pPr>
            <a:r>
              <a:rPr lang="en-US" altLang="zh-CN" sz="1658">
                <a:solidFill>
                  <a:srgbClr val="000000"/>
                </a:solidFill>
                <a:latin typeface="微软雅黑"/>
              </a:rPr>
              <a:t>0.00</a:t>
            </a:r>
          </a:p>
          <a:p>
            <a:pPr defTabSz="642915" eaLnBrk="1" fontAlgn="auto" hangingPunct="1">
              <a:lnSpc>
                <a:spcPts val="1569"/>
              </a:lnSpc>
              <a:tabLst>
                <a:tab pos="285740" algn="l"/>
              </a:tabLst>
              <a:defRPr/>
            </a:pPr>
            <a:r>
              <a:rPr lang="en-US" altLang="zh-CN" sz="1658">
                <a:solidFill>
                  <a:srgbClr val="000000"/>
                </a:solidFill>
                <a:latin typeface="微软雅黑"/>
              </a:rPr>
              <a:t>	2010</a:t>
            </a:r>
            <a:endParaRPr lang="zh-CN" altLang="en-US" sz="1658">
              <a:solidFill>
                <a:srgbClr val="000000"/>
              </a:solidFill>
              <a:latin typeface="微软雅黑"/>
            </a:endParaRPr>
          </a:p>
        </p:txBody>
      </p:sp>
      <p:sp>
        <p:nvSpPr>
          <p:cNvPr id="8" name="TextBox 7"/>
          <p:cNvSpPr txBox="1"/>
          <p:nvPr/>
        </p:nvSpPr>
        <p:spPr>
          <a:xfrm>
            <a:off x="2781300" y="5267325"/>
            <a:ext cx="500063" cy="217488"/>
          </a:xfrm>
          <a:prstGeom prst="rect">
            <a:avLst/>
          </a:prstGeom>
          <a:noFill/>
        </p:spPr>
        <p:txBody>
          <a:bodyPr wrap="none" lIns="0" tIns="0" rIns="0" bIns="0">
            <a:spAutoFit/>
          </a:bodyPr>
          <a:lstStyle/>
          <a:p>
            <a:pPr>
              <a:lnSpc>
                <a:spcPts val="1658"/>
              </a:lnSpc>
              <a:defRPr/>
            </a:pPr>
            <a:r>
              <a:rPr lang="en-US" altLang="zh-CN" sz="1658">
                <a:solidFill>
                  <a:srgbClr val="000000"/>
                </a:solidFill>
                <a:latin typeface="微软雅黑"/>
              </a:rPr>
              <a:t>2011</a:t>
            </a:r>
            <a:endParaRPr lang="zh-CN" altLang="en-US" sz="1658">
              <a:solidFill>
                <a:srgbClr val="000000"/>
              </a:solidFill>
              <a:latin typeface="微软雅黑"/>
            </a:endParaRPr>
          </a:p>
        </p:txBody>
      </p:sp>
      <p:sp>
        <p:nvSpPr>
          <p:cNvPr id="9" name="TextBox 8"/>
          <p:cNvSpPr txBox="1"/>
          <p:nvPr/>
        </p:nvSpPr>
        <p:spPr>
          <a:xfrm>
            <a:off x="4060825" y="5267325"/>
            <a:ext cx="500063" cy="217488"/>
          </a:xfrm>
          <a:prstGeom prst="rect">
            <a:avLst/>
          </a:prstGeom>
          <a:noFill/>
        </p:spPr>
        <p:txBody>
          <a:bodyPr wrap="none" lIns="0" tIns="0" rIns="0" bIns="0">
            <a:spAutoFit/>
          </a:bodyPr>
          <a:lstStyle/>
          <a:p>
            <a:pPr>
              <a:lnSpc>
                <a:spcPts val="1658"/>
              </a:lnSpc>
              <a:defRPr/>
            </a:pPr>
            <a:r>
              <a:rPr lang="en-US" altLang="zh-CN" sz="1658">
                <a:solidFill>
                  <a:srgbClr val="000000"/>
                </a:solidFill>
                <a:latin typeface="微软雅黑"/>
              </a:rPr>
              <a:t>2012</a:t>
            </a:r>
            <a:endParaRPr lang="zh-CN" altLang="en-US" sz="1658">
              <a:solidFill>
                <a:srgbClr val="000000"/>
              </a:solidFill>
              <a:latin typeface="微软雅黑"/>
            </a:endParaRPr>
          </a:p>
        </p:txBody>
      </p:sp>
      <p:sp>
        <p:nvSpPr>
          <p:cNvPr id="10" name="TextBox 9"/>
          <p:cNvSpPr txBox="1"/>
          <p:nvPr/>
        </p:nvSpPr>
        <p:spPr>
          <a:xfrm>
            <a:off x="5338763" y="5267325"/>
            <a:ext cx="500062" cy="217488"/>
          </a:xfrm>
          <a:prstGeom prst="rect">
            <a:avLst/>
          </a:prstGeom>
          <a:noFill/>
        </p:spPr>
        <p:txBody>
          <a:bodyPr wrap="none" lIns="0" tIns="0" rIns="0" bIns="0">
            <a:spAutoFit/>
          </a:bodyPr>
          <a:lstStyle/>
          <a:p>
            <a:pPr>
              <a:lnSpc>
                <a:spcPts val="1658"/>
              </a:lnSpc>
              <a:defRPr/>
            </a:pPr>
            <a:r>
              <a:rPr lang="en-US" altLang="zh-CN" sz="1658">
                <a:solidFill>
                  <a:srgbClr val="000000"/>
                </a:solidFill>
                <a:latin typeface="微软雅黑"/>
              </a:rPr>
              <a:t>2013</a:t>
            </a:r>
            <a:endParaRPr lang="zh-CN" altLang="en-US" sz="1658">
              <a:solidFill>
                <a:srgbClr val="000000"/>
              </a:solidFill>
              <a:latin typeface="微软雅黑"/>
            </a:endParaRPr>
          </a:p>
        </p:txBody>
      </p:sp>
      <p:sp>
        <p:nvSpPr>
          <p:cNvPr id="11" name="TextBox 10"/>
          <p:cNvSpPr txBox="1"/>
          <p:nvPr/>
        </p:nvSpPr>
        <p:spPr>
          <a:xfrm>
            <a:off x="6618288" y="5267325"/>
            <a:ext cx="500062" cy="217488"/>
          </a:xfrm>
          <a:prstGeom prst="rect">
            <a:avLst/>
          </a:prstGeom>
          <a:noFill/>
        </p:spPr>
        <p:txBody>
          <a:bodyPr wrap="none" lIns="0" tIns="0" rIns="0" bIns="0">
            <a:spAutoFit/>
          </a:bodyPr>
          <a:lstStyle/>
          <a:p>
            <a:pPr>
              <a:lnSpc>
                <a:spcPts val="1658"/>
              </a:lnSpc>
              <a:defRPr/>
            </a:pPr>
            <a:r>
              <a:rPr lang="en-US" altLang="zh-CN" sz="1658">
                <a:solidFill>
                  <a:srgbClr val="000000"/>
                </a:solidFill>
                <a:latin typeface="微软雅黑"/>
              </a:rPr>
              <a:t>2014</a:t>
            </a:r>
            <a:endParaRPr lang="zh-CN" altLang="en-US" sz="1658">
              <a:solidFill>
                <a:srgbClr val="000000"/>
              </a:solidFill>
              <a:latin typeface="微软雅黑"/>
            </a:endParaRPr>
          </a:p>
        </p:txBody>
      </p:sp>
      <p:sp>
        <p:nvSpPr>
          <p:cNvPr id="12" name="TextBox 11"/>
          <p:cNvSpPr txBox="1"/>
          <p:nvPr/>
        </p:nvSpPr>
        <p:spPr>
          <a:xfrm>
            <a:off x="7896225" y="5267325"/>
            <a:ext cx="500063" cy="217488"/>
          </a:xfrm>
          <a:prstGeom prst="rect">
            <a:avLst/>
          </a:prstGeom>
          <a:noFill/>
        </p:spPr>
        <p:txBody>
          <a:bodyPr wrap="none" lIns="0" tIns="0" rIns="0" bIns="0">
            <a:spAutoFit/>
          </a:bodyPr>
          <a:lstStyle/>
          <a:p>
            <a:pPr>
              <a:lnSpc>
                <a:spcPts val="1658"/>
              </a:lnSpc>
              <a:defRPr/>
            </a:pPr>
            <a:r>
              <a:rPr lang="en-US" altLang="zh-CN" sz="1658">
                <a:solidFill>
                  <a:srgbClr val="000000"/>
                </a:solidFill>
                <a:latin typeface="微软雅黑"/>
              </a:rPr>
              <a:t>2015</a:t>
            </a:r>
            <a:endParaRPr lang="zh-CN" altLang="en-US" sz="1658">
              <a:solidFill>
                <a:srgbClr val="000000"/>
              </a:solidFill>
              <a:latin typeface="微软雅黑"/>
            </a:endParaRPr>
          </a:p>
        </p:txBody>
      </p:sp>
      <p:sp>
        <p:nvSpPr>
          <p:cNvPr id="13" name="TextBox 12"/>
          <p:cNvSpPr txBox="1"/>
          <p:nvPr/>
        </p:nvSpPr>
        <p:spPr>
          <a:xfrm>
            <a:off x="4700588" y="5586413"/>
            <a:ext cx="427037" cy="217487"/>
          </a:xfrm>
          <a:prstGeom prst="rect">
            <a:avLst/>
          </a:prstGeom>
          <a:noFill/>
        </p:spPr>
        <p:txBody>
          <a:bodyPr wrap="none" lIns="0" tIns="0" rIns="0" bIns="0">
            <a:spAutoFit/>
          </a:bodyPr>
          <a:lstStyle/>
          <a:p>
            <a:pPr>
              <a:lnSpc>
                <a:spcPts val="1658"/>
              </a:lnSpc>
              <a:defRPr/>
            </a:pPr>
            <a:r>
              <a:rPr lang="en-US" altLang="zh-CN" sz="1658" dirty="0">
                <a:solidFill>
                  <a:srgbClr val="000000"/>
                </a:solidFill>
                <a:latin typeface="微软雅黑"/>
              </a:rPr>
              <a:t>Year</a:t>
            </a:r>
            <a:endParaRPr lang="zh-CN" altLang="en-US" sz="1658" dirty="0">
              <a:solidFill>
                <a:srgbClr val="000000"/>
              </a:solidFill>
              <a:latin typeface="微软雅黑"/>
            </a:endParaRPr>
          </a:p>
        </p:txBody>
      </p:sp>
      <p:sp>
        <p:nvSpPr>
          <p:cNvPr id="14" name="TextBox 13"/>
          <p:cNvSpPr txBox="1"/>
          <p:nvPr/>
        </p:nvSpPr>
        <p:spPr>
          <a:xfrm>
            <a:off x="1130300" y="5878513"/>
            <a:ext cx="6521450" cy="333375"/>
          </a:xfrm>
          <a:prstGeom prst="rect">
            <a:avLst/>
          </a:prstGeom>
          <a:noFill/>
        </p:spPr>
        <p:txBody>
          <a:bodyPr wrap="none" lIns="0" tIns="0" rIns="0" bIns="0">
            <a:spAutoFit/>
          </a:bodyPr>
          <a:lstStyle/>
          <a:p>
            <a:pPr defTabSz="642915" eaLnBrk="1" fontAlgn="auto" hangingPunct="1">
              <a:lnSpc>
                <a:spcPts val="2606"/>
              </a:lnSpc>
              <a:tabLst>
                <a:tab pos="71435" algn="l"/>
                <a:tab pos="89294" algn="l"/>
              </a:tabLst>
              <a:defRPr/>
            </a:pPr>
            <a:r>
              <a:rPr lang="en-US" altLang="zh-CN" dirty="0"/>
              <a:t>	</a:t>
            </a:r>
            <a:r>
              <a:rPr lang="zh-CN" altLang="en-US" dirty="0"/>
              <a:t>错误率：</a:t>
            </a:r>
            <a:r>
              <a:rPr lang="en-US" altLang="zh-CN" dirty="0"/>
              <a:t>ImageNet</a:t>
            </a:r>
            <a:r>
              <a:rPr lang="zh-CN" altLang="en-US" dirty="0"/>
              <a:t>大规模在机器视觉挑战中，日益降低的错误率</a:t>
            </a:r>
            <a:endParaRPr lang="zh-CN" altLang="en-US" sz="2072" dirty="0">
              <a:solidFill>
                <a:srgbClr val="00FF00"/>
              </a:solidFill>
              <a:latin typeface="微软雅黑"/>
            </a:endParaRPr>
          </a:p>
        </p:txBody>
      </p:sp>
      <p:sp>
        <p:nvSpPr>
          <p:cNvPr id="81934" name="Rectangle 2"/>
          <p:cNvSpPr txBox="1">
            <a:spLocks noChangeArrowheads="1"/>
          </p:cNvSpPr>
          <p:nvPr/>
        </p:nvSpPr>
        <p:spPr bwMode="auto">
          <a:xfrm>
            <a:off x="447675" y="107950"/>
            <a:ext cx="425291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lstStyle>
            <a:lvl1pPr>
              <a:spcBef>
                <a:spcPct val="20000"/>
              </a:spcBef>
              <a:buChar char="•"/>
              <a:defRPr kumimoji="1" sz="3200">
                <a:solidFill>
                  <a:srgbClr val="0099FF"/>
                </a:solidFill>
                <a:latin typeface="Arial" panose="020B0604020202020204" pitchFamily="34" charset="0"/>
                <a:ea typeface="華康儷粗黑(P)"/>
                <a:cs typeface="華康儷粗黑(P)"/>
              </a:defRPr>
            </a:lvl1pPr>
            <a:lvl2pPr marL="742950" indent="-285750">
              <a:spcBef>
                <a:spcPct val="20000"/>
              </a:spcBef>
              <a:buChar char="–"/>
              <a:defRPr kumimoji="1" sz="2500">
                <a:solidFill>
                  <a:schemeClr val="tx1"/>
                </a:solidFill>
                <a:latin typeface="Arial" panose="020B0604020202020204" pitchFamily="34" charset="0"/>
                <a:ea typeface="華康儷細黑(P)"/>
                <a:cs typeface="華康儷細黑(P)"/>
              </a:defRPr>
            </a:lvl2pPr>
            <a:lvl3pPr marL="1143000" indent="-228600">
              <a:spcBef>
                <a:spcPct val="20000"/>
              </a:spcBef>
              <a:buChar char="•"/>
              <a:defRPr kumimoji="1" sz="2400">
                <a:solidFill>
                  <a:schemeClr val="tx1"/>
                </a:solidFill>
                <a:latin typeface="Arial" panose="020B0604020202020204" pitchFamily="34" charset="0"/>
                <a:ea typeface="華康儷細黑(P)"/>
                <a:cs typeface="華康儷細黑(P)"/>
              </a:defRPr>
            </a:lvl3pPr>
            <a:lvl4pPr marL="1600200" indent="-228600">
              <a:spcBef>
                <a:spcPct val="20000"/>
              </a:spcBef>
              <a:buChar char="–"/>
              <a:defRPr kumimoji="1">
                <a:solidFill>
                  <a:schemeClr val="tx1"/>
                </a:solidFill>
                <a:latin typeface="Arial" panose="020B0604020202020204" pitchFamily="34" charset="0"/>
                <a:ea typeface="華康儷細黑(P)"/>
                <a:cs typeface="華康儷細黑(P)"/>
              </a:defRPr>
            </a:lvl4pPr>
            <a:lvl5pPr marL="2057400" indent="-228600">
              <a:spcBef>
                <a:spcPct val="20000"/>
              </a:spcBef>
              <a:buChar char="»"/>
              <a:defRPr kumimoji="1" i="1">
                <a:solidFill>
                  <a:schemeClr val="tx1"/>
                </a:solidFill>
                <a:latin typeface="Arial" panose="020B0604020202020204" pitchFamily="34" charset="0"/>
                <a:ea typeface="華康儷細黑(P)"/>
                <a:cs typeface="華康儷細黑(P)"/>
              </a:defRPr>
            </a:lvl5pPr>
            <a:lvl6pPr marL="25146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6pPr>
            <a:lvl7pPr marL="29718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7pPr>
            <a:lvl8pPr marL="34290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8pPr>
            <a:lvl9pPr marL="3886200" indent="-228600" eaLnBrk="0" fontAlgn="base" hangingPunct="0">
              <a:spcBef>
                <a:spcPct val="20000"/>
              </a:spcBef>
              <a:spcAft>
                <a:spcPct val="0"/>
              </a:spcAft>
              <a:buChar char="»"/>
              <a:defRPr kumimoji="1" i="1">
                <a:solidFill>
                  <a:schemeClr val="tx1"/>
                </a:solidFill>
                <a:latin typeface="Arial" panose="020B0604020202020204" pitchFamily="34" charset="0"/>
                <a:ea typeface="華康儷細黑(P)"/>
                <a:cs typeface="華康儷細黑(P)"/>
              </a:defRPr>
            </a:lvl9pPr>
          </a:lstStyle>
          <a:p>
            <a:pPr eaLnBrk="1" hangingPunct="1">
              <a:spcBef>
                <a:spcPct val="0"/>
              </a:spcBef>
              <a:buFontTx/>
              <a:buNone/>
            </a:pPr>
            <a:r>
              <a:rPr lang="zh-CN" altLang="en-US">
                <a:solidFill>
                  <a:schemeClr val="bg1"/>
                </a:solidFill>
              </a:rPr>
              <a:t>成功案例：对象识别</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14AB97E-E06D-4713-9C71-E0F89D81D3C0}" type="slidenum">
              <a:rPr lang="en-US" altLang="zh-CN" sz="1400" b="0" smtClean="0"/>
              <a:pPr>
                <a:spcBef>
                  <a:spcPct val="0"/>
                </a:spcBef>
                <a:buClrTx/>
                <a:buSzTx/>
                <a:buFontTx/>
                <a:buNone/>
              </a:pPr>
              <a:t>84</a:t>
            </a:fld>
            <a:endParaRPr lang="en-US" altLang="zh-CN" sz="1400" b="0" smtClean="0"/>
          </a:p>
        </p:txBody>
      </p:sp>
      <p:sp>
        <p:nvSpPr>
          <p:cNvPr id="82947"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369203CE-9C9E-48DD-803F-668B9F90F9BB}" type="slidenum">
              <a:rPr lang="en-US" altLang="zh-CN" sz="1400" b="0"/>
              <a:pPr algn="r" eaLnBrk="1" hangingPunct="1">
                <a:spcBef>
                  <a:spcPct val="0"/>
                </a:spcBef>
                <a:buClrTx/>
                <a:buSzTx/>
                <a:buFontTx/>
                <a:buNone/>
              </a:pPr>
              <a:t>84</a:t>
            </a:fld>
            <a:endParaRPr lang="en-US" altLang="zh-CN" sz="1400" b="0"/>
          </a:p>
        </p:txBody>
      </p:sp>
      <p:sp>
        <p:nvSpPr>
          <p:cNvPr id="82948" name="WordArt 2"/>
          <p:cNvSpPr>
            <a:spLocks noChangeArrowheads="1" noChangeShapeType="1" noTextEdit="1"/>
          </p:cNvSpPr>
          <p:nvPr/>
        </p:nvSpPr>
        <p:spPr bwMode="auto">
          <a:xfrm>
            <a:off x="1905000" y="2286000"/>
            <a:ext cx="4953000" cy="2286000"/>
          </a:xfrm>
          <a:prstGeom prst="rect">
            <a:avLst/>
          </a:prstGeom>
        </p:spPr>
        <p:txBody>
          <a:bodyPr wrap="none" fromWordArt="1">
            <a:prstTxWarp prst="textCascadeUp">
              <a:avLst>
                <a:gd name="adj" fmla="val 44444"/>
              </a:avLst>
            </a:prstTxWarp>
            <a:scene3d>
              <a:camera prst="legacyPerspectiveFront">
                <a:rot lat="20519985" lon="1080000" rev="0"/>
              </a:camera>
              <a:lightRig rig="legacyHarsh2" dir="b"/>
            </a:scene3d>
            <a:sp3d extrusionH="430200" prstMaterial="legacyMatte">
              <a:extrusionClr>
                <a:srgbClr val="FF6600"/>
              </a:extrusionClr>
              <a:contourClr>
                <a:srgbClr val="FFE701"/>
              </a:contourClr>
            </a:sp3d>
          </a:bodyPr>
          <a:lstStyle/>
          <a:p>
            <a:pPr algn="ctr"/>
            <a:r>
              <a:rPr lang="zh-CN" altLang="en-US" sz="3600" kern="10">
                <a:ln w="9525">
                  <a:round/>
                  <a:headEnd/>
                  <a:tailEnd/>
                </a:ln>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人工神经网络能做什么</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342900" eaLnBrk="1" fontAlgn="auto" hangingPunct="1">
              <a:spcBef>
                <a:spcPts val="0"/>
              </a:spcBef>
              <a:spcAft>
                <a:spcPts val="0"/>
              </a:spcAft>
            </a:pPr>
            <a:endParaRPr lang="zh-CN" altLang="en-US" sz="1350">
              <a:solidFill>
                <a:srgbClr val="FFFFFF"/>
              </a:solidFill>
              <a:latin typeface="Gill Sans MT" panose="020B0502020104020203"/>
              <a:ea typeface="华文中宋" panose="02010600040101010101" pitchFamily="2" charset="-122"/>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342900" eaLnBrk="1" fontAlgn="auto" hangingPunct="1">
              <a:spcBef>
                <a:spcPts val="0"/>
              </a:spcBef>
              <a:spcAft>
                <a:spcPts val="0"/>
              </a:spcAft>
            </a:pPr>
            <a:r>
              <a:rPr lang="en-US" altLang="zh-CN" sz="2700" dirty="0">
                <a:solidFill>
                  <a:srgbClr val="FFFFFF"/>
                </a:solidFill>
                <a:latin typeface="Gill Sans MT" panose="020B0502020104020203"/>
                <a:ea typeface="华文中宋" panose="02010600040101010101" pitchFamily="2" charset="-122"/>
                <a:cs typeface="+mn-ea"/>
                <a:sym typeface="+mn-lt"/>
              </a:rPr>
              <a:t>1</a:t>
            </a:r>
            <a:endParaRPr lang="zh-CN" altLang="en-US" sz="2700" dirty="0">
              <a:solidFill>
                <a:srgbClr val="FFFFFF"/>
              </a:solidFill>
              <a:latin typeface="Gill Sans MT" panose="020B0502020104020203"/>
              <a:ea typeface="华文中宋" panose="02010600040101010101" pitchFamily="2" charset="-122"/>
              <a:cs typeface="+mn-ea"/>
              <a:sym typeface="+mn-lt"/>
            </a:endParaRPr>
          </a:p>
        </p:txBody>
      </p:sp>
      <p:sp>
        <p:nvSpPr>
          <p:cNvPr id="6" name="矩形 5"/>
          <p:cNvSpPr/>
          <p:nvPr/>
        </p:nvSpPr>
        <p:spPr>
          <a:xfrm>
            <a:off x="2605238" y="909405"/>
            <a:ext cx="1449927" cy="276997"/>
          </a:xfrm>
          <a:prstGeom prst="rect">
            <a:avLst/>
          </a:prstGeom>
        </p:spPr>
        <p:txBody>
          <a:bodyPr wrap="square" lIns="68577" tIns="34289" rIns="68577" bIns="34289">
            <a:spAutoFit/>
          </a:bodyPr>
          <a:lstStyle/>
          <a:p>
            <a:pPr algn="dist" defTabSz="342900" eaLnBrk="1" fontAlgn="auto" hangingPunct="1">
              <a:spcBef>
                <a:spcPts val="0"/>
              </a:spcBef>
              <a:spcAft>
                <a:spcPts val="0"/>
              </a:spcAft>
            </a:pPr>
            <a:r>
              <a:rPr lang="zh-CN" altLang="en-US" sz="1350" dirty="0">
                <a:solidFill>
                  <a:srgbClr val="FFFFFF"/>
                </a:solidFill>
                <a:latin typeface="Gill Sans MT" panose="020B0502020104020203"/>
                <a:ea typeface="华文中宋" panose="02010600040101010101" pitchFamily="2" charset="-122"/>
                <a:cs typeface="+mn-ea"/>
                <a:sym typeface="+mn-lt"/>
              </a:rPr>
              <a:t>语音识别</a:t>
            </a:r>
            <a:endParaRPr lang="en-US" altLang="zh-CN" sz="1350" dirty="0">
              <a:solidFill>
                <a:srgbClr val="FFFFFF"/>
              </a:solidFill>
              <a:latin typeface="Gill Sans MT" panose="020B0502020104020203"/>
              <a:ea typeface="华文中宋" panose="02010600040101010101" pitchFamily="2" charset="-122"/>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342900" eaLnBrk="1" fontAlgn="auto" hangingPunct="1">
              <a:spcBef>
                <a:spcPts val="0"/>
              </a:spcBef>
              <a:spcAft>
                <a:spcPts val="0"/>
              </a:spcAft>
            </a:pPr>
            <a:endParaRPr lang="zh-CN" altLang="en-US" sz="1350">
              <a:solidFill>
                <a:srgbClr val="AD1C21"/>
              </a:solidFill>
              <a:latin typeface="Gill Sans MT" panose="020B0502020104020203"/>
              <a:ea typeface="华文中宋" panose="02010600040101010101" pitchFamily="2" charset="-122"/>
              <a:cs typeface="+mn-ea"/>
              <a:sym typeface="+mn-lt"/>
            </a:endParaRPr>
          </a:p>
        </p:txBody>
      </p:sp>
      <p:sp>
        <p:nvSpPr>
          <p:cNvPr id="9" name="矩形 8"/>
          <p:cNvSpPr/>
          <p:nvPr/>
        </p:nvSpPr>
        <p:spPr>
          <a:xfrm>
            <a:off x="310969" y="789528"/>
            <a:ext cx="1864613" cy="507831"/>
          </a:xfrm>
          <a:prstGeom prst="rect">
            <a:avLst/>
          </a:prstGeom>
        </p:spPr>
        <p:txBody>
          <a:bodyPr wrap="none">
            <a:spAutoFit/>
          </a:bodyPr>
          <a:lstStyle/>
          <a:p>
            <a:pPr defTabSz="342900" eaLnBrk="1" fontAlgn="auto" hangingPunct="1">
              <a:lnSpc>
                <a:spcPct val="150000"/>
              </a:lnSpc>
              <a:spcBef>
                <a:spcPts val="0"/>
              </a:spcBef>
              <a:spcAft>
                <a:spcPts val="0"/>
              </a:spcAft>
            </a:pPr>
            <a:r>
              <a:rPr lang="en-US" altLang="zh-CN" dirty="0">
                <a:solidFill>
                  <a:srgbClr val="157E9F"/>
                </a:solidFill>
                <a:latin typeface="Gill Sans MT" panose="020B0502020104020203"/>
                <a:ea typeface="华文中宋" panose="02010600040101010101" pitchFamily="2" charset="-122"/>
                <a:cs typeface="+mn-ea"/>
                <a:sym typeface="+mn-lt"/>
              </a:rPr>
              <a:t> </a:t>
            </a:r>
            <a:r>
              <a:rPr lang="zh-CN" altLang="en-US" dirty="0">
                <a:solidFill>
                  <a:srgbClr val="000000">
                    <a:lumMod val="65000"/>
                    <a:lumOff val="35000"/>
                  </a:srgbClr>
                </a:solidFill>
                <a:latin typeface="Gill Sans MT" panose="020B0502020104020203"/>
                <a:ea typeface="华文中宋" panose="02010600040101010101" pitchFamily="2" charset="-122"/>
                <a:cs typeface="+mn-ea"/>
                <a:sym typeface="+mn-lt"/>
              </a:rPr>
              <a:t>语音识别的背景</a:t>
            </a:r>
            <a:endParaRPr lang="en-US" altLang="zh-CN" dirty="0">
              <a:solidFill>
                <a:srgbClr val="000000">
                  <a:lumMod val="65000"/>
                  <a:lumOff val="35000"/>
                </a:srgbClr>
              </a:solidFill>
              <a:latin typeface="Gill Sans MT" panose="020B0502020104020203"/>
              <a:ea typeface="华文中宋" panose="02010600040101010101" pitchFamily="2"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sp>
        <p:nvSpPr>
          <p:cNvPr id="2" name="文本框 1">
            <a:extLst>
              <a:ext uri="{FF2B5EF4-FFF2-40B4-BE49-F238E27FC236}">
                <a16:creationId xmlns:a16="http://schemas.microsoft.com/office/drawing/2014/main" id="{A6C50A8C-FD0D-904C-B12B-7507B9956391}"/>
              </a:ext>
            </a:extLst>
          </p:cNvPr>
          <p:cNvSpPr txBox="1"/>
          <p:nvPr/>
        </p:nvSpPr>
        <p:spPr>
          <a:xfrm>
            <a:off x="3827032" y="2030217"/>
            <a:ext cx="4943431" cy="3323987"/>
          </a:xfrm>
          <a:prstGeom prst="rect">
            <a:avLst/>
          </a:prstGeom>
          <a:noFill/>
        </p:spPr>
        <p:txBody>
          <a:bodyPr wrap="square" rtlCol="0">
            <a:spAutoFit/>
          </a:bodyPr>
          <a:lstStyle/>
          <a:p>
            <a:pPr marL="214313" indent="-214313" defTabSz="342900" eaLnBrk="1" fontAlgn="auto" hangingPunct="1">
              <a:lnSpc>
                <a:spcPct val="200000"/>
              </a:lnSpc>
              <a:spcBef>
                <a:spcPts val="0"/>
              </a:spcBef>
              <a:spcAft>
                <a:spcPts val="0"/>
              </a:spcAft>
              <a:buFont typeface="Wingdings" pitchFamily="2" charset="2"/>
              <a:buChar char="u"/>
            </a:pPr>
            <a:r>
              <a:rPr kumimoji="1" lang="zh-CN" altLang="en-US" sz="1500" dirty="0">
                <a:solidFill>
                  <a:srgbClr val="000000"/>
                </a:solidFill>
                <a:latin typeface="Microsoft YaHei" panose="020B0503020204020204" pitchFamily="34" charset="-122"/>
                <a:ea typeface="Microsoft YaHei" panose="020B0503020204020204" pitchFamily="34" charset="-122"/>
              </a:rPr>
              <a:t> 人类曾经的梦想：与机器进行语音交流，让它听明白你在说什么。</a:t>
            </a:r>
            <a:r>
              <a:rPr lang="zh-CN" altLang="en-US" sz="1500" dirty="0">
                <a:solidFill>
                  <a:srgbClr val="000000"/>
                </a:solidFill>
                <a:latin typeface="Microsoft YaHei" panose="020B0503020204020204" pitchFamily="34" charset="-122"/>
                <a:ea typeface="Microsoft YaHei" panose="020B0503020204020204" pitchFamily="34" charset="-122"/>
              </a:rPr>
              <a:t>语音识别技术将人类这一曾经的梦想变成了现实。语音识别就好比“机器的听觉系统”，该技术让机器通过识别和理解，把语音信号转变为相应的文本或命令。</a:t>
            </a:r>
            <a:endParaRPr lang="en-US" altLang="zh-CN" sz="1500" dirty="0">
              <a:solidFill>
                <a:srgbClr val="000000"/>
              </a:solidFill>
              <a:latin typeface="Microsoft YaHei" panose="020B0503020204020204" pitchFamily="34" charset="-122"/>
              <a:ea typeface="Microsoft YaHei" panose="020B0503020204020204" pitchFamily="34" charset="-122"/>
            </a:endParaRPr>
          </a:p>
          <a:p>
            <a:pPr marL="214313" indent="-214313" defTabSz="342900" eaLnBrk="1" fontAlgn="auto" hangingPunct="1">
              <a:lnSpc>
                <a:spcPct val="200000"/>
              </a:lnSpc>
              <a:spcBef>
                <a:spcPts val="0"/>
              </a:spcBef>
              <a:spcAft>
                <a:spcPts val="0"/>
              </a:spcAft>
              <a:buFont typeface="Wingdings" pitchFamily="2" charset="2"/>
              <a:buChar char="u"/>
            </a:pPr>
            <a:r>
              <a:rPr kumimoji="1" lang="zh-CN" altLang="en-US" sz="1500" dirty="0">
                <a:solidFill>
                  <a:srgbClr val="000000"/>
                </a:solidFill>
                <a:latin typeface="Microsoft YaHei" panose="020B0503020204020204" pitchFamily="34" charset="-122"/>
                <a:ea typeface="Microsoft YaHei" panose="020B0503020204020204" pitchFamily="34" charset="-122"/>
              </a:rPr>
              <a:t>当然语音识别也能解决同声传译、实时翻译，国际会议想开就开</a:t>
            </a:r>
          </a:p>
        </p:txBody>
      </p:sp>
      <p:pic>
        <p:nvPicPr>
          <p:cNvPr id="12" name="图片 11">
            <a:extLst>
              <a:ext uri="{FF2B5EF4-FFF2-40B4-BE49-F238E27FC236}">
                <a16:creationId xmlns:a16="http://schemas.microsoft.com/office/drawing/2014/main" id="{6F70AA48-5B5A-C347-BDCF-CC2BA43D46C9}"/>
              </a:ext>
            </a:extLst>
          </p:cNvPr>
          <p:cNvPicPr>
            <a:picLocks noChangeAspect="1"/>
          </p:cNvPicPr>
          <p:nvPr/>
        </p:nvPicPr>
        <p:blipFill>
          <a:blip r:embed="rId4"/>
          <a:stretch>
            <a:fillRect/>
          </a:stretch>
        </p:blipFill>
        <p:spPr>
          <a:xfrm>
            <a:off x="358968" y="2003486"/>
            <a:ext cx="3096284" cy="3231221"/>
          </a:xfrm>
          <a:prstGeom prst="rect">
            <a:avLst/>
          </a:prstGeom>
        </p:spPr>
      </p:pic>
      <p:sp>
        <p:nvSpPr>
          <p:cNvPr id="13" name="矩形 24">
            <a:extLst>
              <a:ext uri="{FF2B5EF4-FFF2-40B4-BE49-F238E27FC236}">
                <a16:creationId xmlns:a16="http://schemas.microsoft.com/office/drawing/2014/main" id="{2671E923-0C6B-DE4E-BAF1-B4AF6043C258}"/>
              </a:ext>
            </a:extLst>
          </p:cNvPr>
          <p:cNvSpPr>
            <a:spLocks noChangeArrowheads="1"/>
          </p:cNvSpPr>
          <p:nvPr/>
        </p:nvSpPr>
        <p:spPr bwMode="auto">
          <a:xfrm>
            <a:off x="373538" y="2003486"/>
            <a:ext cx="3096284" cy="3231221"/>
          </a:xfrm>
          <a:prstGeom prst="rect">
            <a:avLst/>
          </a:prstGeom>
          <a:noFill/>
          <a:ln w="22225" cap="flat" cmpd="sng">
            <a:solidFill>
              <a:srgbClr val="053C7D"/>
            </a:solidFill>
            <a:bevel/>
          </a:ln>
          <a:extLst>
            <a:ext uri="{909E8E84-426E-40DD-AFC4-6F175D3DCCD1}">
              <a14:hiddenFill xmlns:a14="http://schemas.microsoft.com/office/drawing/2010/main">
                <a:solidFill>
                  <a:srgbClr val="FFFFFF"/>
                </a:solidFill>
              </a14:hiddenFill>
            </a:ext>
          </a:extLst>
        </p:spPr>
        <p:txBody>
          <a:bodyPr anchor="ctr"/>
          <a:lstStyle/>
          <a:p>
            <a:pPr algn="ctr" defTabSz="342900" eaLnBrk="1" fontAlgn="auto" hangingPunct="1">
              <a:spcBef>
                <a:spcPts val="0"/>
              </a:spcBef>
              <a:spcAft>
                <a:spcPts val="0"/>
              </a:spcAft>
            </a:pPr>
            <a:endParaRPr lang="zh-CN" altLang="zh-CN" sz="1350">
              <a:solidFill>
                <a:srgbClr val="FFFFFF"/>
              </a:solidFill>
              <a:latin typeface="宋体" panose="02010600030101010101" pitchFamily="2" charset="-122"/>
              <a:ea typeface="华文中宋" panose="02010600040101010101" pitchFamily="2" charset="-122"/>
              <a:sym typeface="宋体" panose="02010600030101010101" pitchFamily="2" charset="-122"/>
            </a:endParaRPr>
          </a:p>
        </p:txBody>
      </p:sp>
      <p:sp>
        <p:nvSpPr>
          <p:cNvPr id="14" name="矩形 24">
            <a:extLst>
              <a:ext uri="{FF2B5EF4-FFF2-40B4-BE49-F238E27FC236}">
                <a16:creationId xmlns:a16="http://schemas.microsoft.com/office/drawing/2014/main" id="{09B592B6-FA86-504B-AAAD-6F3D25DEE9C2}"/>
              </a:ext>
            </a:extLst>
          </p:cNvPr>
          <p:cNvSpPr>
            <a:spLocks noChangeArrowheads="1"/>
          </p:cNvSpPr>
          <p:nvPr/>
        </p:nvSpPr>
        <p:spPr bwMode="auto">
          <a:xfrm>
            <a:off x="3843334" y="2003486"/>
            <a:ext cx="4910825" cy="3231221"/>
          </a:xfrm>
          <a:prstGeom prst="rect">
            <a:avLst/>
          </a:prstGeom>
          <a:noFill/>
          <a:ln w="22225" cap="flat" cmpd="sng">
            <a:solidFill>
              <a:srgbClr val="053C7D"/>
            </a:solidFill>
            <a:bevel/>
          </a:ln>
          <a:extLst>
            <a:ext uri="{909E8E84-426E-40DD-AFC4-6F175D3DCCD1}">
              <a14:hiddenFill xmlns:a14="http://schemas.microsoft.com/office/drawing/2010/main">
                <a:solidFill>
                  <a:srgbClr val="FFFFFF"/>
                </a:solidFill>
              </a14:hiddenFill>
            </a:ext>
          </a:extLst>
        </p:spPr>
        <p:txBody>
          <a:bodyPr anchor="ctr"/>
          <a:lstStyle/>
          <a:p>
            <a:pPr algn="ctr" defTabSz="342900" eaLnBrk="1" fontAlgn="auto" hangingPunct="1">
              <a:spcBef>
                <a:spcPts val="0"/>
              </a:spcBef>
              <a:spcAft>
                <a:spcPts val="0"/>
              </a:spcAft>
            </a:pPr>
            <a:endParaRPr lang="zh-CN" altLang="zh-CN" sz="1350">
              <a:solidFill>
                <a:srgbClr val="FFFFFF"/>
              </a:solidFill>
              <a:latin typeface="宋体" panose="02010600030101010101" pitchFamily="2" charset="-122"/>
              <a:ea typeface="华文中宋" panose="02010600040101010101" pitchFamily="2" charset="-122"/>
              <a:sym typeface="宋体" panose="02010600030101010101" pitchFamily="2" charset="-122"/>
            </a:endParaRPr>
          </a:p>
        </p:txBody>
      </p:sp>
    </p:spTree>
    <p:extLst>
      <p:ext uri="{BB962C8B-B14F-4D97-AF65-F5344CB8AC3E}">
        <p14:creationId xmlns:p14="http://schemas.microsoft.com/office/powerpoint/2010/main" val="39260188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342900" eaLnBrk="1" fontAlgn="auto" hangingPunct="1">
              <a:spcBef>
                <a:spcPts val="0"/>
              </a:spcBef>
              <a:spcAft>
                <a:spcPts val="0"/>
              </a:spcAft>
            </a:pPr>
            <a:endParaRPr lang="zh-CN" altLang="en-US" sz="1350">
              <a:solidFill>
                <a:srgbClr val="FFFFFF"/>
              </a:solidFill>
              <a:latin typeface="Microsoft YaHei" panose="020B0503020204020204" pitchFamily="34" charset="-122"/>
              <a:ea typeface="Microsoft YaHei" panose="020B0503020204020204" pitchFamily="34" charset="-122"/>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342900" eaLnBrk="1" fontAlgn="auto" hangingPunct="1">
              <a:spcBef>
                <a:spcPts val="0"/>
              </a:spcBef>
              <a:spcAft>
                <a:spcPts val="0"/>
              </a:spcAft>
            </a:pPr>
            <a:r>
              <a:rPr lang="en-US" altLang="zh-CN" sz="2700" dirty="0">
                <a:solidFill>
                  <a:srgbClr val="FFFFFF"/>
                </a:solidFill>
                <a:latin typeface="Microsoft YaHei" panose="020B0503020204020204" pitchFamily="34" charset="-122"/>
                <a:ea typeface="Microsoft YaHei" panose="020B0503020204020204" pitchFamily="34" charset="-122"/>
                <a:cs typeface="+mn-ea"/>
                <a:sym typeface="+mn-lt"/>
              </a:rPr>
              <a:t>1</a:t>
            </a:r>
            <a:endParaRPr lang="zh-CN" altLang="en-US" sz="2700" dirty="0">
              <a:solidFill>
                <a:srgbClr val="FFFFFF"/>
              </a:solidFill>
              <a:latin typeface="Microsoft YaHei" panose="020B0503020204020204" pitchFamily="34" charset="-122"/>
              <a:ea typeface="Microsoft YaHei" panose="020B0503020204020204" pitchFamily="34" charset="-122"/>
              <a:cs typeface="+mn-ea"/>
              <a:sym typeface="+mn-lt"/>
            </a:endParaRPr>
          </a:p>
        </p:txBody>
      </p:sp>
      <p:sp>
        <p:nvSpPr>
          <p:cNvPr id="6" name="矩形 5"/>
          <p:cNvSpPr/>
          <p:nvPr/>
        </p:nvSpPr>
        <p:spPr>
          <a:xfrm>
            <a:off x="2605238" y="909405"/>
            <a:ext cx="1449927" cy="276997"/>
          </a:xfrm>
          <a:prstGeom prst="rect">
            <a:avLst/>
          </a:prstGeom>
        </p:spPr>
        <p:txBody>
          <a:bodyPr wrap="square" lIns="68577" tIns="34289" rIns="68577" bIns="34289">
            <a:spAutoFit/>
          </a:bodyPr>
          <a:lstStyle/>
          <a:p>
            <a:pPr algn="dist" defTabSz="342900" eaLnBrk="1" fontAlgn="auto" hangingPunct="1">
              <a:spcBef>
                <a:spcPts val="0"/>
              </a:spcBef>
              <a:spcAft>
                <a:spcPts val="0"/>
              </a:spcAft>
            </a:pPr>
            <a:r>
              <a:rPr lang="zh-CN" altLang="en-US" sz="1350" dirty="0">
                <a:solidFill>
                  <a:srgbClr val="FFFFFF"/>
                </a:solidFill>
                <a:latin typeface="Microsoft YaHei" panose="020B0503020204020204" pitchFamily="34" charset="-122"/>
                <a:ea typeface="Microsoft YaHei" panose="020B0503020204020204" pitchFamily="34" charset="-122"/>
                <a:cs typeface="+mn-ea"/>
                <a:sym typeface="+mn-lt"/>
              </a:rPr>
              <a:t>语音识别</a:t>
            </a:r>
            <a:endParaRPr lang="en-US" altLang="zh-CN" sz="1350" dirty="0">
              <a:solidFill>
                <a:srgbClr val="FFFFFF"/>
              </a:solidFill>
              <a:latin typeface="Microsoft YaHei" panose="020B0503020204020204" pitchFamily="34" charset="-122"/>
              <a:ea typeface="Microsoft YaHei" panose="020B0503020204020204" pitchFamily="34" charset="-122"/>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342900" eaLnBrk="1" fontAlgn="auto" hangingPunct="1">
              <a:spcBef>
                <a:spcPts val="0"/>
              </a:spcBef>
              <a:spcAft>
                <a:spcPts val="0"/>
              </a:spcAft>
            </a:pPr>
            <a:endParaRPr lang="zh-CN" altLang="en-US" sz="1350">
              <a:solidFill>
                <a:srgbClr val="AD1C21"/>
              </a:solidFill>
              <a:latin typeface="Microsoft YaHei" panose="020B0503020204020204" pitchFamily="34" charset="-122"/>
              <a:ea typeface="Microsoft YaHei" panose="020B0503020204020204" pitchFamily="34" charset="-122"/>
              <a:cs typeface="+mn-ea"/>
              <a:sym typeface="+mn-lt"/>
            </a:endParaRPr>
          </a:p>
        </p:txBody>
      </p:sp>
      <p:sp>
        <p:nvSpPr>
          <p:cNvPr id="9" name="矩形 8"/>
          <p:cNvSpPr/>
          <p:nvPr/>
        </p:nvSpPr>
        <p:spPr>
          <a:xfrm>
            <a:off x="310969" y="789528"/>
            <a:ext cx="1869423" cy="507831"/>
          </a:xfrm>
          <a:prstGeom prst="rect">
            <a:avLst/>
          </a:prstGeom>
        </p:spPr>
        <p:txBody>
          <a:bodyPr wrap="none">
            <a:spAutoFit/>
          </a:bodyPr>
          <a:lstStyle/>
          <a:p>
            <a:pPr defTabSz="342900" eaLnBrk="1" fontAlgn="auto" hangingPunct="1">
              <a:lnSpc>
                <a:spcPct val="150000"/>
              </a:lnSpc>
              <a:spcBef>
                <a:spcPts val="0"/>
              </a:spcBef>
              <a:spcAft>
                <a:spcPts val="0"/>
              </a:spcAft>
            </a:pPr>
            <a:r>
              <a:rPr lang="en-US" altLang="zh-CN" dirty="0">
                <a:solidFill>
                  <a:srgbClr val="157E9F"/>
                </a:solidFill>
                <a:latin typeface="Microsoft YaHei" panose="020B0503020204020204" pitchFamily="34" charset="-122"/>
                <a:ea typeface="Microsoft YaHei" panose="020B0503020204020204" pitchFamily="34" charset="-122"/>
                <a:cs typeface="+mn-ea"/>
                <a:sym typeface="+mn-lt"/>
              </a:rPr>
              <a:t> </a:t>
            </a:r>
            <a:r>
              <a:rPr lang="zh-CN" altLang="en-US" dirty="0">
                <a:solidFill>
                  <a:srgbClr val="000000">
                    <a:lumMod val="65000"/>
                    <a:lumOff val="35000"/>
                  </a:srgbClr>
                </a:solidFill>
                <a:latin typeface="Microsoft YaHei" panose="020B0503020204020204" pitchFamily="34" charset="-122"/>
                <a:ea typeface="Microsoft YaHei" panose="020B0503020204020204" pitchFamily="34" charset="-122"/>
                <a:cs typeface="+mn-ea"/>
                <a:sym typeface="+mn-lt"/>
              </a:rPr>
              <a:t>语音识别的背景</a:t>
            </a:r>
            <a:endParaRPr lang="en-US" altLang="zh-CN" dirty="0">
              <a:solidFill>
                <a:srgbClr val="000000">
                  <a:lumMod val="65000"/>
                  <a:lumOff val="35000"/>
                </a:srgbClr>
              </a:solidFill>
              <a:latin typeface="Microsoft YaHei" panose="020B0503020204020204" pitchFamily="34" charset="-122"/>
              <a:ea typeface="Microsoft YaHei" panose="020B0503020204020204" pitchFamily="34"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sp>
        <p:nvSpPr>
          <p:cNvPr id="2" name="文本框 1">
            <a:extLst>
              <a:ext uri="{FF2B5EF4-FFF2-40B4-BE49-F238E27FC236}">
                <a16:creationId xmlns:a16="http://schemas.microsoft.com/office/drawing/2014/main" id="{A6C50A8C-FD0D-904C-B12B-7507B9956391}"/>
              </a:ext>
            </a:extLst>
          </p:cNvPr>
          <p:cNvSpPr txBox="1"/>
          <p:nvPr/>
        </p:nvSpPr>
        <p:spPr>
          <a:xfrm>
            <a:off x="358966" y="1996680"/>
            <a:ext cx="5845891" cy="323165"/>
          </a:xfrm>
          <a:prstGeom prst="rect">
            <a:avLst/>
          </a:prstGeom>
          <a:noFill/>
        </p:spPr>
        <p:txBody>
          <a:bodyPr wrap="square" rtlCol="0">
            <a:spAutoFit/>
          </a:bodyPr>
          <a:lstStyle/>
          <a:p>
            <a:pPr marL="214313" indent="-214313" defTabSz="342900" eaLnBrk="1" fontAlgn="auto" hangingPunct="1">
              <a:spcBef>
                <a:spcPts val="0"/>
              </a:spcBef>
              <a:spcAft>
                <a:spcPts val="0"/>
              </a:spcAft>
              <a:buFont typeface="Wingdings" pitchFamily="2" charset="2"/>
              <a:buChar char="u"/>
            </a:pPr>
            <a:r>
              <a:rPr kumimoji="1" lang="zh-CN" altLang="en-US" sz="1500" dirty="0">
                <a:solidFill>
                  <a:srgbClr val="000000"/>
                </a:solidFill>
                <a:latin typeface="Microsoft YaHei" panose="020B0503020204020204" pitchFamily="34" charset="-122"/>
                <a:ea typeface="Microsoft YaHei" panose="020B0503020204020204" pitchFamily="34" charset="-122"/>
              </a:rPr>
              <a:t>始于</a:t>
            </a:r>
            <a:r>
              <a:rPr kumimoji="1" lang="en-US" altLang="zh-CN" sz="1500" dirty="0">
                <a:solidFill>
                  <a:srgbClr val="000000"/>
                </a:solidFill>
                <a:latin typeface="Microsoft YaHei" panose="020B0503020204020204" pitchFamily="34" charset="-122"/>
                <a:ea typeface="Microsoft YaHei" panose="020B0503020204020204" pitchFamily="34" charset="-122"/>
              </a:rPr>
              <a:t>1958</a:t>
            </a:r>
            <a:r>
              <a:rPr kumimoji="1" lang="zh-CN" altLang="en-US" sz="1500" dirty="0">
                <a:solidFill>
                  <a:srgbClr val="000000"/>
                </a:solidFill>
                <a:latin typeface="Microsoft YaHei" panose="020B0503020204020204" pitchFamily="34" charset="-122"/>
                <a:ea typeface="Microsoft YaHei" panose="020B0503020204020204" pitchFamily="34" charset="-122"/>
              </a:rPr>
              <a:t>年，由中国科学院声学所利用电子管电路识别</a:t>
            </a:r>
            <a:r>
              <a:rPr kumimoji="1" lang="en-US" altLang="zh-CN" sz="1500" dirty="0">
                <a:solidFill>
                  <a:srgbClr val="000000"/>
                </a:solidFill>
                <a:latin typeface="Microsoft YaHei" panose="020B0503020204020204" pitchFamily="34" charset="-122"/>
                <a:ea typeface="Microsoft YaHei" panose="020B0503020204020204" pitchFamily="34" charset="-122"/>
              </a:rPr>
              <a:t>10</a:t>
            </a:r>
            <a:r>
              <a:rPr kumimoji="1" lang="zh-CN" altLang="en-US" sz="1500" dirty="0">
                <a:solidFill>
                  <a:srgbClr val="000000"/>
                </a:solidFill>
                <a:latin typeface="Microsoft YaHei" panose="020B0503020204020204" pitchFamily="34" charset="-122"/>
                <a:ea typeface="Microsoft YaHei" panose="020B0503020204020204" pitchFamily="34" charset="-122"/>
              </a:rPr>
              <a:t>个元音</a:t>
            </a:r>
          </a:p>
        </p:txBody>
      </p:sp>
      <p:sp>
        <p:nvSpPr>
          <p:cNvPr id="15" name="文本框 14">
            <a:extLst>
              <a:ext uri="{FF2B5EF4-FFF2-40B4-BE49-F238E27FC236}">
                <a16:creationId xmlns:a16="http://schemas.microsoft.com/office/drawing/2014/main" id="{18030819-3E54-A544-96BB-34EF10D30B76}"/>
              </a:ext>
            </a:extLst>
          </p:cNvPr>
          <p:cNvSpPr txBox="1"/>
          <p:nvPr/>
        </p:nvSpPr>
        <p:spPr>
          <a:xfrm>
            <a:off x="358966" y="2290740"/>
            <a:ext cx="5266226" cy="323165"/>
          </a:xfrm>
          <a:prstGeom prst="rect">
            <a:avLst/>
          </a:prstGeom>
          <a:noFill/>
        </p:spPr>
        <p:txBody>
          <a:bodyPr wrap="square" rtlCol="0">
            <a:spAutoFit/>
          </a:bodyPr>
          <a:lstStyle/>
          <a:p>
            <a:pPr marL="214313" indent="-214313" defTabSz="342900" eaLnBrk="1" fontAlgn="auto" hangingPunct="1">
              <a:spcBef>
                <a:spcPts val="0"/>
              </a:spcBef>
              <a:spcAft>
                <a:spcPts val="0"/>
              </a:spcAft>
              <a:buFont typeface="Wingdings" pitchFamily="2" charset="2"/>
              <a:buChar char="u"/>
            </a:pPr>
            <a:r>
              <a:rPr kumimoji="1" lang="zh-CN" altLang="en-US" sz="1500" dirty="0">
                <a:solidFill>
                  <a:srgbClr val="000000"/>
                </a:solidFill>
                <a:latin typeface="Microsoft YaHei" panose="020B0503020204020204" pitchFamily="34" charset="-122"/>
                <a:ea typeface="Microsoft YaHei" panose="020B0503020204020204" pitchFamily="34" charset="-122"/>
              </a:rPr>
              <a:t>直至</a:t>
            </a:r>
            <a:r>
              <a:rPr kumimoji="1" lang="en-US" altLang="zh-CN" sz="1500" dirty="0">
                <a:solidFill>
                  <a:srgbClr val="000000"/>
                </a:solidFill>
                <a:latin typeface="Microsoft YaHei" panose="020B0503020204020204" pitchFamily="34" charset="-122"/>
                <a:ea typeface="Microsoft YaHei" panose="020B0503020204020204" pitchFamily="34" charset="-122"/>
              </a:rPr>
              <a:t>1973</a:t>
            </a:r>
            <a:r>
              <a:rPr kumimoji="1" lang="zh-CN" altLang="en-US" sz="1500" dirty="0">
                <a:solidFill>
                  <a:srgbClr val="000000"/>
                </a:solidFill>
                <a:latin typeface="Microsoft YaHei" panose="020B0503020204020204" pitchFamily="34" charset="-122"/>
                <a:ea typeface="Microsoft YaHei" panose="020B0503020204020204" pitchFamily="34" charset="-122"/>
              </a:rPr>
              <a:t>年，中国科学院声学所开始计算机语音识别</a:t>
            </a:r>
          </a:p>
        </p:txBody>
      </p:sp>
      <p:sp>
        <p:nvSpPr>
          <p:cNvPr id="16" name="文本框 15">
            <a:extLst>
              <a:ext uri="{FF2B5EF4-FFF2-40B4-BE49-F238E27FC236}">
                <a16:creationId xmlns:a16="http://schemas.microsoft.com/office/drawing/2014/main" id="{E9C74169-8CEE-2D4B-BD41-1A42BE3E994E}"/>
              </a:ext>
            </a:extLst>
          </p:cNvPr>
          <p:cNvSpPr txBox="1"/>
          <p:nvPr/>
        </p:nvSpPr>
        <p:spPr>
          <a:xfrm>
            <a:off x="358967" y="2584801"/>
            <a:ext cx="5845890" cy="323165"/>
          </a:xfrm>
          <a:prstGeom prst="rect">
            <a:avLst/>
          </a:prstGeom>
          <a:noFill/>
        </p:spPr>
        <p:txBody>
          <a:bodyPr wrap="square" rtlCol="0">
            <a:spAutoFit/>
          </a:bodyPr>
          <a:lstStyle/>
          <a:p>
            <a:pPr marL="214313" indent="-214313" defTabSz="342900" eaLnBrk="1" fontAlgn="auto" hangingPunct="1">
              <a:spcBef>
                <a:spcPts val="0"/>
              </a:spcBef>
              <a:spcAft>
                <a:spcPts val="0"/>
              </a:spcAft>
              <a:buFont typeface="Wingdings" pitchFamily="2" charset="2"/>
              <a:buChar char="u"/>
            </a:pPr>
            <a:r>
              <a:rPr kumimoji="1" lang="en-US" altLang="zh-CN" sz="1500" dirty="0">
                <a:solidFill>
                  <a:srgbClr val="000000"/>
                </a:solidFill>
                <a:latin typeface="Microsoft YaHei" panose="020B0503020204020204" pitchFamily="34" charset="-122"/>
                <a:ea typeface="Microsoft YaHei" panose="020B0503020204020204" pitchFamily="34" charset="-122"/>
              </a:rPr>
              <a:t>1986</a:t>
            </a:r>
            <a:r>
              <a:rPr kumimoji="1" lang="zh-CN" altLang="en-US" sz="1500" dirty="0">
                <a:solidFill>
                  <a:srgbClr val="000000"/>
                </a:solidFill>
                <a:latin typeface="Microsoft YaHei" panose="020B0503020204020204" pitchFamily="34" charset="-122"/>
                <a:ea typeface="Microsoft YaHei" panose="020B0503020204020204" pitchFamily="34" charset="-122"/>
              </a:rPr>
              <a:t>年，在“</a:t>
            </a:r>
            <a:r>
              <a:rPr kumimoji="1" lang="en-US" altLang="zh-CN" sz="1500" dirty="0">
                <a:solidFill>
                  <a:srgbClr val="000000"/>
                </a:solidFill>
                <a:latin typeface="Microsoft YaHei" panose="020B0503020204020204" pitchFamily="34" charset="-122"/>
                <a:ea typeface="Microsoft YaHei" panose="020B0503020204020204" pitchFamily="34" charset="-122"/>
              </a:rPr>
              <a:t>863</a:t>
            </a:r>
            <a:r>
              <a:rPr kumimoji="1" lang="zh-CN" altLang="en-US" sz="1500" dirty="0">
                <a:solidFill>
                  <a:srgbClr val="000000"/>
                </a:solidFill>
                <a:latin typeface="Microsoft YaHei" panose="020B0503020204020204" pitchFamily="34" charset="-122"/>
                <a:ea typeface="Microsoft YaHei" panose="020B0503020204020204" pitchFamily="34" charset="-122"/>
              </a:rPr>
              <a:t>”计划的支持下，语音识别进入新的发展阶段</a:t>
            </a:r>
          </a:p>
        </p:txBody>
      </p:sp>
      <p:sp>
        <p:nvSpPr>
          <p:cNvPr id="17" name="文本框 16">
            <a:extLst>
              <a:ext uri="{FF2B5EF4-FFF2-40B4-BE49-F238E27FC236}">
                <a16:creationId xmlns:a16="http://schemas.microsoft.com/office/drawing/2014/main" id="{C6F95FD3-3351-B641-A144-1E17310E550E}"/>
              </a:ext>
            </a:extLst>
          </p:cNvPr>
          <p:cNvSpPr txBox="1"/>
          <p:nvPr/>
        </p:nvSpPr>
        <p:spPr>
          <a:xfrm>
            <a:off x="358966" y="2879595"/>
            <a:ext cx="5266226" cy="323165"/>
          </a:xfrm>
          <a:prstGeom prst="rect">
            <a:avLst/>
          </a:prstGeom>
          <a:noFill/>
        </p:spPr>
        <p:txBody>
          <a:bodyPr wrap="square" rtlCol="0">
            <a:spAutoFit/>
          </a:bodyPr>
          <a:lstStyle/>
          <a:p>
            <a:pPr marL="214313" indent="-214313" defTabSz="342900" eaLnBrk="1" fontAlgn="auto" hangingPunct="1">
              <a:spcBef>
                <a:spcPts val="0"/>
              </a:spcBef>
              <a:spcAft>
                <a:spcPts val="0"/>
              </a:spcAft>
              <a:buFont typeface="Wingdings" pitchFamily="2" charset="2"/>
              <a:buChar char="u"/>
            </a:pPr>
            <a:r>
              <a:rPr kumimoji="1" lang="zh-CN" altLang="en-US" sz="1500" dirty="0">
                <a:solidFill>
                  <a:srgbClr val="000000"/>
                </a:solidFill>
                <a:latin typeface="Microsoft YaHei" panose="020B0503020204020204" pitchFamily="34" charset="-122"/>
                <a:ea typeface="Microsoft YaHei" panose="020B0503020204020204" pitchFamily="34" charset="-122"/>
              </a:rPr>
              <a:t>自</a:t>
            </a:r>
            <a:r>
              <a:rPr kumimoji="1" lang="en-US" altLang="zh-CN" sz="1500" dirty="0">
                <a:solidFill>
                  <a:srgbClr val="000000"/>
                </a:solidFill>
                <a:latin typeface="Microsoft YaHei" panose="020B0503020204020204" pitchFamily="34" charset="-122"/>
                <a:ea typeface="Microsoft YaHei" panose="020B0503020204020204" pitchFamily="34" charset="-122"/>
              </a:rPr>
              <a:t>2009</a:t>
            </a:r>
            <a:r>
              <a:rPr kumimoji="1" lang="zh-CN" altLang="en-US" sz="1500" dirty="0">
                <a:solidFill>
                  <a:srgbClr val="000000"/>
                </a:solidFill>
                <a:latin typeface="Microsoft YaHei" panose="020B0503020204020204" pitchFamily="34" charset="-122"/>
                <a:ea typeface="Microsoft YaHei" panose="020B0503020204020204" pitchFamily="34" charset="-122"/>
              </a:rPr>
              <a:t>年以来，语音识别技术得到突飞猛进的发展</a:t>
            </a:r>
          </a:p>
        </p:txBody>
      </p:sp>
      <p:sp>
        <p:nvSpPr>
          <p:cNvPr id="7" name="文本框 6">
            <a:extLst>
              <a:ext uri="{FF2B5EF4-FFF2-40B4-BE49-F238E27FC236}">
                <a16:creationId xmlns:a16="http://schemas.microsoft.com/office/drawing/2014/main" id="{515CACA5-F668-F941-93D4-13E785D0F8B3}"/>
              </a:ext>
            </a:extLst>
          </p:cNvPr>
          <p:cNvSpPr txBox="1"/>
          <p:nvPr/>
        </p:nvSpPr>
        <p:spPr>
          <a:xfrm>
            <a:off x="358967" y="1462665"/>
            <a:ext cx="1598515" cy="369332"/>
          </a:xfrm>
          <a:prstGeom prst="rect">
            <a:avLst/>
          </a:prstGeom>
          <a:noFill/>
        </p:spPr>
        <p:txBody>
          <a:bodyPr wrap="none" rtlCol="0">
            <a:spAutoFit/>
          </a:bodyPr>
          <a:lstStyle/>
          <a:p>
            <a:pPr marL="257175" indent="-257175" defTabSz="342900" eaLnBrk="1" fontAlgn="auto" hangingPunct="1">
              <a:spcBef>
                <a:spcPts val="0"/>
              </a:spcBef>
              <a:spcAft>
                <a:spcPts val="0"/>
              </a:spcAft>
              <a:buFont typeface="Wingdings" pitchFamily="2" charset="2"/>
              <a:buChar char="Ø"/>
            </a:pPr>
            <a:r>
              <a:rPr kumimoji="1" lang="zh-CN" altLang="en-US" dirty="0">
                <a:solidFill>
                  <a:srgbClr val="000000"/>
                </a:solidFill>
                <a:latin typeface="Microsoft YaHei" panose="020B0503020204020204" pitchFamily="34" charset="-122"/>
                <a:ea typeface="Microsoft YaHei" panose="020B0503020204020204" pitchFamily="34" charset="-122"/>
              </a:rPr>
              <a:t>我国发展史</a:t>
            </a:r>
          </a:p>
        </p:txBody>
      </p:sp>
      <p:sp>
        <p:nvSpPr>
          <p:cNvPr id="20" name="MH_Other_8">
            <a:extLst>
              <a:ext uri="{FF2B5EF4-FFF2-40B4-BE49-F238E27FC236}">
                <a16:creationId xmlns:a16="http://schemas.microsoft.com/office/drawing/2014/main" id="{C5909E0D-93D5-8648-AD78-F9A7984D9CB7}"/>
              </a:ext>
            </a:extLst>
          </p:cNvPr>
          <p:cNvSpPr/>
          <p:nvPr/>
        </p:nvSpPr>
        <p:spPr bwMode="auto">
          <a:xfrm>
            <a:off x="4476614" y="3888659"/>
            <a:ext cx="1456134" cy="913210"/>
          </a:xfrm>
          <a:prstGeom prst="bentArrow">
            <a:avLst>
              <a:gd name="adj1" fmla="val 18510"/>
              <a:gd name="adj2" fmla="val 25000"/>
              <a:gd name="adj3" fmla="val 25000"/>
              <a:gd name="adj4" fmla="val 27631"/>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342900" eaLnBrk="1" fontAlgn="auto" hangingPunct="1">
              <a:spcBef>
                <a:spcPts val="0"/>
              </a:spcBef>
              <a:spcAft>
                <a:spcPts val="0"/>
              </a:spcAft>
              <a:defRPr/>
            </a:pPr>
            <a:endParaRPr lang="zh-CN" altLang="en-US" sz="1350" dirty="0">
              <a:solidFill>
                <a:srgbClr val="FFFFFF"/>
              </a:solidFill>
              <a:latin typeface="Microsoft YaHei" panose="020B0503020204020204" pitchFamily="34" charset="-122"/>
              <a:ea typeface="Microsoft YaHei" panose="020B0503020204020204" pitchFamily="34" charset="-122"/>
            </a:endParaRPr>
          </a:p>
        </p:txBody>
      </p:sp>
      <p:sp>
        <p:nvSpPr>
          <p:cNvPr id="21" name="MH_Other_9">
            <a:extLst>
              <a:ext uri="{FF2B5EF4-FFF2-40B4-BE49-F238E27FC236}">
                <a16:creationId xmlns:a16="http://schemas.microsoft.com/office/drawing/2014/main" id="{10FAD36B-7BD9-CC43-9689-F3CA40E28F94}"/>
              </a:ext>
            </a:extLst>
          </p:cNvPr>
          <p:cNvSpPr/>
          <p:nvPr/>
        </p:nvSpPr>
        <p:spPr bwMode="auto">
          <a:xfrm flipH="1">
            <a:off x="3191931" y="4399436"/>
            <a:ext cx="1456135" cy="914400"/>
          </a:xfrm>
          <a:prstGeom prst="bentArrow">
            <a:avLst>
              <a:gd name="adj1" fmla="val 18510"/>
              <a:gd name="adj2" fmla="val 25000"/>
              <a:gd name="adj3" fmla="val 25000"/>
              <a:gd name="adj4" fmla="val 27631"/>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342900" eaLnBrk="1" fontAlgn="auto" hangingPunct="1">
              <a:spcBef>
                <a:spcPts val="0"/>
              </a:spcBef>
              <a:spcAft>
                <a:spcPts val="0"/>
              </a:spcAft>
              <a:defRPr/>
            </a:pPr>
            <a:endParaRPr lang="zh-CN" altLang="en-US" sz="1350" dirty="0">
              <a:solidFill>
                <a:srgbClr val="FFFFFF"/>
              </a:solidFill>
              <a:latin typeface="Microsoft YaHei" panose="020B0503020204020204" pitchFamily="34" charset="-122"/>
              <a:ea typeface="Microsoft YaHei" panose="020B0503020204020204" pitchFamily="34" charset="-122"/>
            </a:endParaRPr>
          </a:p>
        </p:txBody>
      </p:sp>
      <p:sp>
        <p:nvSpPr>
          <p:cNvPr id="22" name="MH_Other_10">
            <a:extLst>
              <a:ext uri="{FF2B5EF4-FFF2-40B4-BE49-F238E27FC236}">
                <a16:creationId xmlns:a16="http://schemas.microsoft.com/office/drawing/2014/main" id="{8E8761AA-F9FC-4C49-98E1-40A96C68EA08}"/>
              </a:ext>
            </a:extLst>
          </p:cNvPr>
          <p:cNvSpPr/>
          <p:nvPr/>
        </p:nvSpPr>
        <p:spPr bwMode="auto">
          <a:xfrm>
            <a:off x="4476614" y="4911404"/>
            <a:ext cx="1456134" cy="914400"/>
          </a:xfrm>
          <a:prstGeom prst="bentArrow">
            <a:avLst>
              <a:gd name="adj1" fmla="val 18510"/>
              <a:gd name="adj2" fmla="val 25000"/>
              <a:gd name="adj3" fmla="val 25000"/>
              <a:gd name="adj4" fmla="val 27631"/>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342900" eaLnBrk="1" fontAlgn="auto" hangingPunct="1">
              <a:spcBef>
                <a:spcPts val="0"/>
              </a:spcBef>
              <a:spcAft>
                <a:spcPts val="0"/>
              </a:spcAft>
              <a:defRPr/>
            </a:pPr>
            <a:endParaRPr lang="zh-CN" altLang="en-US" sz="1350" dirty="0">
              <a:solidFill>
                <a:srgbClr val="FFFFFF"/>
              </a:solidFill>
              <a:latin typeface="Microsoft YaHei" panose="020B0503020204020204" pitchFamily="34" charset="-122"/>
              <a:ea typeface="Microsoft YaHei" panose="020B0503020204020204" pitchFamily="34" charset="-122"/>
            </a:endParaRPr>
          </a:p>
        </p:txBody>
      </p:sp>
      <p:sp>
        <p:nvSpPr>
          <p:cNvPr id="26" name="TextBox 55">
            <a:extLst>
              <a:ext uri="{FF2B5EF4-FFF2-40B4-BE49-F238E27FC236}">
                <a16:creationId xmlns:a16="http://schemas.microsoft.com/office/drawing/2014/main" id="{18971E1F-30EF-FF45-B38C-6A689DCE407E}"/>
              </a:ext>
            </a:extLst>
          </p:cNvPr>
          <p:cNvSpPr txBox="1"/>
          <p:nvPr/>
        </p:nvSpPr>
        <p:spPr bwMode="auto">
          <a:xfrm>
            <a:off x="4829925" y="4767681"/>
            <a:ext cx="652768" cy="253916"/>
          </a:xfrm>
          <a:prstGeom prst="rect">
            <a:avLst/>
          </a:prstGeom>
          <a:solidFill>
            <a:schemeClr val="tx1"/>
          </a:solidFill>
          <a:effec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342900">
              <a:defRPr/>
            </a:pPr>
            <a:r>
              <a:rPr lang="zh-CN" altLang="en-US" sz="1050" b="1" spc="225" dirty="0">
                <a:solidFill>
                  <a:srgbClr val="FFFFFF"/>
                </a:solidFill>
                <a:latin typeface="Microsoft YaHei" panose="020B0503020204020204" pitchFamily="34" charset="-122"/>
                <a:ea typeface="Microsoft YaHei" panose="020B0503020204020204" pitchFamily="34" charset="-122"/>
              </a:rPr>
              <a:t>引入</a:t>
            </a:r>
          </a:p>
        </p:txBody>
      </p:sp>
      <p:cxnSp>
        <p:nvCxnSpPr>
          <p:cNvPr id="30" name="直接连接符 17">
            <a:extLst>
              <a:ext uri="{FF2B5EF4-FFF2-40B4-BE49-F238E27FC236}">
                <a16:creationId xmlns:a16="http://schemas.microsoft.com/office/drawing/2014/main" id="{838180D2-DC21-2B4B-827A-1861FA477432}"/>
              </a:ext>
            </a:extLst>
          </p:cNvPr>
          <p:cNvCxnSpPr>
            <a:cxnSpLocks/>
          </p:cNvCxnSpPr>
          <p:nvPr/>
        </p:nvCxnSpPr>
        <p:spPr>
          <a:xfrm>
            <a:off x="1078807" y="5825804"/>
            <a:ext cx="6986387"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C569AC4-F2C1-2941-B586-18C21EC9B458}"/>
              </a:ext>
            </a:extLst>
          </p:cNvPr>
          <p:cNvSpPr txBox="1"/>
          <p:nvPr/>
        </p:nvSpPr>
        <p:spPr>
          <a:xfrm>
            <a:off x="5641147" y="4996375"/>
            <a:ext cx="2437313" cy="300082"/>
          </a:xfrm>
          <a:prstGeom prst="rect">
            <a:avLst/>
          </a:prstGeom>
          <a:noFill/>
          <a:effectLst/>
        </p:spPr>
        <p:txBody>
          <a:bodyPr wrap="square" rtlCol="0">
            <a:spAutoFit/>
          </a:bodyPr>
          <a:lstStyle/>
          <a:p>
            <a:pPr algn="ctr" defTabSz="342900" eaLnBrk="1" fontAlgn="auto" hangingPunct="1">
              <a:spcBef>
                <a:spcPts val="0"/>
              </a:spcBef>
              <a:spcAft>
                <a:spcPts val="0"/>
              </a:spcAft>
            </a:pPr>
            <a:r>
              <a:rPr lang="zh-CN" altLang="en-US" sz="1350" dirty="0">
                <a:solidFill>
                  <a:srgbClr val="FFFFFF">
                    <a:lumMod val="50000"/>
                  </a:srgbClr>
                </a:solidFill>
                <a:latin typeface="Microsoft YaHei" panose="020B0503020204020204" pitchFamily="34" charset="-122"/>
                <a:ea typeface="Microsoft YaHei" panose="020B0503020204020204" pitchFamily="34" charset="-122"/>
              </a:rPr>
              <a:t>机器学习领域深度学习</a:t>
            </a:r>
          </a:p>
        </p:txBody>
      </p:sp>
      <p:sp>
        <p:nvSpPr>
          <p:cNvPr id="33" name="文本框 32">
            <a:extLst>
              <a:ext uri="{FF2B5EF4-FFF2-40B4-BE49-F238E27FC236}">
                <a16:creationId xmlns:a16="http://schemas.microsoft.com/office/drawing/2014/main" id="{922687A7-F9D0-5C45-B903-4A4DBB536BCC}"/>
              </a:ext>
            </a:extLst>
          </p:cNvPr>
          <p:cNvSpPr txBox="1"/>
          <p:nvPr/>
        </p:nvSpPr>
        <p:spPr>
          <a:xfrm>
            <a:off x="910359" y="4256463"/>
            <a:ext cx="2437313" cy="923330"/>
          </a:xfrm>
          <a:prstGeom prst="rect">
            <a:avLst/>
          </a:prstGeom>
          <a:noFill/>
          <a:effectLst/>
        </p:spPr>
        <p:txBody>
          <a:bodyPr wrap="square" rtlCol="0">
            <a:spAutoFit/>
          </a:bodyPr>
          <a:lstStyle/>
          <a:p>
            <a:pPr defTabSz="342900" eaLnBrk="1" fontAlgn="auto" hangingPunct="1">
              <a:spcBef>
                <a:spcPts val="0"/>
              </a:spcBef>
              <a:spcAft>
                <a:spcPts val="0"/>
              </a:spcAft>
            </a:pPr>
            <a:r>
              <a:rPr lang="zh-CN" altLang="en-US" sz="1350" dirty="0">
                <a:solidFill>
                  <a:srgbClr val="FFFFFF">
                    <a:lumMod val="50000"/>
                  </a:srgbClr>
                </a:solidFill>
                <a:latin typeface="Microsoft YaHei" panose="020B0503020204020204" pitchFamily="34" charset="-122"/>
                <a:ea typeface="Microsoft YaHei" panose="020B0503020204020204" pitchFamily="34" charset="-122"/>
              </a:rPr>
              <a:t>引入到语音识别声学模型训练</a:t>
            </a:r>
            <a:endParaRPr lang="en-US" altLang="zh-CN" sz="1350" dirty="0">
              <a:solidFill>
                <a:srgbClr val="FFFFFF">
                  <a:lumMod val="50000"/>
                </a:srgbClr>
              </a:solidFill>
              <a:latin typeface="Microsoft YaHei" panose="020B0503020204020204" pitchFamily="34" charset="-122"/>
              <a:ea typeface="Microsoft YaHei" panose="020B0503020204020204" pitchFamily="34" charset="-122"/>
            </a:endParaRPr>
          </a:p>
          <a:p>
            <a:pPr marL="214313" indent="-214313" defTabSz="342900" eaLnBrk="1" fontAlgn="auto" hangingPunct="1">
              <a:spcBef>
                <a:spcPts val="0"/>
              </a:spcBef>
              <a:spcAft>
                <a:spcPts val="0"/>
              </a:spcAft>
              <a:buFont typeface="Wingdings" pitchFamily="2" charset="2"/>
              <a:buChar char="u"/>
            </a:pPr>
            <a:r>
              <a:rPr lang="zh-CN" altLang="en-US" sz="1350" dirty="0">
                <a:solidFill>
                  <a:srgbClr val="FFFFFF">
                    <a:lumMod val="50000"/>
                  </a:srgbClr>
                </a:solidFill>
                <a:latin typeface="Microsoft YaHei" panose="020B0503020204020204" pitchFamily="34" charset="-122"/>
                <a:ea typeface="Microsoft YaHei" panose="020B0503020204020204" pitchFamily="34" charset="-122"/>
              </a:rPr>
              <a:t>提高了声学模型准确率</a:t>
            </a:r>
            <a:endParaRPr lang="en-US" altLang="zh-CN" sz="1350" dirty="0">
              <a:solidFill>
                <a:srgbClr val="FFFFFF">
                  <a:lumMod val="50000"/>
                </a:srgbClr>
              </a:solidFill>
              <a:latin typeface="Microsoft YaHei" panose="020B0503020204020204" pitchFamily="34" charset="-122"/>
              <a:ea typeface="Microsoft YaHei" panose="020B0503020204020204" pitchFamily="34" charset="-122"/>
            </a:endParaRPr>
          </a:p>
          <a:p>
            <a:pPr marL="214313" indent="-214313" defTabSz="342900" eaLnBrk="1" fontAlgn="auto" hangingPunct="1">
              <a:spcBef>
                <a:spcPts val="0"/>
              </a:spcBef>
              <a:spcAft>
                <a:spcPts val="0"/>
              </a:spcAft>
              <a:buFont typeface="Wingdings" pitchFamily="2" charset="2"/>
              <a:buChar char="u"/>
            </a:pPr>
            <a:r>
              <a:rPr lang="zh-CN" altLang="en-US" sz="1350" dirty="0">
                <a:solidFill>
                  <a:srgbClr val="FFFFFF">
                    <a:lumMod val="50000"/>
                  </a:srgbClr>
                </a:solidFill>
                <a:latin typeface="Microsoft YaHei" panose="020B0503020204020204" pitchFamily="34" charset="-122"/>
                <a:ea typeface="Microsoft YaHei" panose="020B0503020204020204" pitchFamily="34" charset="-122"/>
              </a:rPr>
              <a:t>微软将识别错误率降低了</a:t>
            </a:r>
            <a:r>
              <a:rPr lang="en-US" altLang="zh-CN" sz="1350" dirty="0">
                <a:solidFill>
                  <a:srgbClr val="FFFFFF">
                    <a:lumMod val="50000"/>
                  </a:srgbClr>
                </a:solidFill>
                <a:latin typeface="Microsoft YaHei" panose="020B0503020204020204" pitchFamily="34" charset="-122"/>
                <a:ea typeface="Microsoft YaHei" panose="020B0503020204020204" pitchFamily="34" charset="-122"/>
              </a:rPr>
              <a:t>30%</a:t>
            </a:r>
            <a:endParaRPr lang="zh-CN" altLang="en-US" sz="1350" dirty="0">
              <a:solidFill>
                <a:srgbClr val="FFFFFF">
                  <a:lumMod val="50000"/>
                </a:srgbClr>
              </a:solidFill>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39BB0FFA-B543-814D-8670-CE33F4960D59}"/>
              </a:ext>
            </a:extLst>
          </p:cNvPr>
          <p:cNvSpPr txBox="1"/>
          <p:nvPr/>
        </p:nvSpPr>
        <p:spPr>
          <a:xfrm>
            <a:off x="6028134" y="3552991"/>
            <a:ext cx="2437313" cy="1131079"/>
          </a:xfrm>
          <a:prstGeom prst="rect">
            <a:avLst/>
          </a:prstGeom>
          <a:noFill/>
          <a:effectLst/>
        </p:spPr>
        <p:txBody>
          <a:bodyPr wrap="square" rtlCol="0">
            <a:spAutoFit/>
          </a:bodyPr>
          <a:lstStyle/>
          <a:p>
            <a:pPr algn="ctr" defTabSz="342900" eaLnBrk="1" fontAlgn="auto" hangingPunct="1">
              <a:spcBef>
                <a:spcPts val="0"/>
              </a:spcBef>
              <a:spcAft>
                <a:spcPts val="0"/>
              </a:spcAft>
            </a:pPr>
            <a:r>
              <a:rPr lang="zh-CN" altLang="en-US" sz="1350" dirty="0">
                <a:solidFill>
                  <a:srgbClr val="FFFFFF">
                    <a:lumMod val="50000"/>
                  </a:srgbClr>
                </a:solidFill>
                <a:latin typeface="Microsoft YaHei" panose="020B0503020204020204" pitchFamily="34" charset="-122"/>
                <a:ea typeface="Microsoft YaHei" panose="020B0503020204020204" pitchFamily="34" charset="-122"/>
              </a:rPr>
              <a:t>主流的语音识别解码器已经采用基于有限状态机（</a:t>
            </a:r>
            <a:r>
              <a:rPr lang="en" altLang="zh-CN" sz="1350" dirty="0">
                <a:solidFill>
                  <a:srgbClr val="FFFFFF">
                    <a:lumMod val="50000"/>
                  </a:srgbClr>
                </a:solidFill>
                <a:latin typeface="Microsoft YaHei" panose="020B0503020204020204" pitchFamily="34" charset="-122"/>
                <a:ea typeface="Microsoft YaHei" panose="020B0503020204020204" pitchFamily="34" charset="-122"/>
              </a:rPr>
              <a:t>WFST</a:t>
            </a:r>
            <a:r>
              <a:rPr lang="zh-CN" altLang="en" sz="1350" dirty="0">
                <a:solidFill>
                  <a:srgbClr val="FFFFFF">
                    <a:lumMod val="50000"/>
                  </a:srgbClr>
                </a:solidFill>
                <a:latin typeface="Microsoft YaHei" panose="020B0503020204020204" pitchFamily="34" charset="-122"/>
                <a:ea typeface="Microsoft YaHei" panose="020B0503020204020204" pitchFamily="34" charset="-122"/>
              </a:rPr>
              <a:t>）</a:t>
            </a:r>
            <a:r>
              <a:rPr lang="zh-CN" altLang="en-US" sz="1350" dirty="0">
                <a:solidFill>
                  <a:srgbClr val="FFFFFF">
                    <a:lumMod val="50000"/>
                  </a:srgbClr>
                </a:solidFill>
                <a:latin typeface="Microsoft YaHei" panose="020B0503020204020204" pitchFamily="34" charset="-122"/>
                <a:ea typeface="Microsoft YaHei" panose="020B0503020204020204" pitchFamily="34" charset="-122"/>
              </a:rPr>
              <a:t>的解码网络，提高了解码的速度，为语音识别的实时应用提供了基础</a:t>
            </a:r>
          </a:p>
        </p:txBody>
      </p:sp>
      <p:sp>
        <p:nvSpPr>
          <p:cNvPr id="40" name="TextBox 55">
            <a:extLst>
              <a:ext uri="{FF2B5EF4-FFF2-40B4-BE49-F238E27FC236}">
                <a16:creationId xmlns:a16="http://schemas.microsoft.com/office/drawing/2014/main" id="{71123DD3-8500-AA49-A7A9-7245ECBCC3A4}"/>
              </a:ext>
            </a:extLst>
          </p:cNvPr>
          <p:cNvSpPr txBox="1"/>
          <p:nvPr/>
        </p:nvSpPr>
        <p:spPr bwMode="auto">
          <a:xfrm>
            <a:off x="4571999" y="3695165"/>
            <a:ext cx="1069148" cy="415498"/>
          </a:xfrm>
          <a:prstGeom prst="rect">
            <a:avLst/>
          </a:prstGeom>
          <a:solidFill>
            <a:schemeClr val="tx1"/>
          </a:solidFill>
          <a:effec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342900">
              <a:defRPr/>
            </a:pPr>
            <a:r>
              <a:rPr lang="en-US" altLang="zh-CN" sz="1050" b="1" spc="225" dirty="0">
                <a:solidFill>
                  <a:srgbClr val="FFFFFF"/>
                </a:solidFill>
                <a:latin typeface="Microsoft YaHei" panose="020B0503020204020204" pitchFamily="34" charset="-122"/>
                <a:ea typeface="Microsoft YaHei" panose="020B0503020204020204" pitchFamily="34" charset="-122"/>
              </a:rPr>
              <a:t>2009</a:t>
            </a:r>
            <a:r>
              <a:rPr lang="zh-CN" altLang="en-US" sz="1050" b="1" spc="225" dirty="0">
                <a:solidFill>
                  <a:srgbClr val="FFFFFF"/>
                </a:solidFill>
                <a:latin typeface="Microsoft YaHei" panose="020B0503020204020204" pitchFamily="34" charset="-122"/>
                <a:ea typeface="Microsoft YaHei" panose="020B0503020204020204" pitchFamily="34" charset="-122"/>
              </a:rPr>
              <a:t>年前后</a:t>
            </a:r>
          </a:p>
        </p:txBody>
      </p:sp>
    </p:spTree>
    <p:extLst>
      <p:ext uri="{BB962C8B-B14F-4D97-AF65-F5344CB8AC3E}">
        <p14:creationId xmlns:p14="http://schemas.microsoft.com/office/powerpoint/2010/main" val="31360196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342900" eaLnBrk="1" fontAlgn="auto" hangingPunct="1">
              <a:spcBef>
                <a:spcPts val="0"/>
              </a:spcBef>
              <a:spcAft>
                <a:spcPts val="0"/>
              </a:spcAft>
            </a:pPr>
            <a:endParaRPr lang="zh-CN" altLang="en-US" sz="1350">
              <a:solidFill>
                <a:srgbClr val="FFFFFF"/>
              </a:solidFill>
              <a:latin typeface="Gill Sans MT" panose="020B0502020104020203"/>
              <a:ea typeface="华文中宋" panose="02010600040101010101" pitchFamily="2" charset="-122"/>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342900" eaLnBrk="1" fontAlgn="auto" hangingPunct="1">
              <a:spcBef>
                <a:spcPts val="0"/>
              </a:spcBef>
              <a:spcAft>
                <a:spcPts val="0"/>
              </a:spcAft>
            </a:pPr>
            <a:r>
              <a:rPr lang="en-US" altLang="zh-CN" sz="2700" dirty="0">
                <a:solidFill>
                  <a:srgbClr val="FFFFFF"/>
                </a:solidFill>
                <a:latin typeface="Gill Sans MT" panose="020B0502020104020203"/>
                <a:ea typeface="华文中宋" panose="02010600040101010101" pitchFamily="2" charset="-122"/>
                <a:cs typeface="+mn-ea"/>
                <a:sym typeface="+mn-lt"/>
              </a:rPr>
              <a:t>1</a:t>
            </a:r>
            <a:endParaRPr lang="zh-CN" altLang="en-US" sz="2700" dirty="0">
              <a:solidFill>
                <a:srgbClr val="FFFFFF"/>
              </a:solidFill>
              <a:latin typeface="Gill Sans MT" panose="020B0502020104020203"/>
              <a:ea typeface="华文中宋" panose="02010600040101010101" pitchFamily="2" charset="-122"/>
              <a:cs typeface="+mn-ea"/>
              <a:sym typeface="+mn-lt"/>
            </a:endParaRPr>
          </a:p>
        </p:txBody>
      </p:sp>
      <p:sp>
        <p:nvSpPr>
          <p:cNvPr id="6" name="矩形 5"/>
          <p:cNvSpPr/>
          <p:nvPr/>
        </p:nvSpPr>
        <p:spPr>
          <a:xfrm>
            <a:off x="2605238" y="909405"/>
            <a:ext cx="1449927" cy="276997"/>
          </a:xfrm>
          <a:prstGeom prst="rect">
            <a:avLst/>
          </a:prstGeom>
        </p:spPr>
        <p:txBody>
          <a:bodyPr wrap="square" lIns="68577" tIns="34289" rIns="68577" bIns="34289">
            <a:spAutoFit/>
          </a:bodyPr>
          <a:lstStyle/>
          <a:p>
            <a:pPr algn="dist" defTabSz="342900" eaLnBrk="1" fontAlgn="auto" hangingPunct="1">
              <a:spcBef>
                <a:spcPts val="0"/>
              </a:spcBef>
              <a:spcAft>
                <a:spcPts val="0"/>
              </a:spcAft>
            </a:pPr>
            <a:r>
              <a:rPr lang="zh-CN" altLang="en-US" sz="1350" dirty="0">
                <a:solidFill>
                  <a:srgbClr val="FFFFFF"/>
                </a:solidFill>
                <a:latin typeface="Gill Sans MT" panose="020B0502020104020203"/>
                <a:ea typeface="华文中宋" panose="02010600040101010101" pitchFamily="2" charset="-122"/>
                <a:cs typeface="+mn-ea"/>
                <a:sym typeface="+mn-lt"/>
              </a:rPr>
              <a:t>语音识别</a:t>
            </a:r>
            <a:endParaRPr lang="en-US" altLang="zh-CN" sz="1350" dirty="0">
              <a:solidFill>
                <a:srgbClr val="FFFFFF"/>
              </a:solidFill>
              <a:latin typeface="Gill Sans MT" panose="020B0502020104020203"/>
              <a:ea typeface="华文中宋" panose="02010600040101010101" pitchFamily="2" charset="-122"/>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342900" eaLnBrk="1" fontAlgn="auto" hangingPunct="1">
              <a:spcBef>
                <a:spcPts val="0"/>
              </a:spcBef>
              <a:spcAft>
                <a:spcPts val="0"/>
              </a:spcAft>
            </a:pPr>
            <a:endParaRPr lang="zh-CN" altLang="en-US" sz="1350">
              <a:solidFill>
                <a:srgbClr val="AD1C21"/>
              </a:solidFill>
              <a:latin typeface="Gill Sans MT" panose="020B0502020104020203"/>
              <a:ea typeface="华文中宋" panose="02010600040101010101" pitchFamily="2" charset="-122"/>
              <a:cs typeface="+mn-ea"/>
              <a:sym typeface="+mn-lt"/>
            </a:endParaRPr>
          </a:p>
        </p:txBody>
      </p:sp>
      <p:sp>
        <p:nvSpPr>
          <p:cNvPr id="9" name="矩形 8"/>
          <p:cNvSpPr/>
          <p:nvPr/>
        </p:nvSpPr>
        <p:spPr>
          <a:xfrm>
            <a:off x="310969" y="789528"/>
            <a:ext cx="1864613" cy="507831"/>
          </a:xfrm>
          <a:prstGeom prst="rect">
            <a:avLst/>
          </a:prstGeom>
        </p:spPr>
        <p:txBody>
          <a:bodyPr wrap="none">
            <a:spAutoFit/>
          </a:bodyPr>
          <a:lstStyle/>
          <a:p>
            <a:pPr defTabSz="342900" eaLnBrk="1" fontAlgn="auto" hangingPunct="1">
              <a:lnSpc>
                <a:spcPct val="150000"/>
              </a:lnSpc>
              <a:spcBef>
                <a:spcPts val="0"/>
              </a:spcBef>
              <a:spcAft>
                <a:spcPts val="0"/>
              </a:spcAft>
            </a:pPr>
            <a:r>
              <a:rPr lang="en-US" altLang="zh-CN" dirty="0">
                <a:solidFill>
                  <a:srgbClr val="157E9F"/>
                </a:solidFill>
                <a:latin typeface="Gill Sans MT" panose="020B0502020104020203"/>
                <a:ea typeface="华文中宋" panose="02010600040101010101" pitchFamily="2" charset="-122"/>
                <a:cs typeface="+mn-ea"/>
                <a:sym typeface="+mn-lt"/>
              </a:rPr>
              <a:t> </a:t>
            </a:r>
            <a:r>
              <a:rPr lang="zh-CN" altLang="en-US" dirty="0">
                <a:solidFill>
                  <a:srgbClr val="000000">
                    <a:lumMod val="65000"/>
                    <a:lumOff val="35000"/>
                  </a:srgbClr>
                </a:solidFill>
                <a:latin typeface="Gill Sans MT" panose="020B0502020104020203"/>
                <a:ea typeface="华文中宋" panose="02010600040101010101" pitchFamily="2" charset="-122"/>
                <a:cs typeface="+mn-ea"/>
                <a:sym typeface="+mn-lt"/>
              </a:rPr>
              <a:t>语音识别的背景</a:t>
            </a:r>
            <a:endParaRPr lang="en-US" altLang="zh-CN" dirty="0">
              <a:solidFill>
                <a:srgbClr val="000000">
                  <a:lumMod val="65000"/>
                  <a:lumOff val="35000"/>
                </a:srgbClr>
              </a:solidFill>
              <a:latin typeface="Gill Sans MT" panose="020B0502020104020203"/>
              <a:ea typeface="华文中宋" panose="02010600040101010101" pitchFamily="2"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sp>
        <p:nvSpPr>
          <p:cNvPr id="2" name="文本框 1">
            <a:extLst>
              <a:ext uri="{FF2B5EF4-FFF2-40B4-BE49-F238E27FC236}">
                <a16:creationId xmlns:a16="http://schemas.microsoft.com/office/drawing/2014/main" id="{A6C50A8C-FD0D-904C-B12B-7507B9956391}"/>
              </a:ext>
            </a:extLst>
          </p:cNvPr>
          <p:cNvSpPr txBox="1"/>
          <p:nvPr/>
        </p:nvSpPr>
        <p:spPr>
          <a:xfrm>
            <a:off x="358967" y="1887061"/>
            <a:ext cx="5902210" cy="323165"/>
          </a:xfrm>
          <a:prstGeom prst="rect">
            <a:avLst/>
          </a:prstGeom>
          <a:noFill/>
        </p:spPr>
        <p:txBody>
          <a:bodyPr wrap="square" rtlCol="0">
            <a:spAutoFit/>
          </a:bodyPr>
          <a:lstStyle/>
          <a:p>
            <a:pPr marL="214313" indent="-214313" defTabSz="342900" eaLnBrk="1" fontAlgn="auto" hangingPunct="1">
              <a:spcBef>
                <a:spcPts val="0"/>
              </a:spcBef>
              <a:spcAft>
                <a:spcPts val="0"/>
              </a:spcAft>
              <a:buFont typeface="Wingdings" pitchFamily="2" charset="2"/>
              <a:buChar char="u"/>
            </a:pPr>
            <a:r>
              <a:rPr kumimoji="1" lang="en-US" altLang="zh-CN" sz="1500" dirty="0">
                <a:solidFill>
                  <a:srgbClr val="000000"/>
                </a:solidFill>
                <a:latin typeface="Microsoft YaHei" panose="020B0503020204020204" pitchFamily="34" charset="-122"/>
                <a:ea typeface="Microsoft YaHei" panose="020B0503020204020204" pitchFamily="34" charset="-122"/>
              </a:rPr>
              <a:t>1952</a:t>
            </a:r>
            <a:r>
              <a:rPr kumimoji="1" lang="zh-CN" altLang="en-US" sz="1500" dirty="0">
                <a:solidFill>
                  <a:srgbClr val="000000"/>
                </a:solidFill>
                <a:latin typeface="Microsoft YaHei" panose="020B0503020204020204" pitchFamily="34" charset="-122"/>
                <a:ea typeface="Microsoft YaHei" panose="020B0503020204020204" pitchFamily="34" charset="-122"/>
              </a:rPr>
              <a:t>年贝尔研究所，第一个能识别</a:t>
            </a:r>
            <a:r>
              <a:rPr kumimoji="1" lang="en-US" altLang="zh-CN" sz="1500" dirty="0">
                <a:solidFill>
                  <a:srgbClr val="000000"/>
                </a:solidFill>
                <a:latin typeface="Microsoft YaHei" panose="020B0503020204020204" pitchFamily="34" charset="-122"/>
                <a:ea typeface="Microsoft YaHei" panose="020B0503020204020204" pitchFamily="34" charset="-122"/>
              </a:rPr>
              <a:t>10</a:t>
            </a:r>
            <a:r>
              <a:rPr kumimoji="1" lang="zh-CN" altLang="en-US" sz="1500" dirty="0">
                <a:solidFill>
                  <a:srgbClr val="000000"/>
                </a:solidFill>
                <a:latin typeface="Microsoft YaHei" panose="020B0503020204020204" pitchFamily="34" charset="-122"/>
                <a:ea typeface="Microsoft YaHei" panose="020B0503020204020204" pitchFamily="34" charset="-122"/>
              </a:rPr>
              <a:t>个英文数字发音的实验系统</a:t>
            </a:r>
          </a:p>
        </p:txBody>
      </p:sp>
      <p:sp>
        <p:nvSpPr>
          <p:cNvPr id="15" name="文本框 14">
            <a:extLst>
              <a:ext uri="{FF2B5EF4-FFF2-40B4-BE49-F238E27FC236}">
                <a16:creationId xmlns:a16="http://schemas.microsoft.com/office/drawing/2014/main" id="{18030819-3E54-A544-96BB-34EF10D30B76}"/>
              </a:ext>
            </a:extLst>
          </p:cNvPr>
          <p:cNvSpPr txBox="1"/>
          <p:nvPr/>
        </p:nvSpPr>
        <p:spPr>
          <a:xfrm>
            <a:off x="358967" y="2181122"/>
            <a:ext cx="5266226" cy="323165"/>
          </a:xfrm>
          <a:prstGeom prst="rect">
            <a:avLst/>
          </a:prstGeom>
          <a:noFill/>
        </p:spPr>
        <p:txBody>
          <a:bodyPr wrap="square" rtlCol="0">
            <a:spAutoFit/>
          </a:bodyPr>
          <a:lstStyle/>
          <a:p>
            <a:pPr marL="214313" indent="-214313" defTabSz="342900" eaLnBrk="1" fontAlgn="auto" hangingPunct="1">
              <a:spcBef>
                <a:spcPts val="0"/>
              </a:spcBef>
              <a:spcAft>
                <a:spcPts val="0"/>
              </a:spcAft>
              <a:buFont typeface="Wingdings" pitchFamily="2" charset="2"/>
              <a:buChar char="u"/>
            </a:pPr>
            <a:r>
              <a:rPr kumimoji="1" lang="en-US" altLang="zh-CN" sz="1500" dirty="0">
                <a:solidFill>
                  <a:srgbClr val="000000"/>
                </a:solidFill>
                <a:latin typeface="Microsoft YaHei" panose="020B0503020204020204" pitchFamily="34" charset="-122"/>
                <a:ea typeface="Microsoft YaHei" panose="020B0503020204020204" pitchFamily="34" charset="-122"/>
              </a:rPr>
              <a:t>1960</a:t>
            </a:r>
            <a:r>
              <a:rPr kumimoji="1" lang="zh-CN" altLang="en-US" sz="1500" dirty="0">
                <a:solidFill>
                  <a:srgbClr val="000000"/>
                </a:solidFill>
                <a:latin typeface="Microsoft YaHei" panose="020B0503020204020204" pitchFamily="34" charset="-122"/>
                <a:ea typeface="Microsoft YaHei" panose="020B0503020204020204" pitchFamily="34" charset="-122"/>
              </a:rPr>
              <a:t>年</a:t>
            </a:r>
            <a:r>
              <a:rPr kumimoji="1" lang="en-US" altLang="zh-CN" sz="1500" dirty="0">
                <a:solidFill>
                  <a:srgbClr val="000000"/>
                </a:solidFill>
                <a:latin typeface="Microsoft YaHei" panose="020B0503020204020204" pitchFamily="34" charset="-122"/>
                <a:ea typeface="Microsoft YaHei" panose="020B0503020204020204" pitchFamily="34" charset="-122"/>
              </a:rPr>
              <a:t>Dense</a:t>
            </a:r>
            <a:r>
              <a:rPr kumimoji="1" lang="zh-CN" altLang="en-US" sz="1500" dirty="0">
                <a:solidFill>
                  <a:srgbClr val="000000"/>
                </a:solidFill>
                <a:latin typeface="Microsoft YaHei" panose="020B0503020204020204" pitchFamily="34" charset="-122"/>
                <a:ea typeface="Microsoft YaHei" panose="020B0503020204020204" pitchFamily="34" charset="-122"/>
              </a:rPr>
              <a:t>等人，第一个计算机语音识别系统</a:t>
            </a:r>
          </a:p>
        </p:txBody>
      </p:sp>
      <p:sp>
        <p:nvSpPr>
          <p:cNvPr id="16" name="文本框 15">
            <a:extLst>
              <a:ext uri="{FF2B5EF4-FFF2-40B4-BE49-F238E27FC236}">
                <a16:creationId xmlns:a16="http://schemas.microsoft.com/office/drawing/2014/main" id="{E9C74169-8CEE-2D4B-BD41-1A42BE3E994E}"/>
              </a:ext>
            </a:extLst>
          </p:cNvPr>
          <p:cNvSpPr txBox="1"/>
          <p:nvPr/>
        </p:nvSpPr>
        <p:spPr>
          <a:xfrm>
            <a:off x="358967" y="2475183"/>
            <a:ext cx="5902209" cy="323165"/>
          </a:xfrm>
          <a:prstGeom prst="rect">
            <a:avLst/>
          </a:prstGeom>
          <a:noFill/>
        </p:spPr>
        <p:txBody>
          <a:bodyPr wrap="square" rtlCol="0">
            <a:spAutoFit/>
          </a:bodyPr>
          <a:lstStyle/>
          <a:p>
            <a:pPr marL="214313" indent="-214313" defTabSz="342900" eaLnBrk="1" fontAlgn="auto" hangingPunct="1">
              <a:spcBef>
                <a:spcPts val="0"/>
              </a:spcBef>
              <a:spcAft>
                <a:spcPts val="0"/>
              </a:spcAft>
              <a:buFont typeface="Wingdings" pitchFamily="2" charset="2"/>
              <a:buChar char="u"/>
            </a:pPr>
            <a:r>
              <a:rPr kumimoji="1" lang="zh-CN" altLang="en-US" sz="1500" dirty="0">
                <a:solidFill>
                  <a:srgbClr val="000000"/>
                </a:solidFill>
                <a:latin typeface="Microsoft YaHei" panose="020B0503020204020204" pitchFamily="34" charset="-122"/>
                <a:ea typeface="Microsoft YaHei" panose="020B0503020204020204" pitchFamily="34" charset="-122"/>
              </a:rPr>
              <a:t>上世纪</a:t>
            </a:r>
            <a:r>
              <a:rPr kumimoji="1" lang="en-US" altLang="zh-CN" sz="1500" dirty="0">
                <a:solidFill>
                  <a:srgbClr val="000000"/>
                </a:solidFill>
                <a:latin typeface="Microsoft YaHei" panose="020B0503020204020204" pitchFamily="34" charset="-122"/>
                <a:ea typeface="Microsoft YaHei" panose="020B0503020204020204" pitchFamily="34" charset="-122"/>
              </a:rPr>
              <a:t>70</a:t>
            </a:r>
            <a:r>
              <a:rPr kumimoji="1" lang="zh-CN" altLang="en-US" sz="1500" dirty="0">
                <a:solidFill>
                  <a:srgbClr val="000000"/>
                </a:solidFill>
                <a:latin typeface="Microsoft YaHei" panose="020B0503020204020204" pitchFamily="34" charset="-122"/>
                <a:ea typeface="Microsoft YaHei" panose="020B0503020204020204" pitchFamily="34" charset="-122"/>
              </a:rPr>
              <a:t>年代后，在小词汇量、孤立词的识别方面取得实质发展</a:t>
            </a:r>
          </a:p>
        </p:txBody>
      </p:sp>
      <p:sp>
        <p:nvSpPr>
          <p:cNvPr id="17" name="文本框 16">
            <a:extLst>
              <a:ext uri="{FF2B5EF4-FFF2-40B4-BE49-F238E27FC236}">
                <a16:creationId xmlns:a16="http://schemas.microsoft.com/office/drawing/2014/main" id="{C6F95FD3-3351-B641-A144-1E17310E550E}"/>
              </a:ext>
            </a:extLst>
          </p:cNvPr>
          <p:cNvSpPr txBox="1"/>
          <p:nvPr/>
        </p:nvSpPr>
        <p:spPr>
          <a:xfrm>
            <a:off x="358967" y="2769976"/>
            <a:ext cx="5902209" cy="323165"/>
          </a:xfrm>
          <a:prstGeom prst="rect">
            <a:avLst/>
          </a:prstGeom>
          <a:noFill/>
        </p:spPr>
        <p:txBody>
          <a:bodyPr wrap="square" rtlCol="0">
            <a:spAutoFit/>
          </a:bodyPr>
          <a:lstStyle/>
          <a:p>
            <a:pPr marL="214313" indent="-214313" defTabSz="342900" eaLnBrk="1" fontAlgn="auto" hangingPunct="1">
              <a:spcBef>
                <a:spcPts val="0"/>
              </a:spcBef>
              <a:spcAft>
                <a:spcPts val="0"/>
              </a:spcAft>
              <a:buFont typeface="Wingdings" pitchFamily="2" charset="2"/>
              <a:buChar char="u"/>
            </a:pPr>
            <a:r>
              <a:rPr kumimoji="1" lang="zh-CN" altLang="en-US" sz="1500" dirty="0">
                <a:solidFill>
                  <a:srgbClr val="000000"/>
                </a:solidFill>
                <a:latin typeface="Microsoft YaHei" panose="020B0503020204020204" pitchFamily="34" charset="-122"/>
                <a:ea typeface="Microsoft YaHei" panose="020B0503020204020204" pitchFamily="34" charset="-122"/>
              </a:rPr>
              <a:t>上世纪</a:t>
            </a:r>
            <a:r>
              <a:rPr kumimoji="1" lang="en-US" altLang="zh-CN" sz="1500" dirty="0">
                <a:solidFill>
                  <a:srgbClr val="000000"/>
                </a:solidFill>
                <a:latin typeface="Microsoft YaHei" panose="020B0503020204020204" pitchFamily="34" charset="-122"/>
                <a:ea typeface="Microsoft YaHei" panose="020B0503020204020204" pitchFamily="34" charset="-122"/>
              </a:rPr>
              <a:t>80</a:t>
            </a:r>
            <a:r>
              <a:rPr kumimoji="1" lang="zh-CN" altLang="en-US" sz="1500" dirty="0">
                <a:solidFill>
                  <a:srgbClr val="000000"/>
                </a:solidFill>
                <a:latin typeface="Microsoft YaHei" panose="020B0503020204020204" pitchFamily="34" charset="-122"/>
                <a:ea typeface="Microsoft YaHei" panose="020B0503020204020204" pitchFamily="34" charset="-122"/>
              </a:rPr>
              <a:t>年代后，重点转向大词汇量、非特定人连续语音识别</a:t>
            </a:r>
          </a:p>
        </p:txBody>
      </p:sp>
      <p:sp>
        <p:nvSpPr>
          <p:cNvPr id="7" name="文本框 6">
            <a:extLst>
              <a:ext uri="{FF2B5EF4-FFF2-40B4-BE49-F238E27FC236}">
                <a16:creationId xmlns:a16="http://schemas.microsoft.com/office/drawing/2014/main" id="{515CACA5-F668-F941-93D4-13E785D0F8B3}"/>
              </a:ext>
            </a:extLst>
          </p:cNvPr>
          <p:cNvSpPr txBox="1"/>
          <p:nvPr/>
        </p:nvSpPr>
        <p:spPr>
          <a:xfrm>
            <a:off x="628650" y="1462665"/>
            <a:ext cx="1136850" cy="369332"/>
          </a:xfrm>
          <a:prstGeom prst="rect">
            <a:avLst/>
          </a:prstGeom>
          <a:noFill/>
        </p:spPr>
        <p:txBody>
          <a:bodyPr wrap="none" rtlCol="0">
            <a:spAutoFit/>
          </a:bodyPr>
          <a:lstStyle/>
          <a:p>
            <a:pPr marL="257175" indent="-257175" defTabSz="342900" eaLnBrk="1" fontAlgn="auto" hangingPunct="1">
              <a:spcBef>
                <a:spcPts val="0"/>
              </a:spcBef>
              <a:spcAft>
                <a:spcPts val="0"/>
              </a:spcAft>
              <a:buFont typeface="Wingdings" pitchFamily="2" charset="2"/>
              <a:buChar char="Ø"/>
            </a:pPr>
            <a:r>
              <a:rPr kumimoji="1" lang="zh-CN" altLang="en-US" dirty="0">
                <a:solidFill>
                  <a:srgbClr val="000000"/>
                </a:solidFill>
                <a:latin typeface="Microsoft YaHei" panose="020B0503020204020204" pitchFamily="34" charset="-122"/>
                <a:ea typeface="Microsoft YaHei" panose="020B0503020204020204" pitchFamily="34" charset="-122"/>
              </a:rPr>
              <a:t>发展史</a:t>
            </a:r>
          </a:p>
        </p:txBody>
      </p:sp>
      <p:sp>
        <p:nvSpPr>
          <p:cNvPr id="28" name="对角圆角矩形 27">
            <a:extLst>
              <a:ext uri="{FF2B5EF4-FFF2-40B4-BE49-F238E27FC236}">
                <a16:creationId xmlns:a16="http://schemas.microsoft.com/office/drawing/2014/main" id="{57064A03-9EA7-5147-90D3-728E53C61EE5}"/>
              </a:ext>
            </a:extLst>
          </p:cNvPr>
          <p:cNvSpPr/>
          <p:nvPr/>
        </p:nvSpPr>
        <p:spPr>
          <a:xfrm>
            <a:off x="3151415" y="4039334"/>
            <a:ext cx="1592035" cy="107967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r>
              <a:rPr kumimoji="1" lang="zh-CN" altLang="en-US" dirty="0">
                <a:solidFill>
                  <a:srgbClr val="FFFFFF"/>
                </a:solidFill>
                <a:latin typeface="Gill Sans MT" panose="020B0502020104020203"/>
                <a:ea typeface="华文中宋" panose="02010600040101010101" pitchFamily="2" charset="-122"/>
              </a:rPr>
              <a:t>传统的基于标准匹配的技术思路</a:t>
            </a:r>
          </a:p>
        </p:txBody>
      </p:sp>
      <p:sp>
        <p:nvSpPr>
          <p:cNvPr id="29" name="对角圆角矩形 28">
            <a:extLst>
              <a:ext uri="{FF2B5EF4-FFF2-40B4-BE49-F238E27FC236}">
                <a16:creationId xmlns:a16="http://schemas.microsoft.com/office/drawing/2014/main" id="{39688C1D-84C5-9347-9F62-C089AFB789C2}"/>
              </a:ext>
            </a:extLst>
          </p:cNvPr>
          <p:cNvSpPr/>
          <p:nvPr/>
        </p:nvSpPr>
        <p:spPr>
          <a:xfrm>
            <a:off x="6261177" y="4602961"/>
            <a:ext cx="1592035" cy="107967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r>
              <a:rPr kumimoji="1" lang="zh-CN" altLang="en-US" dirty="0">
                <a:solidFill>
                  <a:srgbClr val="FFFFFF"/>
                </a:solidFill>
                <a:latin typeface="Gill Sans MT" panose="020B0502020104020203"/>
                <a:ea typeface="华文中宋" panose="02010600040101010101" pitchFamily="2" charset="-122"/>
              </a:rPr>
              <a:t>基于统计模型的技术思路</a:t>
            </a:r>
          </a:p>
        </p:txBody>
      </p:sp>
      <p:cxnSp>
        <p:nvCxnSpPr>
          <p:cNvPr id="31" name="曲线连接符 30">
            <a:extLst>
              <a:ext uri="{FF2B5EF4-FFF2-40B4-BE49-F238E27FC236}">
                <a16:creationId xmlns:a16="http://schemas.microsoft.com/office/drawing/2014/main" id="{EAB87232-AE5B-094F-8D30-00C5931FE597}"/>
              </a:ext>
            </a:extLst>
          </p:cNvPr>
          <p:cNvCxnSpPr>
            <a:cxnSpLocks/>
          </p:cNvCxnSpPr>
          <p:nvPr/>
        </p:nvCxnSpPr>
        <p:spPr>
          <a:xfrm>
            <a:off x="4751614" y="4767943"/>
            <a:ext cx="1509563" cy="579665"/>
          </a:xfrm>
          <a:prstGeom prst="curvedConnector3">
            <a:avLst/>
          </a:prstGeom>
          <a:ln w="127000" cap="flat">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6" name="对角圆角矩形 35">
            <a:extLst>
              <a:ext uri="{FF2B5EF4-FFF2-40B4-BE49-F238E27FC236}">
                <a16:creationId xmlns:a16="http://schemas.microsoft.com/office/drawing/2014/main" id="{EE2EBA9E-04E2-014A-9D75-EB43DCC2F4F4}"/>
              </a:ext>
            </a:extLst>
          </p:cNvPr>
          <p:cNvSpPr/>
          <p:nvPr/>
        </p:nvSpPr>
        <p:spPr>
          <a:xfrm>
            <a:off x="536981" y="3327502"/>
            <a:ext cx="1592035" cy="107967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r>
              <a:rPr kumimoji="1" lang="zh-CN" altLang="en-US" dirty="0">
                <a:solidFill>
                  <a:srgbClr val="FFFFFF"/>
                </a:solidFill>
                <a:latin typeface="Gill Sans MT" panose="020B0502020104020203"/>
                <a:ea typeface="华文中宋" panose="02010600040101010101" pitchFamily="2" charset="-122"/>
              </a:rPr>
              <a:t>研究思路</a:t>
            </a:r>
          </a:p>
        </p:txBody>
      </p:sp>
      <p:cxnSp>
        <p:nvCxnSpPr>
          <p:cNvPr id="37" name="曲线连接符 36">
            <a:extLst>
              <a:ext uri="{FF2B5EF4-FFF2-40B4-BE49-F238E27FC236}">
                <a16:creationId xmlns:a16="http://schemas.microsoft.com/office/drawing/2014/main" id="{96493FC9-8EE9-C84E-B823-5ACCBC04C4D5}"/>
              </a:ext>
            </a:extLst>
          </p:cNvPr>
          <p:cNvCxnSpPr>
            <a:cxnSpLocks/>
            <a:stCxn id="36" idx="0"/>
          </p:cNvCxnSpPr>
          <p:nvPr/>
        </p:nvCxnSpPr>
        <p:spPr>
          <a:xfrm>
            <a:off x="2129015" y="3867339"/>
            <a:ext cx="1014234" cy="820364"/>
          </a:xfrm>
          <a:prstGeom prst="curvedConnector3">
            <a:avLst/>
          </a:prstGeom>
          <a:ln w="127000" cap="flat">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2112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342900" eaLnBrk="1" fontAlgn="auto" hangingPunct="1">
              <a:spcBef>
                <a:spcPts val="0"/>
              </a:spcBef>
              <a:spcAft>
                <a:spcPts val="0"/>
              </a:spcAft>
            </a:pPr>
            <a:endParaRPr lang="zh-CN" altLang="en-US" sz="1350">
              <a:solidFill>
                <a:srgbClr val="FFFFFF"/>
              </a:solidFill>
              <a:latin typeface="Gill Sans MT" panose="020B0502020104020203"/>
              <a:ea typeface="华文中宋" panose="02010600040101010101" pitchFamily="2" charset="-122"/>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342900" eaLnBrk="1" fontAlgn="auto" hangingPunct="1">
              <a:spcBef>
                <a:spcPts val="0"/>
              </a:spcBef>
              <a:spcAft>
                <a:spcPts val="0"/>
              </a:spcAft>
            </a:pPr>
            <a:r>
              <a:rPr lang="en-US" altLang="zh-CN" sz="2700" dirty="0">
                <a:solidFill>
                  <a:srgbClr val="FFFFFF"/>
                </a:solidFill>
                <a:latin typeface="Gill Sans MT" panose="020B0502020104020203"/>
                <a:ea typeface="华文中宋" panose="02010600040101010101" pitchFamily="2" charset="-122"/>
                <a:cs typeface="+mn-ea"/>
                <a:sym typeface="+mn-lt"/>
              </a:rPr>
              <a:t>3</a:t>
            </a:r>
            <a:endParaRPr lang="zh-CN" altLang="en-US" sz="2700" dirty="0">
              <a:solidFill>
                <a:srgbClr val="FFFFFF"/>
              </a:solidFill>
              <a:latin typeface="Gill Sans MT" panose="020B0502020104020203"/>
              <a:ea typeface="华文中宋" panose="02010600040101010101" pitchFamily="2" charset="-122"/>
              <a:cs typeface="+mn-ea"/>
              <a:sym typeface="+mn-lt"/>
            </a:endParaRPr>
          </a:p>
        </p:txBody>
      </p:sp>
      <p:sp>
        <p:nvSpPr>
          <p:cNvPr id="6" name="矩形 5"/>
          <p:cNvSpPr/>
          <p:nvPr/>
        </p:nvSpPr>
        <p:spPr>
          <a:xfrm>
            <a:off x="2605238" y="909405"/>
            <a:ext cx="1449927" cy="276997"/>
          </a:xfrm>
          <a:prstGeom prst="rect">
            <a:avLst/>
          </a:prstGeom>
        </p:spPr>
        <p:txBody>
          <a:bodyPr wrap="square" lIns="68577" tIns="34289" rIns="68577" bIns="34289">
            <a:spAutoFit/>
          </a:bodyPr>
          <a:lstStyle/>
          <a:p>
            <a:pPr algn="dist" defTabSz="342900" eaLnBrk="1" fontAlgn="auto" hangingPunct="1">
              <a:spcBef>
                <a:spcPts val="0"/>
              </a:spcBef>
              <a:spcAft>
                <a:spcPts val="0"/>
              </a:spcAft>
            </a:pPr>
            <a:r>
              <a:rPr lang="zh-CN" altLang="en-US" sz="1350" dirty="0">
                <a:solidFill>
                  <a:srgbClr val="FFFFFF"/>
                </a:solidFill>
                <a:latin typeface="Gill Sans MT" panose="020B0502020104020203"/>
                <a:ea typeface="华文中宋" panose="02010600040101010101" pitchFamily="2" charset="-122"/>
                <a:cs typeface="+mn-ea"/>
                <a:sym typeface="+mn-lt"/>
              </a:rPr>
              <a:t>语音识别</a:t>
            </a:r>
            <a:endParaRPr lang="en-US" altLang="zh-CN" sz="1350" dirty="0">
              <a:solidFill>
                <a:srgbClr val="FFFFFF"/>
              </a:solidFill>
              <a:latin typeface="Gill Sans MT" panose="020B0502020104020203"/>
              <a:ea typeface="华文中宋" panose="02010600040101010101" pitchFamily="2" charset="-122"/>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342900" eaLnBrk="1" fontAlgn="auto" hangingPunct="1">
              <a:spcBef>
                <a:spcPts val="0"/>
              </a:spcBef>
              <a:spcAft>
                <a:spcPts val="0"/>
              </a:spcAft>
            </a:pPr>
            <a:endParaRPr lang="zh-CN" altLang="en-US" sz="1350">
              <a:solidFill>
                <a:srgbClr val="AD1C21"/>
              </a:solidFill>
              <a:latin typeface="Gill Sans MT" panose="020B0502020104020203"/>
              <a:ea typeface="华文中宋" panose="02010600040101010101" pitchFamily="2" charset="-122"/>
              <a:cs typeface="+mn-ea"/>
              <a:sym typeface="+mn-lt"/>
            </a:endParaRPr>
          </a:p>
        </p:txBody>
      </p:sp>
      <p:sp>
        <p:nvSpPr>
          <p:cNvPr id="9" name="矩形 8"/>
          <p:cNvSpPr/>
          <p:nvPr/>
        </p:nvSpPr>
        <p:spPr>
          <a:xfrm>
            <a:off x="310969" y="789528"/>
            <a:ext cx="1800493" cy="507831"/>
          </a:xfrm>
          <a:prstGeom prst="rect">
            <a:avLst/>
          </a:prstGeom>
        </p:spPr>
        <p:txBody>
          <a:bodyPr wrap="none">
            <a:spAutoFit/>
          </a:bodyPr>
          <a:lstStyle/>
          <a:p>
            <a:pPr defTabSz="342900" eaLnBrk="1" fontAlgn="auto" hangingPunct="1">
              <a:lnSpc>
                <a:spcPct val="150000"/>
              </a:lnSpc>
              <a:spcBef>
                <a:spcPts val="0"/>
              </a:spcBef>
              <a:spcAft>
                <a:spcPts val="0"/>
              </a:spcAft>
            </a:pPr>
            <a:r>
              <a:rPr lang="en-US" altLang="zh-CN" dirty="0">
                <a:solidFill>
                  <a:srgbClr val="157E9F"/>
                </a:solidFill>
                <a:latin typeface="Gill Sans MT" panose="020B0502020104020203"/>
                <a:ea typeface="华文中宋" panose="02010600040101010101" pitchFamily="2" charset="-122"/>
                <a:cs typeface="+mn-ea"/>
                <a:sym typeface="+mn-lt"/>
              </a:rPr>
              <a:t> </a:t>
            </a:r>
            <a:r>
              <a:rPr lang="zh-CN" altLang="en-US" dirty="0">
                <a:solidFill>
                  <a:srgbClr val="000000">
                    <a:lumMod val="65000"/>
                    <a:lumOff val="35000"/>
                  </a:srgbClr>
                </a:solidFill>
                <a:latin typeface="Gill Sans MT" panose="020B0502020104020203"/>
                <a:ea typeface="华文中宋" panose="02010600040101010101" pitchFamily="2" charset="-122"/>
                <a:cs typeface="+mn-ea"/>
                <a:sym typeface="+mn-lt"/>
              </a:rPr>
              <a:t>案例</a:t>
            </a:r>
            <a:r>
              <a:rPr lang="en-US" altLang="zh-CN" dirty="0">
                <a:solidFill>
                  <a:srgbClr val="000000">
                    <a:lumMod val="65000"/>
                    <a:lumOff val="35000"/>
                  </a:srgbClr>
                </a:solidFill>
                <a:latin typeface="Gill Sans MT" panose="020B0502020104020203"/>
                <a:ea typeface="华文中宋" panose="02010600040101010101" pitchFamily="2" charset="-122"/>
                <a:cs typeface="+mn-ea"/>
                <a:sym typeface="+mn-lt"/>
              </a:rPr>
              <a:t>6:</a:t>
            </a:r>
            <a:r>
              <a:rPr lang="zh-CN" altLang="en-US" dirty="0">
                <a:solidFill>
                  <a:srgbClr val="000000">
                    <a:lumMod val="65000"/>
                    <a:lumOff val="35000"/>
                  </a:srgbClr>
                </a:solidFill>
                <a:latin typeface="Gill Sans MT" panose="020B0502020104020203"/>
                <a:ea typeface="华文中宋" panose="02010600040101010101" pitchFamily="2" charset="-122"/>
                <a:cs typeface="+mn-ea"/>
                <a:sym typeface="+mn-lt"/>
              </a:rPr>
              <a:t>科大讯飞</a:t>
            </a:r>
            <a:endParaRPr lang="en-US" altLang="zh-CN" dirty="0">
              <a:solidFill>
                <a:srgbClr val="000000">
                  <a:lumMod val="65000"/>
                  <a:lumOff val="35000"/>
                </a:srgbClr>
              </a:solidFill>
              <a:latin typeface="Gill Sans MT" panose="020B0502020104020203"/>
              <a:ea typeface="华文中宋" panose="02010600040101010101" pitchFamily="2" charset="-122"/>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sp>
        <p:nvSpPr>
          <p:cNvPr id="15" name="矩形 14">
            <a:extLst>
              <a:ext uri="{FF2B5EF4-FFF2-40B4-BE49-F238E27FC236}">
                <a16:creationId xmlns:a16="http://schemas.microsoft.com/office/drawing/2014/main" id="{9E56A0CD-3911-414C-9E21-02FE709A6DDA}"/>
              </a:ext>
            </a:extLst>
          </p:cNvPr>
          <p:cNvSpPr>
            <a:spLocks noChangeArrowheads="1"/>
          </p:cNvSpPr>
          <p:nvPr/>
        </p:nvSpPr>
        <p:spPr bwMode="auto">
          <a:xfrm>
            <a:off x="358967" y="1779349"/>
            <a:ext cx="8298578" cy="849551"/>
          </a:xfrm>
          <a:prstGeom prst="rect">
            <a:avLst/>
          </a:prstGeom>
          <a:noFill/>
          <a:ln w="22225" cap="flat" cmpd="sng">
            <a:solidFill>
              <a:srgbClr val="053C7D"/>
            </a:solidFill>
            <a:bevel/>
          </a:ln>
          <a:extLst>
            <a:ext uri="{909E8E84-426E-40DD-AFC4-6F175D3DCCD1}">
              <a14:hiddenFill xmlns:a14="http://schemas.microsoft.com/office/drawing/2010/main">
                <a:solidFill>
                  <a:srgbClr val="FFFFFF"/>
                </a:solidFill>
              </a14:hiddenFill>
            </a:ext>
          </a:extLst>
        </p:spPr>
        <p:txBody>
          <a:bodyPr anchor="ctr"/>
          <a:lstStyle/>
          <a:p>
            <a:pPr algn="just" defTabSz="342900" eaLnBrk="1" fontAlgn="auto" hangingPunct="1">
              <a:spcBef>
                <a:spcPts val="0"/>
              </a:spcBef>
              <a:spcAft>
                <a:spcPts val="0"/>
              </a:spcAft>
            </a:pPr>
            <a:r>
              <a:rPr lang="en-US" altLang="zh-CN" sz="1500" dirty="0">
                <a:solidFill>
                  <a:srgbClr val="000000"/>
                </a:solidFill>
                <a:latin typeface="Microsoft YaHei" panose="020B0503020204020204" pitchFamily="34" charset="-122"/>
                <a:ea typeface="Microsoft YaHei" panose="020B0503020204020204" pitchFamily="34" charset="-122"/>
              </a:rPr>
              <a:t>AIUI</a:t>
            </a:r>
            <a:r>
              <a:rPr lang="zh-CN" altLang="en-US" sz="1500" dirty="0">
                <a:solidFill>
                  <a:srgbClr val="000000"/>
                </a:solidFill>
                <a:latin typeface="Microsoft YaHei" panose="020B0503020204020204" pitchFamily="34" charset="-122"/>
                <a:ea typeface="Microsoft YaHei" panose="020B0503020204020204" pitchFamily="34" charset="-122"/>
              </a:rPr>
              <a:t>是科大讯飞</a:t>
            </a:r>
            <a:r>
              <a:rPr lang="en-US" altLang="zh-CN" sz="1500" dirty="0">
                <a:solidFill>
                  <a:srgbClr val="000000"/>
                </a:solidFill>
                <a:latin typeface="Microsoft YaHei" panose="020B0503020204020204" pitchFamily="34" charset="-122"/>
                <a:ea typeface="Microsoft YaHei" panose="020B0503020204020204" pitchFamily="34" charset="-122"/>
              </a:rPr>
              <a:t>2015</a:t>
            </a:r>
            <a:r>
              <a:rPr lang="zh-CN" altLang="en-US" sz="1500" dirty="0">
                <a:solidFill>
                  <a:srgbClr val="000000"/>
                </a:solidFill>
                <a:latin typeface="Microsoft YaHei" panose="020B0503020204020204" pitchFamily="34" charset="-122"/>
                <a:ea typeface="Microsoft YaHei" panose="020B0503020204020204" pitchFamily="34" charset="-122"/>
              </a:rPr>
              <a:t>年推出的一套以语音为核心的人机交互解决方案，意在使应用和设备能够快速具备能听会说，能理解会思考的能力。接入了 </a:t>
            </a:r>
            <a:r>
              <a:rPr lang="en-US" altLang="zh-CN" sz="1500" dirty="0">
                <a:solidFill>
                  <a:srgbClr val="000000"/>
                </a:solidFill>
                <a:latin typeface="Microsoft YaHei" panose="020B0503020204020204" pitchFamily="34" charset="-122"/>
                <a:ea typeface="Microsoft YaHei" panose="020B0503020204020204" pitchFamily="34" charset="-122"/>
              </a:rPr>
              <a:t>AIUI </a:t>
            </a:r>
            <a:r>
              <a:rPr lang="zh-CN" altLang="en-US" sz="1500" dirty="0">
                <a:solidFill>
                  <a:srgbClr val="000000"/>
                </a:solidFill>
                <a:latin typeface="Microsoft YaHei" panose="020B0503020204020204" pitchFamily="34" charset="-122"/>
                <a:ea typeface="Microsoft YaHei" panose="020B0503020204020204" pitchFamily="34" charset="-122"/>
              </a:rPr>
              <a:t>的应用和设备 可以轻松实现查询天气、播放音视频资源、设置闹钟以及控制智能家居等能力。</a:t>
            </a:r>
          </a:p>
        </p:txBody>
      </p:sp>
      <p:pic>
        <p:nvPicPr>
          <p:cNvPr id="11" name="图片 10">
            <a:extLst>
              <a:ext uri="{FF2B5EF4-FFF2-40B4-BE49-F238E27FC236}">
                <a16:creationId xmlns:a16="http://schemas.microsoft.com/office/drawing/2014/main" id="{A9622C0B-58FE-4399-A9CB-E6C7D53BF073}"/>
              </a:ext>
            </a:extLst>
          </p:cNvPr>
          <p:cNvPicPr>
            <a:picLocks noChangeAspect="1"/>
          </p:cNvPicPr>
          <p:nvPr/>
        </p:nvPicPr>
        <p:blipFill>
          <a:blip r:embed="rId3"/>
          <a:stretch>
            <a:fillRect/>
          </a:stretch>
        </p:blipFill>
        <p:spPr>
          <a:xfrm>
            <a:off x="358967" y="2929475"/>
            <a:ext cx="8298578" cy="2514286"/>
          </a:xfrm>
          <a:prstGeom prst="rect">
            <a:avLst/>
          </a:prstGeom>
        </p:spPr>
      </p:pic>
      <p:sp>
        <p:nvSpPr>
          <p:cNvPr id="21" name="矩形 20">
            <a:extLst>
              <a:ext uri="{FF2B5EF4-FFF2-40B4-BE49-F238E27FC236}">
                <a16:creationId xmlns:a16="http://schemas.microsoft.com/office/drawing/2014/main" id="{359594FC-9C98-4620-BFD8-7658F2B25E1F}"/>
              </a:ext>
            </a:extLst>
          </p:cNvPr>
          <p:cNvSpPr>
            <a:spLocks noChangeArrowheads="1"/>
          </p:cNvSpPr>
          <p:nvPr/>
        </p:nvSpPr>
        <p:spPr bwMode="auto">
          <a:xfrm>
            <a:off x="358967" y="2929474"/>
            <a:ext cx="8335623" cy="2514286"/>
          </a:xfrm>
          <a:prstGeom prst="rect">
            <a:avLst/>
          </a:prstGeom>
          <a:noFill/>
          <a:ln w="22225" cap="flat" cmpd="sng">
            <a:solidFill>
              <a:srgbClr val="053C7D"/>
            </a:solidFill>
            <a:bevel/>
          </a:ln>
          <a:extLst>
            <a:ext uri="{909E8E84-426E-40DD-AFC4-6F175D3DCCD1}">
              <a14:hiddenFill xmlns:a14="http://schemas.microsoft.com/office/drawing/2010/main">
                <a:solidFill>
                  <a:srgbClr val="FFFFFF"/>
                </a:solidFill>
              </a14:hiddenFill>
            </a:ext>
          </a:extLst>
        </p:spPr>
        <p:txBody>
          <a:bodyPr anchor="ctr"/>
          <a:lstStyle/>
          <a:p>
            <a:pPr algn="just" defTabSz="342900" eaLnBrk="1" fontAlgn="auto" hangingPunct="1">
              <a:spcBef>
                <a:spcPts val="0"/>
              </a:spcBef>
              <a:spcAft>
                <a:spcPts val="0"/>
              </a:spcAft>
            </a:pPr>
            <a:endParaRPr lang="zh-CN" altLang="en-US" sz="1350" dirty="0">
              <a:solidFill>
                <a:srgbClr val="000000"/>
              </a:solidFill>
              <a:latin typeface="Gill Sans MT" panose="020B0502020104020203"/>
              <a:ea typeface="华文中宋" panose="02010600040101010101" pitchFamily="2" charset="-122"/>
            </a:endParaRPr>
          </a:p>
        </p:txBody>
      </p:sp>
    </p:spTree>
    <p:extLst>
      <p:ext uri="{BB962C8B-B14F-4D97-AF65-F5344CB8AC3E}">
        <p14:creationId xmlns:p14="http://schemas.microsoft.com/office/powerpoint/2010/main" val="9832463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06651" y="857250"/>
            <a:ext cx="6737351"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a:cs typeface="+mn-ea"/>
                <a:sym typeface="+mn-lt"/>
              </a:rPr>
              <a:t>1</a:t>
            </a:r>
            <a:endParaRPr lang="zh-CN" altLang="en-US" sz="2700" dirty="0">
              <a:solidFill>
                <a:prstClr val="white"/>
              </a:solidFill>
              <a:latin typeface="Arial"/>
              <a:ea typeface="微软雅黑"/>
              <a:cs typeface="+mn-ea"/>
              <a:sym typeface="+mn-lt"/>
            </a:endParaRPr>
          </a:p>
        </p:txBody>
      </p:sp>
      <p:sp>
        <p:nvSpPr>
          <p:cNvPr id="6" name="矩形 5"/>
          <p:cNvSpPr/>
          <p:nvPr/>
        </p:nvSpPr>
        <p:spPr>
          <a:xfrm>
            <a:off x="2406650" y="912442"/>
            <a:ext cx="2048879"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a:cs typeface="+mn-ea"/>
                <a:sym typeface="+mn-lt"/>
              </a:rPr>
              <a:t>人脸识别及其应用案例</a:t>
            </a: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a:cs typeface="+mn-ea"/>
              <a:sym typeface="+mn-lt"/>
            </a:endParaRPr>
          </a:p>
        </p:txBody>
      </p:sp>
      <p:sp>
        <p:nvSpPr>
          <p:cNvPr id="9" name="矩形 8"/>
          <p:cNvSpPr/>
          <p:nvPr/>
        </p:nvSpPr>
        <p:spPr>
          <a:xfrm>
            <a:off x="358967" y="789528"/>
            <a:ext cx="1085461" cy="923330"/>
          </a:xfrm>
          <a:prstGeom prst="rect">
            <a:avLst/>
          </a:prstGeom>
        </p:spPr>
        <p:txBody>
          <a:bodyPr wrap="square">
            <a:spAutoFit/>
          </a:bodyPr>
          <a:lstStyle/>
          <a:p>
            <a:pPr defTabSz="685800" eaLnBrk="1" fontAlgn="auto" hangingPunct="1">
              <a:lnSpc>
                <a:spcPct val="150000"/>
              </a:lnSpc>
              <a:spcBef>
                <a:spcPts val="0"/>
              </a:spcBef>
              <a:spcAft>
                <a:spcPts val="0"/>
              </a:spcAft>
            </a:pPr>
            <a:r>
              <a:rPr lang="zh-CN" altLang="en-US" dirty="0">
                <a:solidFill>
                  <a:prstClr val="black">
                    <a:lumMod val="65000"/>
                    <a:lumOff val="35000"/>
                  </a:prstClr>
                </a:solidFill>
                <a:latin typeface="Arial"/>
                <a:ea typeface="微软雅黑"/>
                <a:cs typeface="+mn-ea"/>
                <a:sym typeface="+mn-lt"/>
              </a:rPr>
              <a:t>发展概况</a:t>
            </a:r>
            <a:endParaRPr lang="en-US" altLang="zh-CN" dirty="0">
              <a:solidFill>
                <a:prstClr val="black">
                  <a:lumMod val="65000"/>
                  <a:lumOff val="35000"/>
                </a:prstClr>
              </a:solidFill>
              <a:latin typeface="Arial"/>
              <a:ea typeface="微软雅黑"/>
              <a:cs typeface="+mn-ea"/>
              <a:sym typeface="+mn-lt"/>
            </a:endParaRPr>
          </a:p>
        </p:txBody>
      </p:sp>
      <p:pic>
        <p:nvPicPr>
          <p:cNvPr id="3" name="图片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sp>
        <p:nvSpPr>
          <p:cNvPr id="45" name="文本框 44">
            <a:extLst>
              <a:ext uri="{FF2B5EF4-FFF2-40B4-BE49-F238E27FC236}">
                <a16:creationId xmlns:a16="http://schemas.microsoft.com/office/drawing/2014/main" id="{2BA99592-7FFF-4BA6-BA7F-CCC899DC18BA}"/>
              </a:ext>
            </a:extLst>
          </p:cNvPr>
          <p:cNvSpPr txBox="1"/>
          <p:nvPr/>
        </p:nvSpPr>
        <p:spPr>
          <a:xfrm>
            <a:off x="3571518" y="1565612"/>
            <a:ext cx="1982333" cy="646331"/>
          </a:xfrm>
          <a:prstGeom prst="rect">
            <a:avLst/>
          </a:prstGeom>
          <a:noFill/>
        </p:spPr>
        <p:txBody>
          <a:bodyPr wrap="square" rtlCol="0">
            <a:spAutoFit/>
          </a:bodyPr>
          <a:lstStyle/>
          <a:p>
            <a:pPr defTabSz="685800" eaLnBrk="1" fontAlgn="auto" hangingPunct="1">
              <a:spcBef>
                <a:spcPts val="0"/>
              </a:spcBef>
              <a:spcAft>
                <a:spcPts val="0"/>
              </a:spcAft>
            </a:pPr>
            <a:r>
              <a:rPr lang="zh-CN" altLang="en-US" b="1" dirty="0">
                <a:solidFill>
                  <a:prstClr val="black">
                    <a:lumMod val="65000"/>
                    <a:lumOff val="35000"/>
                  </a:prstClr>
                </a:solidFill>
                <a:latin typeface="Arial"/>
                <a:ea typeface="微软雅黑"/>
              </a:rPr>
              <a:t>人脸识别发展简史</a:t>
            </a:r>
          </a:p>
        </p:txBody>
      </p:sp>
      <p:grpSp>
        <p:nvGrpSpPr>
          <p:cNvPr id="32" name="组合 31"/>
          <p:cNvGrpSpPr/>
          <p:nvPr/>
        </p:nvGrpSpPr>
        <p:grpSpPr>
          <a:xfrm>
            <a:off x="1099752" y="2150269"/>
            <a:ext cx="6925867" cy="3045619"/>
            <a:chOff x="2233614" y="2246313"/>
            <a:chExt cx="7724775" cy="3328987"/>
          </a:xfrm>
        </p:grpSpPr>
        <p:sp>
          <p:nvSpPr>
            <p:cNvPr id="33" name="MH_Other_1"/>
            <p:cNvSpPr/>
            <p:nvPr>
              <p:custDataLst>
                <p:tags r:id="rId1"/>
              </p:custDataLst>
            </p:nvPr>
          </p:nvSpPr>
          <p:spPr>
            <a:xfrm>
              <a:off x="2233614" y="3817938"/>
              <a:ext cx="7724775" cy="61912"/>
            </a:xfrm>
            <a:prstGeom prst="rect">
              <a:avLst/>
            </a:prstGeom>
            <a:solidFill>
              <a:srgbClr val="D9D9D9"/>
            </a:solidFill>
            <a:ln w="25400" cap="flat" cmpd="sng" algn="ctr">
              <a:noFill/>
              <a:prstDash val="solid"/>
            </a:ln>
            <a:effectLst/>
          </p:spPr>
          <p:txBody>
            <a:bodyPr anchor="ctr"/>
            <a:lstStyle/>
            <a:p>
              <a:pPr algn="ctr" defTabSz="685800" eaLnBrk="1" fontAlgn="auto" hangingPunct="1">
                <a:spcBef>
                  <a:spcPts val="0"/>
                </a:spcBef>
                <a:spcAft>
                  <a:spcPts val="0"/>
                </a:spcAft>
                <a:defRPr/>
              </a:pPr>
              <a:endParaRPr lang="en-US" sz="1350" kern="0">
                <a:solidFill>
                  <a:sysClr val="window" lastClr="FFFFFF"/>
                </a:solidFill>
                <a:latin typeface="Calibri"/>
                <a:ea typeface="微软雅黑"/>
              </a:endParaRPr>
            </a:p>
          </p:txBody>
        </p:sp>
        <p:sp>
          <p:nvSpPr>
            <p:cNvPr id="34" name="MH_Other_2"/>
            <p:cNvSpPr/>
            <p:nvPr>
              <p:custDataLst>
                <p:tags r:id="rId2"/>
              </p:custDataLst>
            </p:nvPr>
          </p:nvSpPr>
          <p:spPr>
            <a:xfrm>
              <a:off x="3148013" y="3768726"/>
              <a:ext cx="138112" cy="138113"/>
            </a:xfrm>
            <a:prstGeom prst="ellipse">
              <a:avLst/>
            </a:prstGeom>
            <a:solidFill>
              <a:srgbClr val="ED7A2B"/>
            </a:solidFill>
            <a:ln w="25400" cap="flat" cmpd="sng" algn="ctr">
              <a:solidFill>
                <a:srgbClr val="FFFFFF"/>
              </a:solidFill>
              <a:prstDash val="solid"/>
            </a:ln>
            <a:effectLst/>
          </p:spPr>
          <p:txBody>
            <a:bodyPr anchor="ctr"/>
            <a:lstStyle/>
            <a:p>
              <a:pPr algn="ctr" defTabSz="685800" eaLnBrk="1" fontAlgn="auto" hangingPunct="1">
                <a:spcBef>
                  <a:spcPts val="0"/>
                </a:spcBef>
                <a:spcAft>
                  <a:spcPts val="0"/>
                </a:spcAft>
                <a:defRPr/>
              </a:pPr>
              <a:endParaRPr lang="en-US" sz="1350" kern="0">
                <a:solidFill>
                  <a:sysClr val="window" lastClr="FFFFFF"/>
                </a:solidFill>
                <a:latin typeface="Calibri"/>
                <a:ea typeface="微软雅黑"/>
              </a:endParaRPr>
            </a:p>
          </p:txBody>
        </p:sp>
        <p:sp>
          <p:nvSpPr>
            <p:cNvPr id="35" name="MH_Other_3"/>
            <p:cNvSpPr/>
            <p:nvPr>
              <p:custDataLst>
                <p:tags r:id="rId3"/>
              </p:custDataLst>
            </p:nvPr>
          </p:nvSpPr>
          <p:spPr>
            <a:xfrm>
              <a:off x="5067301" y="3768726"/>
              <a:ext cx="138113" cy="138113"/>
            </a:xfrm>
            <a:prstGeom prst="ellipse">
              <a:avLst/>
            </a:prstGeom>
            <a:solidFill>
              <a:srgbClr val="ED7A2B"/>
            </a:solidFill>
            <a:ln w="25400" cap="flat" cmpd="sng" algn="ctr">
              <a:solidFill>
                <a:srgbClr val="FFFFFF"/>
              </a:solidFill>
              <a:prstDash val="solid"/>
            </a:ln>
            <a:effectLst/>
          </p:spPr>
          <p:txBody>
            <a:bodyPr anchor="ctr"/>
            <a:lstStyle/>
            <a:p>
              <a:pPr algn="ctr" defTabSz="685800" eaLnBrk="1" fontAlgn="auto" hangingPunct="1">
                <a:spcBef>
                  <a:spcPts val="0"/>
                </a:spcBef>
                <a:spcAft>
                  <a:spcPts val="0"/>
                </a:spcAft>
                <a:defRPr/>
              </a:pPr>
              <a:endParaRPr lang="en-US" sz="1350" kern="0">
                <a:solidFill>
                  <a:sysClr val="window" lastClr="FFFFFF"/>
                </a:solidFill>
                <a:latin typeface="Calibri"/>
                <a:ea typeface="微软雅黑"/>
              </a:endParaRPr>
            </a:p>
          </p:txBody>
        </p:sp>
        <p:sp>
          <p:nvSpPr>
            <p:cNvPr id="36" name="MH_Other_4"/>
            <p:cNvSpPr/>
            <p:nvPr>
              <p:custDataLst>
                <p:tags r:id="rId4"/>
              </p:custDataLst>
            </p:nvPr>
          </p:nvSpPr>
          <p:spPr>
            <a:xfrm>
              <a:off x="6986588" y="3768726"/>
              <a:ext cx="138112" cy="138113"/>
            </a:xfrm>
            <a:prstGeom prst="ellipse">
              <a:avLst/>
            </a:prstGeom>
            <a:solidFill>
              <a:srgbClr val="ED7A2B"/>
            </a:solidFill>
            <a:ln w="25400" cap="flat" cmpd="sng" algn="ctr">
              <a:solidFill>
                <a:srgbClr val="FFFFFF"/>
              </a:solidFill>
              <a:prstDash val="solid"/>
            </a:ln>
            <a:effectLst/>
          </p:spPr>
          <p:txBody>
            <a:bodyPr anchor="ctr"/>
            <a:lstStyle/>
            <a:p>
              <a:pPr algn="ctr" defTabSz="685800" eaLnBrk="1" fontAlgn="auto" hangingPunct="1">
                <a:spcBef>
                  <a:spcPts val="0"/>
                </a:spcBef>
                <a:spcAft>
                  <a:spcPts val="0"/>
                </a:spcAft>
                <a:defRPr/>
              </a:pPr>
              <a:endParaRPr lang="en-US" sz="1350" kern="0">
                <a:solidFill>
                  <a:sysClr val="window" lastClr="FFFFFF"/>
                </a:solidFill>
                <a:latin typeface="Calibri"/>
                <a:ea typeface="微软雅黑"/>
              </a:endParaRPr>
            </a:p>
          </p:txBody>
        </p:sp>
        <p:sp>
          <p:nvSpPr>
            <p:cNvPr id="43" name="MH_Other_5"/>
            <p:cNvSpPr/>
            <p:nvPr>
              <p:custDataLst>
                <p:tags r:id="rId5"/>
              </p:custDataLst>
            </p:nvPr>
          </p:nvSpPr>
          <p:spPr>
            <a:xfrm>
              <a:off x="8905876" y="3768726"/>
              <a:ext cx="138113" cy="138113"/>
            </a:xfrm>
            <a:prstGeom prst="ellipse">
              <a:avLst/>
            </a:prstGeom>
            <a:solidFill>
              <a:srgbClr val="ED7A2B"/>
            </a:solidFill>
            <a:ln w="25400" cap="flat" cmpd="sng" algn="ctr">
              <a:solidFill>
                <a:srgbClr val="FFFFFF"/>
              </a:solidFill>
              <a:prstDash val="solid"/>
            </a:ln>
            <a:effectLst/>
          </p:spPr>
          <p:txBody>
            <a:bodyPr anchor="ctr"/>
            <a:lstStyle/>
            <a:p>
              <a:pPr algn="ctr" defTabSz="685800" eaLnBrk="1" fontAlgn="auto" hangingPunct="1">
                <a:spcBef>
                  <a:spcPts val="0"/>
                </a:spcBef>
                <a:spcAft>
                  <a:spcPts val="0"/>
                </a:spcAft>
                <a:defRPr/>
              </a:pPr>
              <a:endParaRPr lang="en-US" sz="1350" kern="0">
                <a:solidFill>
                  <a:sysClr val="window" lastClr="FFFFFF"/>
                </a:solidFill>
                <a:latin typeface="Calibri"/>
                <a:ea typeface="微软雅黑"/>
              </a:endParaRPr>
            </a:p>
          </p:txBody>
        </p:sp>
        <p:sp>
          <p:nvSpPr>
            <p:cNvPr id="44" name="MH_SubTitle_1"/>
            <p:cNvSpPr/>
            <p:nvPr>
              <p:custDataLst>
                <p:tags r:id="rId6"/>
              </p:custDataLst>
            </p:nvPr>
          </p:nvSpPr>
          <p:spPr>
            <a:xfrm>
              <a:off x="2700339" y="2246313"/>
              <a:ext cx="1055687" cy="1416050"/>
            </a:xfrm>
            <a:custGeom>
              <a:avLst/>
              <a:gdLst>
                <a:gd name="connsiteX0" fmla="*/ 528516 w 1057026"/>
                <a:gd name="connsiteY0" fmla="*/ 115121 h 1416380"/>
                <a:gd name="connsiteX1" fmla="*/ 119710 w 1057026"/>
                <a:gd name="connsiteY1" fmla="*/ 523927 h 1416380"/>
                <a:gd name="connsiteX2" fmla="*/ 528516 w 1057026"/>
                <a:gd name="connsiteY2" fmla="*/ 932733 h 1416380"/>
                <a:gd name="connsiteX3" fmla="*/ 937322 w 1057026"/>
                <a:gd name="connsiteY3" fmla="*/ 523927 h 1416380"/>
                <a:gd name="connsiteX4" fmla="*/ 528516 w 1057026"/>
                <a:gd name="connsiteY4" fmla="*/ 115121 h 1416380"/>
                <a:gd name="connsiteX5" fmla="*/ 528513 w 1057026"/>
                <a:gd name="connsiteY5" fmla="*/ 0 h 1416380"/>
                <a:gd name="connsiteX6" fmla="*/ 902229 w 1057026"/>
                <a:gd name="connsiteY6" fmla="*/ 154798 h 1416380"/>
                <a:gd name="connsiteX7" fmla="*/ 902229 w 1057026"/>
                <a:gd name="connsiteY7" fmla="*/ 902230 h 1416380"/>
                <a:gd name="connsiteX8" fmla="*/ 528513 w 1057026"/>
                <a:gd name="connsiteY8" fmla="*/ 1416380 h 1416380"/>
                <a:gd name="connsiteX9" fmla="*/ 154797 w 1057026"/>
                <a:gd name="connsiteY9" fmla="*/ 902230 h 1416380"/>
                <a:gd name="connsiteX10" fmla="*/ 154797 w 1057026"/>
                <a:gd name="connsiteY10" fmla="*/ 154798 h 1416380"/>
                <a:gd name="connsiteX11" fmla="*/ 528513 w 1057026"/>
                <a:gd name="connsiteY11" fmla="*/ 0 h 141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70000" anchor="ctr">
              <a:normAutofit/>
            </a:bodyPr>
            <a:lstStyle/>
            <a:p>
              <a:pPr algn="ctr" defTabSz="685800" eaLnBrk="1" fontAlgn="auto" hangingPunct="1">
                <a:spcBef>
                  <a:spcPts val="0"/>
                </a:spcBef>
                <a:spcAft>
                  <a:spcPts val="0"/>
                </a:spcAft>
                <a:defRPr/>
              </a:pPr>
              <a:r>
                <a:rPr lang="en-US" altLang="zh-CN" b="1" dirty="0">
                  <a:solidFill>
                    <a:srgbClr val="3494BA"/>
                  </a:solidFill>
                  <a:latin typeface="Bell MT" panose="02020503060305020303" pitchFamily="18" charset="0"/>
                  <a:ea typeface="微软雅黑"/>
                </a:rPr>
                <a:t>1950-1990</a:t>
              </a:r>
              <a:endParaRPr lang="zh-CN" altLang="en-US" b="1" dirty="0">
                <a:solidFill>
                  <a:srgbClr val="3494BA"/>
                </a:solidFill>
                <a:latin typeface="Bell MT" panose="02020503060305020303" pitchFamily="18" charset="0"/>
                <a:ea typeface="微软雅黑"/>
              </a:endParaRPr>
            </a:p>
          </p:txBody>
        </p:sp>
        <p:sp>
          <p:nvSpPr>
            <p:cNvPr id="46" name="MH_SubTitle_4"/>
            <p:cNvSpPr/>
            <p:nvPr>
              <p:custDataLst>
                <p:tags r:id="rId7"/>
              </p:custDataLst>
            </p:nvPr>
          </p:nvSpPr>
          <p:spPr>
            <a:xfrm>
              <a:off x="8443914" y="2246313"/>
              <a:ext cx="1057275" cy="1416050"/>
            </a:xfrm>
            <a:custGeom>
              <a:avLst/>
              <a:gdLst>
                <a:gd name="connsiteX0" fmla="*/ 528516 w 1057026"/>
                <a:gd name="connsiteY0" fmla="*/ 115121 h 1416380"/>
                <a:gd name="connsiteX1" fmla="*/ 119710 w 1057026"/>
                <a:gd name="connsiteY1" fmla="*/ 523927 h 1416380"/>
                <a:gd name="connsiteX2" fmla="*/ 528516 w 1057026"/>
                <a:gd name="connsiteY2" fmla="*/ 932733 h 1416380"/>
                <a:gd name="connsiteX3" fmla="*/ 937322 w 1057026"/>
                <a:gd name="connsiteY3" fmla="*/ 523927 h 1416380"/>
                <a:gd name="connsiteX4" fmla="*/ 528516 w 1057026"/>
                <a:gd name="connsiteY4" fmla="*/ 115121 h 1416380"/>
                <a:gd name="connsiteX5" fmla="*/ 528513 w 1057026"/>
                <a:gd name="connsiteY5" fmla="*/ 0 h 1416380"/>
                <a:gd name="connsiteX6" fmla="*/ 902229 w 1057026"/>
                <a:gd name="connsiteY6" fmla="*/ 154798 h 1416380"/>
                <a:gd name="connsiteX7" fmla="*/ 902229 w 1057026"/>
                <a:gd name="connsiteY7" fmla="*/ 902230 h 1416380"/>
                <a:gd name="connsiteX8" fmla="*/ 528513 w 1057026"/>
                <a:gd name="connsiteY8" fmla="*/ 1416380 h 1416380"/>
                <a:gd name="connsiteX9" fmla="*/ 154797 w 1057026"/>
                <a:gd name="connsiteY9" fmla="*/ 902230 h 1416380"/>
                <a:gd name="connsiteX10" fmla="*/ 154797 w 1057026"/>
                <a:gd name="connsiteY10" fmla="*/ 154798 h 1416380"/>
                <a:gd name="connsiteX11" fmla="*/ 528513 w 1057026"/>
                <a:gd name="connsiteY11" fmla="*/ 0 h 141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70000" anchor="ctr">
              <a:normAutofit/>
            </a:bodyPr>
            <a:lstStyle/>
            <a:p>
              <a:pPr algn="ctr" defTabSz="685800" eaLnBrk="1" fontAlgn="auto" hangingPunct="1">
                <a:spcBef>
                  <a:spcPts val="0"/>
                </a:spcBef>
                <a:spcAft>
                  <a:spcPts val="0"/>
                </a:spcAft>
                <a:defRPr/>
              </a:pPr>
              <a:r>
                <a:rPr lang="en-US" altLang="zh-CN" b="1" dirty="0">
                  <a:solidFill>
                    <a:srgbClr val="58B6C0"/>
                  </a:solidFill>
                  <a:latin typeface="Bell MT" panose="02020503060305020303" pitchFamily="18" charset="0"/>
                  <a:ea typeface="微软雅黑"/>
                </a:rPr>
                <a:t>2015</a:t>
              </a:r>
            </a:p>
            <a:p>
              <a:pPr algn="ctr" defTabSz="685800" eaLnBrk="1" fontAlgn="auto" hangingPunct="1">
                <a:spcBef>
                  <a:spcPts val="0"/>
                </a:spcBef>
                <a:spcAft>
                  <a:spcPts val="0"/>
                </a:spcAft>
                <a:defRPr/>
              </a:pPr>
              <a:r>
                <a:rPr lang="zh-CN" altLang="en-US" sz="1350" dirty="0">
                  <a:solidFill>
                    <a:srgbClr val="58B6C0"/>
                  </a:solidFill>
                  <a:latin typeface="Bell MT" panose="02020503060305020303" pitchFamily="18" charset="0"/>
                  <a:ea typeface="微软雅黑"/>
                </a:rPr>
                <a:t>至今</a:t>
              </a:r>
            </a:p>
          </p:txBody>
        </p:sp>
        <p:sp>
          <p:nvSpPr>
            <p:cNvPr id="47" name="MH_SubTitle_2"/>
            <p:cNvSpPr/>
            <p:nvPr>
              <p:custDataLst>
                <p:tags r:id="rId8"/>
              </p:custDataLst>
            </p:nvPr>
          </p:nvSpPr>
          <p:spPr>
            <a:xfrm>
              <a:off x="4614864" y="2246313"/>
              <a:ext cx="1057275" cy="1416050"/>
            </a:xfrm>
            <a:custGeom>
              <a:avLst/>
              <a:gdLst>
                <a:gd name="connsiteX0" fmla="*/ 528516 w 1057026"/>
                <a:gd name="connsiteY0" fmla="*/ 115121 h 1416380"/>
                <a:gd name="connsiteX1" fmla="*/ 119710 w 1057026"/>
                <a:gd name="connsiteY1" fmla="*/ 523927 h 1416380"/>
                <a:gd name="connsiteX2" fmla="*/ 528516 w 1057026"/>
                <a:gd name="connsiteY2" fmla="*/ 932733 h 1416380"/>
                <a:gd name="connsiteX3" fmla="*/ 937322 w 1057026"/>
                <a:gd name="connsiteY3" fmla="*/ 523927 h 1416380"/>
                <a:gd name="connsiteX4" fmla="*/ 528516 w 1057026"/>
                <a:gd name="connsiteY4" fmla="*/ 115121 h 1416380"/>
                <a:gd name="connsiteX5" fmla="*/ 528513 w 1057026"/>
                <a:gd name="connsiteY5" fmla="*/ 0 h 1416380"/>
                <a:gd name="connsiteX6" fmla="*/ 902229 w 1057026"/>
                <a:gd name="connsiteY6" fmla="*/ 154798 h 1416380"/>
                <a:gd name="connsiteX7" fmla="*/ 902229 w 1057026"/>
                <a:gd name="connsiteY7" fmla="*/ 902230 h 1416380"/>
                <a:gd name="connsiteX8" fmla="*/ 528513 w 1057026"/>
                <a:gd name="connsiteY8" fmla="*/ 1416380 h 1416380"/>
                <a:gd name="connsiteX9" fmla="*/ 154797 w 1057026"/>
                <a:gd name="connsiteY9" fmla="*/ 902230 h 1416380"/>
                <a:gd name="connsiteX10" fmla="*/ 154797 w 1057026"/>
                <a:gd name="connsiteY10" fmla="*/ 154798 h 1416380"/>
                <a:gd name="connsiteX11" fmla="*/ 528513 w 1057026"/>
                <a:gd name="connsiteY11" fmla="*/ 0 h 141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70000" anchor="ctr">
              <a:normAutofit/>
            </a:bodyPr>
            <a:lstStyle/>
            <a:p>
              <a:pPr algn="ctr" defTabSz="685800" eaLnBrk="1" fontAlgn="auto" hangingPunct="1">
                <a:spcBef>
                  <a:spcPts val="0"/>
                </a:spcBef>
                <a:spcAft>
                  <a:spcPts val="0"/>
                </a:spcAft>
                <a:defRPr/>
              </a:pPr>
              <a:r>
                <a:rPr lang="en-US" altLang="zh-CN" b="1" dirty="0">
                  <a:solidFill>
                    <a:srgbClr val="58B6C0"/>
                  </a:solidFill>
                  <a:latin typeface="Bell MT" panose="02020503060305020303" pitchFamily="18" charset="0"/>
                  <a:ea typeface="微软雅黑"/>
                </a:rPr>
                <a:t>1991-1997</a:t>
              </a:r>
              <a:endParaRPr lang="zh-CN" altLang="en-US" b="1" dirty="0">
                <a:solidFill>
                  <a:srgbClr val="58B6C0"/>
                </a:solidFill>
                <a:latin typeface="Bell MT" panose="02020503060305020303" pitchFamily="18" charset="0"/>
                <a:ea typeface="微软雅黑"/>
              </a:endParaRPr>
            </a:p>
          </p:txBody>
        </p:sp>
        <p:sp>
          <p:nvSpPr>
            <p:cNvPr id="48" name="MH_SubTitle_3"/>
            <p:cNvSpPr/>
            <p:nvPr>
              <p:custDataLst>
                <p:tags r:id="rId9"/>
              </p:custDataLst>
            </p:nvPr>
          </p:nvSpPr>
          <p:spPr>
            <a:xfrm>
              <a:off x="6529389" y="2246313"/>
              <a:ext cx="1057275" cy="1416050"/>
            </a:xfrm>
            <a:custGeom>
              <a:avLst/>
              <a:gdLst>
                <a:gd name="connsiteX0" fmla="*/ 528516 w 1057026"/>
                <a:gd name="connsiteY0" fmla="*/ 115121 h 1416380"/>
                <a:gd name="connsiteX1" fmla="*/ 119710 w 1057026"/>
                <a:gd name="connsiteY1" fmla="*/ 523927 h 1416380"/>
                <a:gd name="connsiteX2" fmla="*/ 528516 w 1057026"/>
                <a:gd name="connsiteY2" fmla="*/ 932733 h 1416380"/>
                <a:gd name="connsiteX3" fmla="*/ 937322 w 1057026"/>
                <a:gd name="connsiteY3" fmla="*/ 523927 h 1416380"/>
                <a:gd name="connsiteX4" fmla="*/ 528516 w 1057026"/>
                <a:gd name="connsiteY4" fmla="*/ 115121 h 1416380"/>
                <a:gd name="connsiteX5" fmla="*/ 528513 w 1057026"/>
                <a:gd name="connsiteY5" fmla="*/ 0 h 1416380"/>
                <a:gd name="connsiteX6" fmla="*/ 902229 w 1057026"/>
                <a:gd name="connsiteY6" fmla="*/ 154798 h 1416380"/>
                <a:gd name="connsiteX7" fmla="*/ 902229 w 1057026"/>
                <a:gd name="connsiteY7" fmla="*/ 902230 h 1416380"/>
                <a:gd name="connsiteX8" fmla="*/ 528513 w 1057026"/>
                <a:gd name="connsiteY8" fmla="*/ 1416380 h 1416380"/>
                <a:gd name="connsiteX9" fmla="*/ 154797 w 1057026"/>
                <a:gd name="connsiteY9" fmla="*/ 902230 h 1416380"/>
                <a:gd name="connsiteX10" fmla="*/ 154797 w 1057026"/>
                <a:gd name="connsiteY10" fmla="*/ 154798 h 1416380"/>
                <a:gd name="connsiteX11" fmla="*/ 528513 w 1057026"/>
                <a:gd name="connsiteY11" fmla="*/ 0 h 141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026" h="1416380">
                  <a:moveTo>
                    <a:pt x="528516" y="115121"/>
                  </a:moveTo>
                  <a:cubicBezTo>
                    <a:pt x="302739" y="115121"/>
                    <a:pt x="119710" y="298150"/>
                    <a:pt x="119710" y="523927"/>
                  </a:cubicBezTo>
                  <a:cubicBezTo>
                    <a:pt x="119710" y="749704"/>
                    <a:pt x="302739" y="932733"/>
                    <a:pt x="528516" y="932733"/>
                  </a:cubicBezTo>
                  <a:cubicBezTo>
                    <a:pt x="754294" y="932733"/>
                    <a:pt x="937323" y="749704"/>
                    <a:pt x="937322" y="523927"/>
                  </a:cubicBezTo>
                  <a:cubicBezTo>
                    <a:pt x="937323" y="298150"/>
                    <a:pt x="754294" y="115121"/>
                    <a:pt x="528516" y="115121"/>
                  </a:cubicBezTo>
                  <a:close/>
                  <a:moveTo>
                    <a:pt x="528513" y="0"/>
                  </a:moveTo>
                  <a:cubicBezTo>
                    <a:pt x="663772" y="0"/>
                    <a:pt x="799030" y="51599"/>
                    <a:pt x="902229" y="154798"/>
                  </a:cubicBezTo>
                  <a:cubicBezTo>
                    <a:pt x="1108626" y="361196"/>
                    <a:pt x="1108626" y="695832"/>
                    <a:pt x="902229" y="902230"/>
                  </a:cubicBezTo>
                  <a:cubicBezTo>
                    <a:pt x="754251" y="1050207"/>
                    <a:pt x="629680" y="1221591"/>
                    <a:pt x="528513" y="1416380"/>
                  </a:cubicBezTo>
                  <a:cubicBezTo>
                    <a:pt x="427347" y="1221591"/>
                    <a:pt x="302775" y="1050207"/>
                    <a:pt x="154797" y="902230"/>
                  </a:cubicBezTo>
                  <a:cubicBezTo>
                    <a:pt x="-51600" y="695832"/>
                    <a:pt x="-51600" y="361196"/>
                    <a:pt x="154797" y="154798"/>
                  </a:cubicBezTo>
                  <a:cubicBezTo>
                    <a:pt x="257996" y="51599"/>
                    <a:pt x="393254" y="0"/>
                    <a:pt x="528513" y="0"/>
                  </a:cubicBezTo>
                  <a:close/>
                </a:path>
              </a:pathLst>
            </a:cu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70000" anchor="ctr">
              <a:normAutofit/>
            </a:bodyPr>
            <a:lstStyle/>
            <a:p>
              <a:pPr algn="ctr" defTabSz="685800" eaLnBrk="1" fontAlgn="auto" hangingPunct="1">
                <a:spcBef>
                  <a:spcPts val="0"/>
                </a:spcBef>
                <a:spcAft>
                  <a:spcPts val="0"/>
                </a:spcAft>
                <a:defRPr/>
              </a:pPr>
              <a:r>
                <a:rPr lang="en-US" altLang="zh-CN" b="1" dirty="0">
                  <a:solidFill>
                    <a:srgbClr val="3494BA"/>
                  </a:solidFill>
                  <a:latin typeface="Bell MT" panose="02020503060305020303" pitchFamily="18" charset="0"/>
                  <a:ea typeface="微软雅黑"/>
                </a:rPr>
                <a:t>1998-2014</a:t>
              </a:r>
              <a:endParaRPr lang="zh-CN" altLang="en-US" b="1" dirty="0">
                <a:solidFill>
                  <a:srgbClr val="3494BA"/>
                </a:solidFill>
                <a:latin typeface="Bell MT" panose="02020503060305020303" pitchFamily="18" charset="0"/>
                <a:ea typeface="微软雅黑"/>
              </a:endParaRPr>
            </a:p>
          </p:txBody>
        </p:sp>
        <p:sp>
          <p:nvSpPr>
            <p:cNvPr id="49" name="MH_Text_1"/>
            <p:cNvSpPr>
              <a:spLocks noChangeArrowheads="1"/>
            </p:cNvSpPr>
            <p:nvPr>
              <p:custDataLst>
                <p:tags r:id="rId10"/>
              </p:custDataLst>
            </p:nvPr>
          </p:nvSpPr>
          <p:spPr bwMode="auto">
            <a:xfrm>
              <a:off x="2400300" y="4078288"/>
              <a:ext cx="1625600"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685800" eaLnBrk="1" fontAlgn="auto" hangingPunct="1">
                <a:lnSpc>
                  <a:spcPct val="130000"/>
                </a:lnSpc>
                <a:spcBef>
                  <a:spcPct val="0"/>
                </a:spcBef>
                <a:spcAft>
                  <a:spcPts val="0"/>
                </a:spcAft>
                <a:buNone/>
              </a:pPr>
              <a:r>
                <a:rPr lang="zh-CN" altLang="en-US" sz="1200" b="1" dirty="0">
                  <a:solidFill>
                    <a:prstClr val="black"/>
                  </a:solidFill>
                  <a:latin typeface="幼圆" panose="02010509060101010101" pitchFamily="49" charset="-122"/>
                  <a:ea typeface="微软雅黑" panose="020B0503020204020204" pitchFamily="34" charset="-122"/>
                </a:rPr>
                <a:t>第一阶段</a:t>
              </a:r>
              <a:endParaRPr lang="en-US" altLang="zh-CN" sz="1200" b="1"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b="1" dirty="0">
                  <a:solidFill>
                    <a:prstClr val="black"/>
                  </a:solidFill>
                  <a:latin typeface="幼圆" panose="02010509060101010101" pitchFamily="49" charset="-122"/>
                  <a:ea typeface="微软雅黑" panose="020B0503020204020204" pitchFamily="34" charset="-122"/>
                </a:rPr>
                <a:t>机器识别</a:t>
              </a:r>
              <a:endParaRPr lang="en-US" altLang="zh-CN" sz="1200" b="1"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dirty="0">
                  <a:solidFill>
                    <a:prstClr val="black"/>
                  </a:solidFill>
                  <a:latin typeface="幼圆" panose="02010509060101010101" pitchFamily="49" charset="-122"/>
                  <a:ea typeface="微软雅黑" panose="020B0503020204020204" pitchFamily="34" charset="-122"/>
                </a:rPr>
                <a:t>研究人脸面部特征</a:t>
              </a:r>
              <a:endParaRPr lang="en-US" altLang="zh-CN" sz="1200"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dirty="0">
                  <a:solidFill>
                    <a:prstClr val="black"/>
                  </a:solidFill>
                  <a:latin typeface="幼圆" panose="02010509060101010101" pitchFamily="49" charset="-122"/>
                  <a:ea typeface="微软雅黑" panose="020B0503020204020204" pitchFamily="34" charset="-122"/>
                </a:rPr>
                <a:t>没有实现自动识别</a:t>
              </a:r>
            </a:p>
          </p:txBody>
        </p:sp>
        <p:sp>
          <p:nvSpPr>
            <p:cNvPr id="50" name="MH_Text_2"/>
            <p:cNvSpPr>
              <a:spLocks noChangeArrowheads="1"/>
            </p:cNvSpPr>
            <p:nvPr>
              <p:custDataLst>
                <p:tags r:id="rId11"/>
              </p:custDataLst>
            </p:nvPr>
          </p:nvSpPr>
          <p:spPr bwMode="auto">
            <a:xfrm>
              <a:off x="4319588" y="4078288"/>
              <a:ext cx="1624012"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685800" eaLnBrk="1" fontAlgn="auto" hangingPunct="1">
                <a:lnSpc>
                  <a:spcPct val="130000"/>
                </a:lnSpc>
                <a:spcBef>
                  <a:spcPct val="0"/>
                </a:spcBef>
                <a:spcAft>
                  <a:spcPts val="0"/>
                </a:spcAft>
                <a:buNone/>
              </a:pPr>
              <a:r>
                <a:rPr lang="zh-CN" altLang="en-US" sz="1200" b="1" dirty="0">
                  <a:solidFill>
                    <a:prstClr val="black"/>
                  </a:solidFill>
                  <a:latin typeface="幼圆" panose="02010509060101010101" pitchFamily="49" charset="-122"/>
                  <a:ea typeface="微软雅黑" panose="020B0503020204020204" pitchFamily="34" charset="-122"/>
                </a:rPr>
                <a:t>第二阶段</a:t>
              </a:r>
              <a:endParaRPr lang="en-US" altLang="zh-CN" sz="1200" b="1"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b="1" dirty="0">
                  <a:solidFill>
                    <a:prstClr val="black"/>
                  </a:solidFill>
                  <a:latin typeface="幼圆" panose="02010509060101010101" pitchFamily="49" charset="-122"/>
                  <a:ea typeface="微软雅黑" panose="020B0503020204020204" pitchFamily="34" charset="-122"/>
                </a:rPr>
                <a:t>半自动化</a:t>
              </a:r>
              <a:endParaRPr lang="en-US" altLang="zh-CN" sz="1200" b="1"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dirty="0">
                  <a:solidFill>
                    <a:prstClr val="black"/>
                  </a:solidFill>
                  <a:latin typeface="幼圆" panose="02010509060101010101" pitchFamily="49" charset="-122"/>
                  <a:ea typeface="微软雅黑" panose="020B0503020204020204" pitchFamily="34" charset="-122"/>
                </a:rPr>
                <a:t>研究人工算法识别</a:t>
              </a:r>
            </a:p>
          </p:txBody>
        </p:sp>
        <p:sp>
          <p:nvSpPr>
            <p:cNvPr id="51" name="MH_Text_3"/>
            <p:cNvSpPr>
              <a:spLocks noChangeArrowheads="1"/>
            </p:cNvSpPr>
            <p:nvPr>
              <p:custDataLst>
                <p:tags r:id="rId12"/>
              </p:custDataLst>
            </p:nvPr>
          </p:nvSpPr>
          <p:spPr bwMode="auto">
            <a:xfrm>
              <a:off x="6238876" y="4078288"/>
              <a:ext cx="1624013"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685800" eaLnBrk="1" fontAlgn="auto" hangingPunct="1">
                <a:lnSpc>
                  <a:spcPct val="130000"/>
                </a:lnSpc>
                <a:spcBef>
                  <a:spcPct val="0"/>
                </a:spcBef>
                <a:spcAft>
                  <a:spcPts val="0"/>
                </a:spcAft>
                <a:buNone/>
              </a:pPr>
              <a:r>
                <a:rPr lang="zh-CN" altLang="en-US" sz="1200" b="1" dirty="0">
                  <a:solidFill>
                    <a:prstClr val="black"/>
                  </a:solidFill>
                  <a:latin typeface="幼圆" panose="02010509060101010101" pitchFamily="49" charset="-122"/>
                  <a:ea typeface="微软雅黑" panose="020B0503020204020204" pitchFamily="34" charset="-122"/>
                </a:rPr>
                <a:t>第三阶段</a:t>
              </a:r>
              <a:endParaRPr lang="en-US" altLang="zh-CN" sz="1200" b="1"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b="1" dirty="0">
                  <a:solidFill>
                    <a:prstClr val="black"/>
                  </a:solidFill>
                  <a:latin typeface="幼圆" panose="02010509060101010101" pitchFamily="49" charset="-122"/>
                  <a:ea typeface="微软雅黑" panose="020B0503020204020204" pitchFamily="34" charset="-122"/>
                </a:rPr>
                <a:t>非接触式</a:t>
              </a:r>
              <a:endParaRPr lang="en-US" altLang="zh-CN" sz="1200" b="1"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dirty="0">
                  <a:solidFill>
                    <a:prstClr val="black"/>
                  </a:solidFill>
                  <a:latin typeface="幼圆" panose="02010509060101010101" pitchFamily="49" charset="-122"/>
                  <a:ea typeface="微软雅黑" panose="020B0503020204020204" pitchFamily="34" charset="-122"/>
                </a:rPr>
                <a:t>研究鲁棒性</a:t>
              </a:r>
              <a:endParaRPr lang="en-US" altLang="zh-CN" sz="1200"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dirty="0">
                  <a:solidFill>
                    <a:prstClr val="black"/>
                  </a:solidFill>
                  <a:latin typeface="幼圆" panose="02010509060101010101" pitchFamily="49" charset="-122"/>
                  <a:ea typeface="微软雅黑" panose="020B0503020204020204" pitchFamily="34" charset="-122"/>
                </a:rPr>
                <a:t>如光照、姿态等</a:t>
              </a:r>
            </a:p>
          </p:txBody>
        </p:sp>
        <p:sp>
          <p:nvSpPr>
            <p:cNvPr id="52" name="MH_Text_4"/>
            <p:cNvSpPr>
              <a:spLocks noChangeArrowheads="1"/>
            </p:cNvSpPr>
            <p:nvPr>
              <p:custDataLst>
                <p:tags r:id="rId13"/>
              </p:custDataLst>
            </p:nvPr>
          </p:nvSpPr>
          <p:spPr bwMode="auto">
            <a:xfrm>
              <a:off x="8156575" y="4078288"/>
              <a:ext cx="1625600"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685800" eaLnBrk="1" fontAlgn="auto" hangingPunct="1">
                <a:lnSpc>
                  <a:spcPct val="130000"/>
                </a:lnSpc>
                <a:spcBef>
                  <a:spcPct val="0"/>
                </a:spcBef>
                <a:spcAft>
                  <a:spcPts val="0"/>
                </a:spcAft>
                <a:buNone/>
              </a:pPr>
              <a:r>
                <a:rPr lang="zh-CN" altLang="en-US" sz="1200" b="1" dirty="0">
                  <a:solidFill>
                    <a:prstClr val="black"/>
                  </a:solidFill>
                  <a:latin typeface="幼圆" panose="02010509060101010101" pitchFamily="49" charset="-122"/>
                  <a:ea typeface="微软雅黑" panose="020B0503020204020204" pitchFamily="34" charset="-122"/>
                </a:rPr>
                <a:t>第四阶段</a:t>
              </a:r>
              <a:endParaRPr lang="en-US" altLang="zh-CN" sz="1200" b="1"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b="1" dirty="0">
                  <a:solidFill>
                    <a:prstClr val="black"/>
                  </a:solidFill>
                  <a:latin typeface="幼圆" panose="02010509060101010101" pitchFamily="49" charset="-122"/>
                  <a:ea typeface="微软雅黑" panose="020B0503020204020204" pitchFamily="34" charset="-122"/>
                </a:rPr>
                <a:t>互联网应用</a:t>
              </a:r>
              <a:endParaRPr lang="en-US" altLang="zh-CN" sz="1200" b="1"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dirty="0">
                  <a:solidFill>
                    <a:prstClr val="black"/>
                  </a:solidFill>
                  <a:latin typeface="幼圆" panose="02010509060101010101" pitchFamily="49" charset="-122"/>
                  <a:ea typeface="微软雅黑" panose="020B0503020204020204" pitchFamily="34" charset="-122"/>
                </a:rPr>
                <a:t>人脸识别技术成熟</a:t>
              </a:r>
              <a:endParaRPr lang="en-US" altLang="zh-CN" sz="1200" dirty="0">
                <a:solidFill>
                  <a:prstClr val="black"/>
                </a:solidFill>
                <a:latin typeface="幼圆" panose="02010509060101010101" pitchFamily="49" charset="-122"/>
                <a:ea typeface="微软雅黑" panose="020B0503020204020204" pitchFamily="34" charset="-122"/>
              </a:endParaRPr>
            </a:p>
            <a:p>
              <a:pPr algn="ctr" defTabSz="685800" eaLnBrk="1" fontAlgn="auto" hangingPunct="1">
                <a:lnSpc>
                  <a:spcPct val="130000"/>
                </a:lnSpc>
                <a:spcBef>
                  <a:spcPct val="0"/>
                </a:spcBef>
                <a:spcAft>
                  <a:spcPts val="0"/>
                </a:spcAft>
                <a:buNone/>
              </a:pPr>
              <a:r>
                <a:rPr lang="zh-CN" altLang="en-US" sz="1200" dirty="0">
                  <a:solidFill>
                    <a:prstClr val="black"/>
                  </a:solidFill>
                  <a:latin typeface="幼圆" panose="02010509060101010101" pitchFamily="49" charset="-122"/>
                  <a:ea typeface="微软雅黑" panose="020B0503020204020204" pitchFamily="34" charset="-122"/>
                </a:rPr>
                <a:t>大面积推广应用</a:t>
              </a:r>
            </a:p>
          </p:txBody>
        </p:sp>
      </p:grpSp>
      <p:sp>
        <p:nvSpPr>
          <p:cNvPr id="55" name="Freeform 166"/>
          <p:cNvSpPr>
            <a:spLocks/>
          </p:cNvSpPr>
          <p:nvPr/>
        </p:nvSpPr>
        <p:spPr bwMode="auto">
          <a:xfrm>
            <a:off x="7899390" y="3486152"/>
            <a:ext cx="295275" cy="254793"/>
          </a:xfrm>
          <a:custGeom>
            <a:avLst/>
            <a:gdLst>
              <a:gd name="T0" fmla="*/ 124 w 248"/>
              <a:gd name="T1" fmla="*/ 0 h 245"/>
              <a:gd name="T2" fmla="*/ 206 w 248"/>
              <a:gd name="T3" fmla="*/ 82 h 245"/>
              <a:gd name="T4" fmla="*/ 206 w 248"/>
              <a:gd name="T5" fmla="*/ 82 h 245"/>
              <a:gd name="T6" fmla="*/ 248 w 248"/>
              <a:gd name="T7" fmla="*/ 123 h 245"/>
              <a:gd name="T8" fmla="*/ 248 w 248"/>
              <a:gd name="T9" fmla="*/ 123 h 245"/>
              <a:gd name="T10" fmla="*/ 248 w 248"/>
              <a:gd name="T11" fmla="*/ 123 h 245"/>
              <a:gd name="T12" fmla="*/ 206 w 248"/>
              <a:gd name="T13" fmla="*/ 163 h 245"/>
              <a:gd name="T14" fmla="*/ 206 w 248"/>
              <a:gd name="T15" fmla="*/ 163 h 245"/>
              <a:gd name="T16" fmla="*/ 124 w 248"/>
              <a:gd name="T17" fmla="*/ 245 h 245"/>
              <a:gd name="T18" fmla="*/ 84 w 248"/>
              <a:gd name="T19" fmla="*/ 204 h 245"/>
              <a:gd name="T20" fmla="*/ 137 w 248"/>
              <a:gd name="T21" fmla="*/ 152 h 245"/>
              <a:gd name="T22" fmla="*/ 0 w 248"/>
              <a:gd name="T23" fmla="*/ 152 h 245"/>
              <a:gd name="T24" fmla="*/ 0 w 248"/>
              <a:gd name="T25" fmla="*/ 97 h 245"/>
              <a:gd name="T26" fmla="*/ 137 w 248"/>
              <a:gd name="T27" fmla="*/ 97 h 245"/>
              <a:gd name="T28" fmla="*/ 84 w 248"/>
              <a:gd name="T29" fmla="*/ 41 h 245"/>
              <a:gd name="T30" fmla="*/ 124 w 248"/>
              <a:gd name="T3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245">
                <a:moveTo>
                  <a:pt x="124" y="0"/>
                </a:moveTo>
                <a:lnTo>
                  <a:pt x="206" y="82"/>
                </a:lnTo>
                <a:lnTo>
                  <a:pt x="206" y="82"/>
                </a:lnTo>
                <a:lnTo>
                  <a:pt x="248" y="123"/>
                </a:lnTo>
                <a:lnTo>
                  <a:pt x="248" y="123"/>
                </a:lnTo>
                <a:lnTo>
                  <a:pt x="248" y="123"/>
                </a:lnTo>
                <a:lnTo>
                  <a:pt x="206" y="163"/>
                </a:lnTo>
                <a:lnTo>
                  <a:pt x="206" y="163"/>
                </a:lnTo>
                <a:lnTo>
                  <a:pt x="124" y="245"/>
                </a:lnTo>
                <a:lnTo>
                  <a:pt x="84" y="204"/>
                </a:lnTo>
                <a:lnTo>
                  <a:pt x="137" y="152"/>
                </a:lnTo>
                <a:lnTo>
                  <a:pt x="0" y="152"/>
                </a:lnTo>
                <a:lnTo>
                  <a:pt x="0" y="97"/>
                </a:lnTo>
                <a:lnTo>
                  <a:pt x="137" y="97"/>
                </a:lnTo>
                <a:lnTo>
                  <a:pt x="84" y="41"/>
                </a:lnTo>
                <a:lnTo>
                  <a:pt x="124" y="0"/>
                </a:lnTo>
                <a:close/>
              </a:path>
            </a:pathLst>
          </a:custGeom>
          <a:solidFill>
            <a:schemeClr val="bg2">
              <a:lumMod val="85000"/>
            </a:schemeClr>
          </a:solidFill>
          <a:ln w="9525">
            <a:noFill/>
            <a:round/>
            <a:headEnd/>
            <a:tailEnd/>
          </a:ln>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500">
              <a:solidFill>
                <a:prstClr val="black"/>
              </a:solidFill>
              <a:latin typeface="Arial"/>
              <a:ea typeface="微软雅黑"/>
            </a:endParaRPr>
          </a:p>
        </p:txBody>
      </p:sp>
    </p:spTree>
    <p:extLst>
      <p:ext uri="{BB962C8B-B14F-4D97-AF65-F5344CB8AC3E}">
        <p14:creationId xmlns:p14="http://schemas.microsoft.com/office/powerpoint/2010/main" val="9454292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left)">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A0B66A1-018D-482A-87CB-F771E2C38E12}" type="slidenum">
              <a:rPr lang="en-US" altLang="zh-CN" sz="1400" b="0" smtClean="0"/>
              <a:pPr>
                <a:spcBef>
                  <a:spcPct val="0"/>
                </a:spcBef>
                <a:buClrTx/>
                <a:buSzTx/>
                <a:buFontTx/>
                <a:buNone/>
              </a:pPr>
              <a:t>9</a:t>
            </a:fld>
            <a:endParaRPr lang="en-US" altLang="zh-CN" sz="1400" b="0" smtClean="0"/>
          </a:p>
        </p:txBody>
      </p:sp>
      <p:sp>
        <p:nvSpPr>
          <p:cNvPr id="2052" name="Rectangle 3">
            <a:extLst>
              <a:ext uri="{FF2B5EF4-FFF2-40B4-BE49-F238E27FC236}">
                <a16:creationId xmlns:a16="http://schemas.microsoft.com/office/drawing/2014/main" id="{E87BC01D-29F9-433E-8063-C17B8ECD3B33}"/>
              </a:ext>
            </a:extLst>
          </p:cNvPr>
          <p:cNvSpPr>
            <a:spLocks noGrp="1" noChangeArrowheads="1"/>
          </p:cNvSpPr>
          <p:nvPr>
            <p:ph type="title"/>
          </p:nvPr>
        </p:nvSpPr>
        <p:spPr>
          <a:xfrm>
            <a:off x="1150938" y="214313"/>
            <a:ext cx="6589712" cy="1462087"/>
          </a:xfrm>
        </p:spPr>
        <p:txBody>
          <a:bodyPr/>
          <a:lstStyle/>
          <a:p>
            <a:pPr algn="ctr" eaLnBrk="1" hangingPunct="1">
              <a:defRPr/>
            </a:pPr>
            <a:r>
              <a:rPr lang="zh-CN" altLang="en-US" sz="4400" dirty="0" smtClean="0">
                <a:effectLst/>
                <a:latin typeface="Times New Roman" panose="02020603050405020304" pitchFamily="18" charset="0"/>
              </a:rPr>
              <a:t>智能的定义</a:t>
            </a:r>
            <a:endParaRPr lang="zh-CN" altLang="en-US" sz="4400" dirty="0"/>
          </a:p>
        </p:txBody>
      </p:sp>
      <p:sp>
        <p:nvSpPr>
          <p:cNvPr id="17412" name="Rectangle 4"/>
          <p:cNvSpPr>
            <a:spLocks noGrp="1" noChangeArrowheads="1"/>
          </p:cNvSpPr>
          <p:nvPr>
            <p:ph type="body" sz="half" idx="1"/>
          </p:nvPr>
        </p:nvSpPr>
        <p:spPr>
          <a:xfrm>
            <a:off x="395288" y="1773238"/>
            <a:ext cx="8391525" cy="1941512"/>
          </a:xfrm>
          <a:noFill/>
        </p:spPr>
        <p:txBody>
          <a:bodyPr/>
          <a:lstStyle/>
          <a:p>
            <a:pPr lvl="1" eaLnBrk="1" hangingPunct="1">
              <a:lnSpc>
                <a:spcPct val="125000"/>
              </a:lnSpc>
            </a:pPr>
            <a:r>
              <a:rPr lang="en-US" altLang="zh-CN" sz="2000" smtClean="0">
                <a:latin typeface="Times New Roman" panose="02020603050405020304" pitchFamily="18" charset="0"/>
              </a:rPr>
              <a:t>Human Intelligence</a:t>
            </a:r>
            <a:r>
              <a:rPr lang="zh-CN" altLang="en-US" sz="2000" smtClean="0">
                <a:latin typeface="Times New Roman" panose="02020603050405020304" pitchFamily="18" charset="0"/>
              </a:rPr>
              <a:t>：人们在认识、改造世界过程中，用脑力活动表现出来的智力。主要表现为</a:t>
            </a:r>
            <a:r>
              <a:rPr lang="en-US" altLang="zh-CN" sz="2000" smtClean="0">
                <a:latin typeface="Times New Roman" panose="02020603050405020304" pitchFamily="18" charset="0"/>
              </a:rPr>
              <a:t>:</a:t>
            </a:r>
            <a:r>
              <a:rPr lang="zh-CN" altLang="en-US" sz="2000" u="sng" smtClean="0">
                <a:solidFill>
                  <a:schemeClr val="folHlink"/>
                </a:solidFill>
                <a:latin typeface="Times New Roman" panose="02020603050405020304" pitchFamily="18" charset="0"/>
              </a:rPr>
              <a:t>感知观察力、记忆力、逻辑判断力和语言表达力</a:t>
            </a:r>
            <a:r>
              <a:rPr lang="zh-CN" altLang="en-US" sz="2000" smtClean="0">
                <a:latin typeface="Times New Roman" panose="02020603050405020304" pitchFamily="18" charset="0"/>
              </a:rPr>
              <a:t>等综合性的心理能力。</a:t>
            </a:r>
            <a:endParaRPr lang="zh-CN" altLang="en-US" sz="2000" i="1" smtClean="0"/>
          </a:p>
          <a:p>
            <a:pPr lvl="1" eaLnBrk="1" hangingPunct="1">
              <a:lnSpc>
                <a:spcPct val="125000"/>
              </a:lnSpc>
            </a:pPr>
            <a:r>
              <a:rPr lang="zh-CN" altLang="en-US" sz="2000" smtClean="0"/>
              <a:t>观察、学习、理解和认识的能力（牛津大词典）</a:t>
            </a:r>
          </a:p>
        </p:txBody>
      </p:sp>
      <p:graphicFrame>
        <p:nvGraphicFramePr>
          <p:cNvPr id="17413" name="Object 5"/>
          <p:cNvGraphicFramePr>
            <a:graphicFrameLocks noGrp="1" noChangeAspect="1"/>
          </p:cNvGraphicFramePr>
          <p:nvPr>
            <p:ph sz="half" idx="2"/>
          </p:nvPr>
        </p:nvGraphicFramePr>
        <p:xfrm>
          <a:off x="809625" y="4002088"/>
          <a:ext cx="2771775" cy="2498725"/>
        </p:xfrm>
        <a:graphic>
          <a:graphicData uri="http://schemas.openxmlformats.org/presentationml/2006/ole">
            <mc:AlternateContent xmlns:mc="http://schemas.openxmlformats.org/markup-compatibility/2006">
              <mc:Choice xmlns:v="urn:schemas-microsoft-com:vml" Requires="v">
                <p:oleObj spid="_x0000_s17425" name="位图图像" r:id="rId3" imgW="2419048" imgH="2180952" progId="Paint.Picture">
                  <p:embed/>
                </p:oleObj>
              </mc:Choice>
              <mc:Fallback>
                <p:oleObj name="位图图像" r:id="rId3" imgW="2419048" imgH="2180952" progId="Paint.Picture">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002088"/>
                        <a:ext cx="2771775" cy="249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4" name="Rectangle 13"/>
          <p:cNvSpPr txBox="1">
            <a:spLocks noGrp="1" noChangeArrowheads="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A1CCE9F5-3F78-4282-B6C3-1EEF1AF464EC}" type="slidenum">
              <a:rPr lang="en-US" altLang="zh-CN" sz="1400" b="0"/>
              <a:pPr algn="r" eaLnBrk="1" hangingPunct="1">
                <a:spcBef>
                  <a:spcPct val="0"/>
                </a:spcBef>
                <a:buClrTx/>
                <a:buSzTx/>
                <a:buFontTx/>
                <a:buNone/>
              </a:pPr>
              <a:t>9</a:t>
            </a:fld>
            <a:endParaRPr lang="en-US" altLang="zh-CN" sz="1400" b="0"/>
          </a:p>
        </p:txBody>
      </p:sp>
      <p:sp>
        <p:nvSpPr>
          <p:cNvPr id="17415" name="Oval 2"/>
          <p:cNvSpPr>
            <a:spLocks noChangeArrowheads="1"/>
          </p:cNvSpPr>
          <p:nvPr/>
        </p:nvSpPr>
        <p:spPr bwMode="auto">
          <a:xfrm>
            <a:off x="3995738" y="3962400"/>
            <a:ext cx="3429000" cy="1752600"/>
          </a:xfrm>
          <a:prstGeom prst="ellipse">
            <a:avLst/>
          </a:prstGeom>
          <a:solidFill>
            <a:srgbClr val="FFFFFF"/>
          </a:solidFill>
          <a:ln w="57150" algn="ctr">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17416" name="Text Box 6"/>
          <p:cNvSpPr txBox="1">
            <a:spLocks noChangeArrowheads="1"/>
          </p:cNvSpPr>
          <p:nvPr/>
        </p:nvSpPr>
        <p:spPr bwMode="auto">
          <a:xfrm>
            <a:off x="4114800" y="4564063"/>
            <a:ext cx="320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Ø"/>
              <a:defRPr sz="28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ü"/>
              <a:defRPr sz="24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Char char="•"/>
              <a:defRPr sz="20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a:latin typeface="Times New Roman" panose="02020603050405020304" pitchFamily="18" charset="0"/>
              </a:rPr>
              <a:t>怎样研究智能？</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06651" y="857250"/>
            <a:ext cx="6737351"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a:cs typeface="+mn-ea"/>
                <a:sym typeface="+mn-lt"/>
              </a:rPr>
              <a:t>1</a:t>
            </a:r>
            <a:endParaRPr lang="zh-CN" altLang="en-US" sz="2700" dirty="0">
              <a:solidFill>
                <a:prstClr val="white"/>
              </a:solidFill>
              <a:latin typeface="Arial"/>
              <a:ea typeface="微软雅黑"/>
              <a:cs typeface="+mn-ea"/>
              <a:sym typeface="+mn-lt"/>
            </a:endParaRPr>
          </a:p>
        </p:txBody>
      </p:sp>
      <p:sp>
        <p:nvSpPr>
          <p:cNvPr id="6" name="矩形 5"/>
          <p:cNvSpPr/>
          <p:nvPr/>
        </p:nvSpPr>
        <p:spPr>
          <a:xfrm>
            <a:off x="2406650" y="912442"/>
            <a:ext cx="2048879"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a:cs typeface="+mn-ea"/>
                <a:sym typeface="+mn-lt"/>
              </a:rPr>
              <a:t>人脸识别及其应用案例</a:t>
            </a: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a:cs typeface="+mn-ea"/>
              <a:sym typeface="+mn-lt"/>
            </a:endParaRPr>
          </a:p>
        </p:txBody>
      </p:sp>
      <p:sp>
        <p:nvSpPr>
          <p:cNvPr id="9" name="矩形 8"/>
          <p:cNvSpPr/>
          <p:nvPr/>
        </p:nvSpPr>
        <p:spPr>
          <a:xfrm>
            <a:off x="358966" y="789528"/>
            <a:ext cx="2000881" cy="507831"/>
          </a:xfrm>
          <a:prstGeom prst="rect">
            <a:avLst/>
          </a:prstGeom>
        </p:spPr>
        <p:txBody>
          <a:bodyPr wrap="square">
            <a:spAutoFit/>
          </a:bodyPr>
          <a:lstStyle/>
          <a:p>
            <a:pPr defTabSz="685800" eaLnBrk="1" fontAlgn="auto" hangingPunct="1">
              <a:lnSpc>
                <a:spcPct val="150000"/>
              </a:lnSpc>
              <a:spcBef>
                <a:spcPts val="0"/>
              </a:spcBef>
              <a:spcAft>
                <a:spcPts val="0"/>
              </a:spcAft>
            </a:pPr>
            <a:r>
              <a:rPr lang="zh-CN" altLang="en-US" dirty="0">
                <a:solidFill>
                  <a:prstClr val="black">
                    <a:lumMod val="65000"/>
                    <a:lumOff val="35000"/>
                  </a:prstClr>
                </a:solidFill>
                <a:latin typeface="Arial"/>
                <a:ea typeface="微软雅黑"/>
                <a:cs typeface="+mn-ea"/>
                <a:sym typeface="+mn-lt"/>
              </a:rPr>
              <a:t>发展概况</a:t>
            </a:r>
            <a:endParaRPr lang="en-US" altLang="zh-CN" dirty="0">
              <a:solidFill>
                <a:prstClr val="black">
                  <a:lumMod val="65000"/>
                  <a:lumOff val="35000"/>
                </a:prstClr>
              </a:solidFill>
              <a:latin typeface="Arial"/>
              <a:ea typeface="微软雅黑"/>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sp>
        <p:nvSpPr>
          <p:cNvPr id="7" name="矩形 6">
            <a:extLst>
              <a:ext uri="{FF2B5EF4-FFF2-40B4-BE49-F238E27FC236}">
                <a16:creationId xmlns:a16="http://schemas.microsoft.com/office/drawing/2014/main" id="{1EBE8DE7-3248-4918-B1EB-4D25899FE4BE}"/>
              </a:ext>
            </a:extLst>
          </p:cNvPr>
          <p:cNvSpPr/>
          <p:nvPr/>
        </p:nvSpPr>
        <p:spPr>
          <a:xfrm>
            <a:off x="358967" y="1850482"/>
            <a:ext cx="4282885" cy="2746906"/>
          </a:xfrm>
          <a:prstGeom prst="rect">
            <a:avLst/>
          </a:prstGeom>
        </p:spPr>
        <p:txBody>
          <a:bodyPr wrap="square">
            <a:spAutoFit/>
          </a:bodyPr>
          <a:lstStyle/>
          <a:p>
            <a:pPr marL="214313" indent="-214313" defTabSz="685800" eaLnBrk="1" fontAlgn="auto" hangingPunct="1">
              <a:lnSpc>
                <a:spcPct val="200000"/>
              </a:lnSpc>
              <a:spcBef>
                <a:spcPts val="0"/>
              </a:spcBef>
              <a:spcAft>
                <a:spcPts val="0"/>
              </a:spcAft>
              <a:buFont typeface="Wingdings" panose="05000000000000000000" pitchFamily="2" charset="2"/>
              <a:buChar char="u"/>
            </a:pPr>
            <a:r>
              <a:rPr lang="en-US" altLang="zh-CN" sz="1500" dirty="0">
                <a:solidFill>
                  <a:srgbClr val="333333"/>
                </a:solidFill>
                <a:latin typeface="微软雅黑" panose="020B0503020204020204" pitchFamily="34" charset="-122"/>
                <a:ea typeface="微软雅黑" panose="020B0503020204020204" pitchFamily="34" charset="-122"/>
              </a:rPr>
              <a:t>20</a:t>
            </a:r>
            <a:r>
              <a:rPr lang="zh-CN" altLang="en-US" sz="1500" dirty="0">
                <a:solidFill>
                  <a:srgbClr val="333333"/>
                </a:solidFill>
                <a:latin typeface="微软雅黑" panose="020B0503020204020204" pitchFamily="34" charset="-122"/>
                <a:ea typeface="微软雅黑" panose="020B0503020204020204" pitchFamily="34" charset="-122"/>
              </a:rPr>
              <a:t>世纪</a:t>
            </a:r>
            <a:r>
              <a:rPr lang="en-US" altLang="zh-CN" sz="1500" dirty="0">
                <a:solidFill>
                  <a:srgbClr val="333333"/>
                </a:solidFill>
                <a:latin typeface="微软雅黑" panose="020B0503020204020204" pitchFamily="34" charset="-122"/>
                <a:ea typeface="微软雅黑" panose="020B0503020204020204" pitchFamily="34" charset="-122"/>
              </a:rPr>
              <a:t>50</a:t>
            </a:r>
            <a:r>
              <a:rPr lang="zh-CN" altLang="en-US" sz="1500" dirty="0">
                <a:solidFill>
                  <a:srgbClr val="333333"/>
                </a:solidFill>
                <a:latin typeface="微软雅黑" panose="020B0503020204020204" pitchFamily="34" charset="-122"/>
                <a:ea typeface="微软雅黑" panose="020B0503020204020204" pitchFamily="34" charset="-122"/>
              </a:rPr>
              <a:t>年代，着手</a:t>
            </a:r>
            <a:r>
              <a:rPr lang="zh-CN" altLang="en-US" sz="1500" dirty="0">
                <a:solidFill>
                  <a:prstClr val="black"/>
                </a:solidFill>
                <a:latin typeface="Arial"/>
                <a:ea typeface="微软雅黑"/>
              </a:rPr>
              <a:t>对人脸识别展开研究。</a:t>
            </a:r>
            <a:endParaRPr lang="en-US" altLang="zh-CN" sz="1500" dirty="0">
              <a:solidFill>
                <a:srgbClr val="333333"/>
              </a:solidFill>
              <a:latin typeface="微软雅黑" panose="020B0503020204020204" pitchFamily="34" charset="-122"/>
              <a:ea typeface="微软雅黑" panose="020B0503020204020204" pitchFamily="34" charset="-122"/>
            </a:endParaRPr>
          </a:p>
          <a:p>
            <a:pPr marL="214313" indent="-214313" defTabSz="685800" eaLnBrk="1" fontAlgn="auto" hangingPunct="1">
              <a:lnSpc>
                <a:spcPct val="200000"/>
              </a:lnSpc>
              <a:spcBef>
                <a:spcPts val="0"/>
              </a:spcBef>
              <a:spcAft>
                <a:spcPts val="0"/>
              </a:spcAft>
              <a:buFont typeface="Wingdings" panose="05000000000000000000" pitchFamily="2" charset="2"/>
              <a:buChar char="u"/>
            </a:pPr>
            <a:r>
              <a:rPr lang="en-US" altLang="zh-CN" sz="1500" dirty="0">
                <a:solidFill>
                  <a:srgbClr val="333333"/>
                </a:solidFill>
                <a:latin typeface="微软雅黑" panose="020B0503020204020204" pitchFamily="34" charset="-122"/>
                <a:ea typeface="微软雅黑" panose="020B0503020204020204" pitchFamily="34" charset="-122"/>
              </a:rPr>
              <a:t>20</a:t>
            </a:r>
            <a:r>
              <a:rPr lang="zh-CN" altLang="en-US" sz="1500" dirty="0">
                <a:solidFill>
                  <a:srgbClr val="333333"/>
                </a:solidFill>
                <a:latin typeface="微软雅黑" panose="020B0503020204020204" pitchFamily="34" charset="-122"/>
                <a:ea typeface="微软雅黑" panose="020B0503020204020204" pitchFamily="34" charset="-122"/>
              </a:rPr>
              <a:t>世纪</a:t>
            </a:r>
            <a:r>
              <a:rPr lang="en-US" altLang="zh-CN" sz="1500" dirty="0">
                <a:solidFill>
                  <a:srgbClr val="333333"/>
                </a:solidFill>
                <a:latin typeface="微软雅黑" panose="020B0503020204020204" pitchFamily="34" charset="-122"/>
                <a:ea typeface="微软雅黑" panose="020B0503020204020204" pitchFamily="34" charset="-122"/>
              </a:rPr>
              <a:t>60</a:t>
            </a:r>
            <a:r>
              <a:rPr lang="zh-CN" altLang="en-US" sz="1500" dirty="0">
                <a:solidFill>
                  <a:srgbClr val="333333"/>
                </a:solidFill>
                <a:latin typeface="微软雅黑" panose="020B0503020204020204" pitchFamily="34" charset="-122"/>
                <a:ea typeface="微软雅黑" panose="020B0503020204020204" pitchFamily="34" charset="-122"/>
              </a:rPr>
              <a:t>年代，人脸识别工程化应用研究开启。</a:t>
            </a:r>
            <a:endParaRPr lang="en-US" altLang="zh-CN" sz="1500" dirty="0">
              <a:solidFill>
                <a:srgbClr val="333333"/>
              </a:solidFill>
              <a:latin typeface="微软雅黑" panose="020B0503020204020204" pitchFamily="34" charset="-122"/>
              <a:ea typeface="微软雅黑" panose="020B0503020204020204" pitchFamily="34" charset="-122"/>
            </a:endParaRPr>
          </a:p>
          <a:p>
            <a:pPr marL="557213" lvl="1" indent="-214313" defTabSz="685800" eaLnBrk="1" fontAlgn="auto" hangingPunct="1">
              <a:lnSpc>
                <a:spcPct val="200000"/>
              </a:lnSpc>
              <a:spcBef>
                <a:spcPts val="0"/>
              </a:spcBef>
              <a:spcAft>
                <a:spcPts val="0"/>
              </a:spcAft>
              <a:buFont typeface="Wingdings" panose="05000000000000000000" pitchFamily="2" charset="2"/>
              <a:buChar char="u"/>
            </a:pPr>
            <a:r>
              <a:rPr lang="zh-CN" altLang="en-US" sz="1500" dirty="0">
                <a:solidFill>
                  <a:prstClr val="black"/>
                </a:solidFill>
                <a:latin typeface="微软雅黑" panose="020B0503020204020204" pitchFamily="34" charset="-122"/>
                <a:ea typeface="微软雅黑" panose="020B0503020204020204" pitchFamily="34" charset="-122"/>
              </a:rPr>
              <a:t>初探人脸</a:t>
            </a:r>
            <a:r>
              <a:rPr lang="zh-CN" altLang="en-US" sz="1500" b="1" dirty="0">
                <a:solidFill>
                  <a:prstClr val="black"/>
                </a:solidFill>
                <a:latin typeface="微软雅黑" panose="020B0503020204020204" pitchFamily="34" charset="-122"/>
                <a:ea typeface="微软雅黑" panose="020B0503020204020204" pitchFamily="34" charset="-122"/>
              </a:rPr>
              <a:t>几何结构</a:t>
            </a:r>
            <a:endParaRPr lang="en-US" altLang="zh-CN" sz="1500" dirty="0">
              <a:solidFill>
                <a:prstClr val="black"/>
              </a:solidFill>
              <a:latin typeface="微软雅黑" panose="020B0503020204020204" pitchFamily="34" charset="-122"/>
              <a:ea typeface="微软雅黑" panose="020B0503020204020204" pitchFamily="34" charset="-122"/>
            </a:endParaRPr>
          </a:p>
          <a:p>
            <a:pPr marL="557213" lvl="1" indent="-214313" defTabSz="685800" eaLnBrk="1" fontAlgn="auto" hangingPunct="1">
              <a:lnSpc>
                <a:spcPct val="200000"/>
              </a:lnSpc>
              <a:spcBef>
                <a:spcPts val="0"/>
              </a:spcBef>
              <a:spcAft>
                <a:spcPts val="0"/>
              </a:spcAft>
              <a:buFont typeface="Wingdings" panose="05000000000000000000" pitchFamily="2" charset="2"/>
              <a:buChar char="u"/>
            </a:pPr>
            <a:r>
              <a:rPr lang="zh-CN" altLang="en-US" sz="1500" dirty="0">
                <a:solidFill>
                  <a:prstClr val="black"/>
                </a:solidFill>
                <a:latin typeface="微软雅黑" panose="020B0503020204020204" pitchFamily="34" charset="-122"/>
                <a:ea typeface="微软雅黑" panose="020B0503020204020204" pitchFamily="34" charset="-122"/>
              </a:rPr>
              <a:t>分析人脸器官</a:t>
            </a:r>
            <a:r>
              <a:rPr lang="zh-CN" altLang="en-US" sz="1500" b="1" dirty="0">
                <a:solidFill>
                  <a:prstClr val="black"/>
                </a:solidFill>
                <a:latin typeface="微软雅黑" panose="020B0503020204020204" pitchFamily="34" charset="-122"/>
                <a:ea typeface="微软雅黑" panose="020B0503020204020204" pitchFamily="34" charset="-122"/>
              </a:rPr>
              <a:t>特征</a:t>
            </a:r>
            <a:endParaRPr lang="en-US" altLang="zh-CN" sz="1500" dirty="0">
              <a:solidFill>
                <a:prstClr val="black"/>
              </a:solidFill>
              <a:latin typeface="微软雅黑" panose="020B0503020204020204" pitchFamily="34" charset="-122"/>
              <a:ea typeface="微软雅黑" panose="020B0503020204020204" pitchFamily="34" charset="-122"/>
            </a:endParaRPr>
          </a:p>
          <a:p>
            <a:pPr marL="557213" lvl="1" indent="-214313" defTabSz="685800" eaLnBrk="1" fontAlgn="auto" hangingPunct="1">
              <a:lnSpc>
                <a:spcPct val="200000"/>
              </a:lnSpc>
              <a:spcBef>
                <a:spcPts val="0"/>
              </a:spcBef>
              <a:spcAft>
                <a:spcPts val="0"/>
              </a:spcAft>
              <a:buFont typeface="Wingdings" panose="05000000000000000000" pitchFamily="2" charset="2"/>
              <a:buChar char="u"/>
            </a:pPr>
            <a:r>
              <a:rPr lang="zh-CN" altLang="en-US" sz="1500" dirty="0">
                <a:solidFill>
                  <a:prstClr val="black"/>
                </a:solidFill>
                <a:latin typeface="微软雅黑" panose="020B0503020204020204" pitchFamily="34" charset="-122"/>
                <a:ea typeface="微软雅黑" panose="020B0503020204020204" pitchFamily="34" charset="-122"/>
              </a:rPr>
              <a:t>分析</a:t>
            </a:r>
            <a:r>
              <a:rPr lang="zh-CN" altLang="en-US" sz="1500" b="1" dirty="0">
                <a:solidFill>
                  <a:prstClr val="black"/>
                </a:solidFill>
                <a:latin typeface="微软雅黑" panose="020B0503020204020204" pitchFamily="34" charset="-122"/>
                <a:ea typeface="微软雅黑" panose="020B0503020204020204" pitchFamily="34" charset="-122"/>
              </a:rPr>
              <a:t>特征点</a:t>
            </a:r>
            <a:r>
              <a:rPr lang="zh-CN" altLang="en-US" sz="1500" dirty="0">
                <a:solidFill>
                  <a:prstClr val="black"/>
                </a:solidFill>
                <a:latin typeface="微软雅黑" panose="020B0503020204020204" pitchFamily="34" charset="-122"/>
                <a:ea typeface="微软雅黑" panose="020B0503020204020204" pitchFamily="34" charset="-122"/>
              </a:rPr>
              <a:t>间的拓扑关系</a:t>
            </a:r>
            <a:endParaRPr lang="en-US" altLang="zh-CN" sz="1500" dirty="0">
              <a:solidFill>
                <a:prstClr val="black"/>
              </a:solidFill>
              <a:latin typeface="微软雅黑" panose="020B0503020204020204" pitchFamily="34" charset="-122"/>
              <a:ea typeface="微软雅黑" panose="020B0503020204020204" pitchFamily="34" charset="-122"/>
            </a:endParaRPr>
          </a:p>
          <a:p>
            <a:pPr defTabSz="685800" eaLnBrk="1" fontAlgn="auto" hangingPunct="1">
              <a:lnSpc>
                <a:spcPct val="150000"/>
              </a:lnSpc>
              <a:spcBef>
                <a:spcPts val="0"/>
              </a:spcBef>
              <a:spcAft>
                <a:spcPts val="0"/>
              </a:spcAft>
            </a:pPr>
            <a:endParaRPr lang="en-US" altLang="zh-CN" sz="1500" dirty="0">
              <a:solidFill>
                <a:prstClr val="black">
                  <a:lumMod val="95000"/>
                  <a:lumOff val="5000"/>
                </a:prstClr>
              </a:solidFill>
              <a:latin typeface="微软雅黑" panose="020B0503020204020204" pitchFamily="34" charset="-122"/>
              <a:ea typeface="微软雅黑" panose="020B0503020204020204" pitchFamily="34" charset="-122"/>
            </a:endParaRPr>
          </a:p>
        </p:txBody>
      </p:sp>
      <p:pic>
        <p:nvPicPr>
          <p:cNvPr id="48" name="图片 47">
            <a:extLst>
              <a:ext uri="{FF2B5EF4-FFF2-40B4-BE49-F238E27FC236}">
                <a16:creationId xmlns:a16="http://schemas.microsoft.com/office/drawing/2014/main" id="{C9761B96-DAC2-4B0F-BCEC-7D0F7573F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979" y="1850482"/>
            <a:ext cx="4282883" cy="2728478"/>
          </a:xfrm>
          <a:prstGeom prst="rect">
            <a:avLst/>
          </a:prstGeom>
          <a:ln>
            <a:noFill/>
          </a:ln>
          <a:effectLst>
            <a:outerShdw blurRad="190500" algn="tl" rotWithShape="0">
              <a:srgbClr val="000000">
                <a:alpha val="70000"/>
              </a:srgbClr>
            </a:outerShdw>
          </a:effectLst>
        </p:spPr>
      </p:pic>
      <p:grpSp>
        <p:nvGrpSpPr>
          <p:cNvPr id="85" name="组合 84"/>
          <p:cNvGrpSpPr/>
          <p:nvPr/>
        </p:nvGrpSpPr>
        <p:grpSpPr>
          <a:xfrm rot="5400000">
            <a:off x="420654" y="4308157"/>
            <a:ext cx="289620" cy="412996"/>
            <a:chOff x="8999538" y="904875"/>
            <a:chExt cx="266700" cy="371475"/>
          </a:xfrm>
          <a:solidFill>
            <a:srgbClr val="0463A9"/>
          </a:solidFill>
        </p:grpSpPr>
        <p:sp>
          <p:nvSpPr>
            <p:cNvPr id="86" name="Freeform 67"/>
            <p:cNvSpPr>
              <a:spLocks/>
            </p:cNvSpPr>
            <p:nvPr/>
          </p:nvSpPr>
          <p:spPr bwMode="auto">
            <a:xfrm>
              <a:off x="8999538" y="904875"/>
              <a:ext cx="266700" cy="304800"/>
            </a:xfrm>
            <a:custGeom>
              <a:avLst/>
              <a:gdLst>
                <a:gd name="T0" fmla="*/ 84 w 84"/>
                <a:gd name="T1" fmla="*/ 50 h 96"/>
                <a:gd name="T2" fmla="*/ 76 w 84"/>
                <a:gd name="T3" fmla="*/ 40 h 96"/>
                <a:gd name="T4" fmla="*/ 70 w 84"/>
                <a:gd name="T5" fmla="*/ 44 h 96"/>
                <a:gd name="T6" fmla="*/ 62 w 84"/>
                <a:gd name="T7" fmla="*/ 38 h 96"/>
                <a:gd name="T8" fmla="*/ 56 w 84"/>
                <a:gd name="T9" fmla="*/ 42 h 96"/>
                <a:gd name="T10" fmla="*/ 49 w 84"/>
                <a:gd name="T11" fmla="*/ 36 h 96"/>
                <a:gd name="T12" fmla="*/ 43 w 84"/>
                <a:gd name="T13" fmla="*/ 39 h 96"/>
                <a:gd name="T14" fmla="*/ 43 w 84"/>
                <a:gd name="T15" fmla="*/ 10 h 96"/>
                <a:gd name="T16" fmla="*/ 35 w 84"/>
                <a:gd name="T17" fmla="*/ 0 h 96"/>
                <a:gd name="T18" fmla="*/ 27 w 84"/>
                <a:gd name="T19" fmla="*/ 12 h 96"/>
                <a:gd name="T20" fmla="*/ 27 w 84"/>
                <a:gd name="T21" fmla="*/ 61 h 96"/>
                <a:gd name="T22" fmla="*/ 18 w 84"/>
                <a:gd name="T23" fmla="*/ 49 h 96"/>
                <a:gd name="T24" fmla="*/ 4 w 84"/>
                <a:gd name="T25" fmla="*/ 45 h 96"/>
                <a:gd name="T26" fmla="*/ 4 w 84"/>
                <a:gd name="T27" fmla="*/ 56 h 96"/>
                <a:gd name="T28" fmla="*/ 19 w 84"/>
                <a:gd name="T29" fmla="*/ 78 h 96"/>
                <a:gd name="T30" fmla="*/ 53 w 84"/>
                <a:gd name="T31" fmla="*/ 96 h 96"/>
                <a:gd name="T32" fmla="*/ 77 w 84"/>
                <a:gd name="T33" fmla="*/ 86 h 96"/>
                <a:gd name="T34" fmla="*/ 82 w 84"/>
                <a:gd name="T35" fmla="*/ 70 h 96"/>
                <a:gd name="T36" fmla="*/ 84 w 84"/>
                <a:gd name="T37"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96">
                  <a:moveTo>
                    <a:pt x="84" y="50"/>
                  </a:moveTo>
                  <a:cubicBezTo>
                    <a:pt x="84" y="44"/>
                    <a:pt x="81" y="40"/>
                    <a:pt x="76" y="40"/>
                  </a:cubicBezTo>
                  <a:cubicBezTo>
                    <a:pt x="73" y="40"/>
                    <a:pt x="71" y="42"/>
                    <a:pt x="70" y="44"/>
                  </a:cubicBezTo>
                  <a:cubicBezTo>
                    <a:pt x="69" y="41"/>
                    <a:pt x="66" y="38"/>
                    <a:pt x="62" y="38"/>
                  </a:cubicBezTo>
                  <a:cubicBezTo>
                    <a:pt x="60" y="38"/>
                    <a:pt x="57" y="40"/>
                    <a:pt x="56" y="42"/>
                  </a:cubicBezTo>
                  <a:cubicBezTo>
                    <a:pt x="55" y="38"/>
                    <a:pt x="52" y="36"/>
                    <a:pt x="49" y="36"/>
                  </a:cubicBezTo>
                  <a:cubicBezTo>
                    <a:pt x="46" y="36"/>
                    <a:pt x="44" y="37"/>
                    <a:pt x="43" y="39"/>
                  </a:cubicBezTo>
                  <a:cubicBezTo>
                    <a:pt x="43" y="10"/>
                    <a:pt x="43" y="10"/>
                    <a:pt x="43" y="10"/>
                  </a:cubicBezTo>
                  <a:cubicBezTo>
                    <a:pt x="43" y="10"/>
                    <a:pt x="45" y="0"/>
                    <a:pt x="35" y="0"/>
                  </a:cubicBezTo>
                  <a:cubicBezTo>
                    <a:pt x="26" y="0"/>
                    <a:pt x="27" y="12"/>
                    <a:pt x="27" y="12"/>
                  </a:cubicBezTo>
                  <a:cubicBezTo>
                    <a:pt x="27" y="61"/>
                    <a:pt x="27" y="61"/>
                    <a:pt x="27" y="61"/>
                  </a:cubicBezTo>
                  <a:cubicBezTo>
                    <a:pt x="27" y="61"/>
                    <a:pt x="25" y="58"/>
                    <a:pt x="18" y="49"/>
                  </a:cubicBezTo>
                  <a:cubicBezTo>
                    <a:pt x="11" y="41"/>
                    <a:pt x="7" y="42"/>
                    <a:pt x="4" y="45"/>
                  </a:cubicBezTo>
                  <a:cubicBezTo>
                    <a:pt x="0" y="48"/>
                    <a:pt x="2" y="52"/>
                    <a:pt x="4" y="56"/>
                  </a:cubicBezTo>
                  <a:cubicBezTo>
                    <a:pt x="7" y="59"/>
                    <a:pt x="14" y="71"/>
                    <a:pt x="19" y="78"/>
                  </a:cubicBezTo>
                  <a:cubicBezTo>
                    <a:pt x="27" y="89"/>
                    <a:pt x="37" y="95"/>
                    <a:pt x="53" y="96"/>
                  </a:cubicBezTo>
                  <a:cubicBezTo>
                    <a:pt x="69" y="96"/>
                    <a:pt x="75" y="89"/>
                    <a:pt x="77" y="86"/>
                  </a:cubicBezTo>
                  <a:cubicBezTo>
                    <a:pt x="80" y="80"/>
                    <a:pt x="81" y="75"/>
                    <a:pt x="82" y="70"/>
                  </a:cubicBezTo>
                  <a:cubicBezTo>
                    <a:pt x="84" y="64"/>
                    <a:pt x="84" y="53"/>
                    <a:pt x="8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87" name="Freeform 68"/>
            <p:cNvSpPr>
              <a:spLocks/>
            </p:cNvSpPr>
            <p:nvPr/>
          </p:nvSpPr>
          <p:spPr bwMode="auto">
            <a:xfrm>
              <a:off x="9101138" y="1206500"/>
              <a:ext cx="123825" cy="69850"/>
            </a:xfrm>
            <a:custGeom>
              <a:avLst/>
              <a:gdLst>
                <a:gd name="T0" fmla="*/ 0 w 39"/>
                <a:gd name="T1" fmla="*/ 0 h 22"/>
                <a:gd name="T2" fmla="*/ 0 w 39"/>
                <a:gd name="T3" fmla="*/ 14 h 22"/>
                <a:gd name="T4" fmla="*/ 39 w 39"/>
                <a:gd name="T5" fmla="*/ 15 h 22"/>
                <a:gd name="T6" fmla="*/ 39 w 39"/>
                <a:gd name="T7" fmla="*/ 2 h 22"/>
                <a:gd name="T8" fmla="*/ 0 w 39"/>
                <a:gd name="T9" fmla="*/ 0 h 22"/>
              </a:gdLst>
              <a:ahLst/>
              <a:cxnLst>
                <a:cxn ang="0">
                  <a:pos x="T0" y="T1"/>
                </a:cxn>
                <a:cxn ang="0">
                  <a:pos x="T2" y="T3"/>
                </a:cxn>
                <a:cxn ang="0">
                  <a:pos x="T4" y="T5"/>
                </a:cxn>
                <a:cxn ang="0">
                  <a:pos x="T6" y="T7"/>
                </a:cxn>
                <a:cxn ang="0">
                  <a:pos x="T8" y="T9"/>
                </a:cxn>
              </a:cxnLst>
              <a:rect l="0" t="0" r="r" b="b"/>
              <a:pathLst>
                <a:path w="39" h="22">
                  <a:moveTo>
                    <a:pt x="0" y="0"/>
                  </a:moveTo>
                  <a:cubicBezTo>
                    <a:pt x="0" y="14"/>
                    <a:pt x="0" y="14"/>
                    <a:pt x="0" y="14"/>
                  </a:cubicBezTo>
                  <a:cubicBezTo>
                    <a:pt x="0" y="14"/>
                    <a:pt x="15" y="22"/>
                    <a:pt x="39" y="15"/>
                  </a:cubicBezTo>
                  <a:cubicBezTo>
                    <a:pt x="39" y="2"/>
                    <a:pt x="39" y="2"/>
                    <a:pt x="39" y="2"/>
                  </a:cubicBezTo>
                  <a:cubicBezTo>
                    <a:pt x="39" y="2"/>
                    <a:pt x="21" y="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a:endParaRPr>
            </a:p>
          </p:txBody>
        </p:sp>
      </p:grpSp>
      <p:sp>
        <p:nvSpPr>
          <p:cNvPr id="2" name="矩形 1"/>
          <p:cNvSpPr/>
          <p:nvPr/>
        </p:nvSpPr>
        <p:spPr>
          <a:xfrm>
            <a:off x="784284" y="4322780"/>
            <a:ext cx="4572000" cy="1592744"/>
          </a:xfrm>
          <a:prstGeom prst="rect">
            <a:avLst/>
          </a:prstGeom>
        </p:spPr>
        <p:txBody>
          <a:bodyPr>
            <a:spAutoFit/>
          </a:bodyPr>
          <a:lstStyle/>
          <a:p>
            <a:pPr defTabSz="685800" eaLnBrk="1" fontAlgn="auto" hangingPunct="1">
              <a:lnSpc>
                <a:spcPct val="150000"/>
              </a:lnSpc>
              <a:spcBef>
                <a:spcPts val="0"/>
              </a:spcBef>
              <a:spcAft>
                <a:spcPts val="0"/>
              </a:spcAft>
            </a:pPr>
            <a:r>
              <a:rPr lang="zh-CN" altLang="en-US" sz="1500" dirty="0">
                <a:solidFill>
                  <a:prstClr val="black">
                    <a:lumMod val="95000"/>
                    <a:lumOff val="5000"/>
                  </a:prstClr>
                </a:solidFill>
                <a:latin typeface="微软雅黑" panose="020B0503020204020204" pitchFamily="34" charset="-122"/>
                <a:ea typeface="微软雅黑" panose="020B0503020204020204" pitchFamily="34" charset="-122"/>
              </a:rPr>
              <a:t>特点：</a:t>
            </a:r>
            <a:endParaRPr lang="en-US" altLang="zh-CN" sz="1500" dirty="0">
              <a:solidFill>
                <a:prstClr val="black">
                  <a:lumMod val="95000"/>
                  <a:lumOff val="5000"/>
                </a:prstClr>
              </a:solidFill>
              <a:latin typeface="微软雅黑" panose="020B0503020204020204" pitchFamily="34" charset="-122"/>
              <a:ea typeface="微软雅黑" panose="020B0503020204020204" pitchFamily="34" charset="-122"/>
            </a:endParaRPr>
          </a:p>
          <a:p>
            <a:pPr marL="214313" indent="-214313" defTabSz="685800" eaLnBrk="1" fontAlgn="auto" hangingPunct="1">
              <a:lnSpc>
                <a:spcPct val="150000"/>
              </a:lnSpc>
              <a:spcBef>
                <a:spcPts val="0"/>
              </a:spcBef>
              <a:spcAft>
                <a:spcPts val="0"/>
              </a:spcAft>
              <a:buFont typeface="Arial" panose="020B0604020202020204" pitchFamily="34" charset="0"/>
              <a:buChar char="•"/>
            </a:pPr>
            <a:r>
              <a:rPr lang="zh-CN" altLang="en-US" sz="1500" dirty="0">
                <a:solidFill>
                  <a:prstClr val="black">
                    <a:lumMod val="95000"/>
                    <a:lumOff val="5000"/>
                  </a:prstClr>
                </a:solidFill>
                <a:latin typeface="微软雅黑" panose="020B0503020204020204" pitchFamily="34" charset="-122"/>
                <a:ea typeface="微软雅黑" panose="020B0503020204020204" pitchFamily="34" charset="-122"/>
              </a:rPr>
              <a:t>简单直观；</a:t>
            </a:r>
            <a:endParaRPr lang="en-US" altLang="zh-CN" sz="1500" dirty="0">
              <a:solidFill>
                <a:prstClr val="black">
                  <a:lumMod val="95000"/>
                  <a:lumOff val="5000"/>
                </a:prstClr>
              </a:solidFill>
              <a:latin typeface="微软雅黑" panose="020B0503020204020204" pitchFamily="34" charset="-122"/>
              <a:ea typeface="微软雅黑" panose="020B0503020204020204" pitchFamily="34" charset="-122"/>
            </a:endParaRPr>
          </a:p>
          <a:p>
            <a:pPr marL="214313" indent="-214313" defTabSz="685800" eaLnBrk="1" fontAlgn="auto" hangingPunct="1">
              <a:lnSpc>
                <a:spcPct val="150000"/>
              </a:lnSpc>
              <a:spcBef>
                <a:spcPts val="0"/>
              </a:spcBef>
              <a:spcAft>
                <a:spcPts val="0"/>
              </a:spcAft>
              <a:buFont typeface="Arial" panose="020B0604020202020204" pitchFamily="34" charset="0"/>
              <a:buChar char="•"/>
            </a:pPr>
            <a:r>
              <a:rPr lang="zh-CN" altLang="en-US" sz="1500" dirty="0">
                <a:solidFill>
                  <a:prstClr val="black">
                    <a:lumMod val="95000"/>
                    <a:lumOff val="5000"/>
                  </a:prstClr>
                </a:solidFill>
                <a:latin typeface="微软雅黑" panose="020B0503020204020204" pitchFamily="34" charset="-122"/>
                <a:ea typeface="微软雅黑" panose="020B0503020204020204" pitchFamily="34" charset="-122"/>
              </a:rPr>
              <a:t>一旦人脸姿态、表情发生变化，</a:t>
            </a:r>
            <a:r>
              <a:rPr lang="zh-CN" altLang="en-US" sz="1500" b="1" dirty="0">
                <a:solidFill>
                  <a:prstClr val="black">
                    <a:lumMod val="95000"/>
                    <a:lumOff val="5000"/>
                  </a:prstClr>
                </a:solidFill>
                <a:latin typeface="微软雅黑" panose="020B0503020204020204" pitchFamily="34" charset="-122"/>
                <a:ea typeface="微软雅黑" panose="020B0503020204020204" pitchFamily="34" charset="-122"/>
              </a:rPr>
              <a:t>精度严重下降</a:t>
            </a:r>
            <a:r>
              <a:rPr lang="zh-CN" altLang="en-US" sz="1500" dirty="0">
                <a:solidFill>
                  <a:prstClr val="black">
                    <a:lumMod val="95000"/>
                    <a:lumOff val="5000"/>
                  </a:prstClr>
                </a:solidFill>
                <a:latin typeface="微软雅黑" panose="020B0503020204020204" pitchFamily="34" charset="-122"/>
                <a:ea typeface="微软雅黑" panose="020B0503020204020204" pitchFamily="34" charset="-122"/>
              </a:rPr>
              <a:t>。</a:t>
            </a:r>
            <a:endParaRPr lang="zh-CN" altLang="en-US" sz="1500" dirty="0">
              <a:solidFill>
                <a:prstClr val="black">
                  <a:lumMod val="95000"/>
                  <a:lumOff val="5000"/>
                </a:prstClr>
              </a:solidFill>
              <a:latin typeface="Arial"/>
              <a:ea typeface="微软雅黑"/>
            </a:endParaRPr>
          </a:p>
          <a:p>
            <a:pPr marL="342900" lvl="1" defTabSz="685800" eaLnBrk="1" fontAlgn="auto" hangingPunct="1">
              <a:lnSpc>
                <a:spcPct val="200000"/>
              </a:lnSpc>
              <a:spcBef>
                <a:spcPts val="0"/>
              </a:spcBef>
              <a:spcAft>
                <a:spcPts val="0"/>
              </a:spcAft>
            </a:pPr>
            <a:endParaRPr lang="en-US" altLang="zh-CN" sz="1500" dirty="0">
              <a:solidFill>
                <a:srgbClr val="053C7D"/>
              </a:solidFill>
              <a:latin typeface="微软雅黑" panose="020B0503020204020204" pitchFamily="34" charset="-122"/>
              <a:ea typeface="微软雅黑" panose="020B0503020204020204" pitchFamily="34" charset="-122"/>
            </a:endParaRPr>
          </a:p>
        </p:txBody>
      </p:sp>
      <p:cxnSp>
        <p:nvCxnSpPr>
          <p:cNvPr id="15" name="MH_Other_5"/>
          <p:cNvCxnSpPr/>
          <p:nvPr>
            <p:custDataLst>
              <p:tags r:id="rId1"/>
            </p:custDataLst>
          </p:nvPr>
        </p:nvCxnSpPr>
        <p:spPr>
          <a:xfrm flipV="1">
            <a:off x="358966" y="4270038"/>
            <a:ext cx="4153598" cy="38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BA99592-7FFF-4BA6-BA7F-CCC899DC18BA}"/>
              </a:ext>
            </a:extLst>
          </p:cNvPr>
          <p:cNvSpPr txBox="1"/>
          <p:nvPr/>
        </p:nvSpPr>
        <p:spPr>
          <a:xfrm>
            <a:off x="518076" y="1346837"/>
            <a:ext cx="1982333"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b="1" dirty="0">
                <a:solidFill>
                  <a:prstClr val="black">
                    <a:lumMod val="65000"/>
                    <a:lumOff val="35000"/>
                  </a:prstClr>
                </a:solidFill>
                <a:latin typeface="Arial"/>
                <a:ea typeface="微软雅黑"/>
              </a:rPr>
              <a:t>萌芽阶段</a:t>
            </a:r>
          </a:p>
        </p:txBody>
      </p:sp>
      <p:sp>
        <p:nvSpPr>
          <p:cNvPr id="20" name="燕尾形 19"/>
          <p:cNvSpPr/>
          <p:nvPr/>
        </p:nvSpPr>
        <p:spPr>
          <a:xfrm>
            <a:off x="358967" y="1459636"/>
            <a:ext cx="123514" cy="12065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black"/>
              </a:solidFill>
              <a:latin typeface="Arial"/>
              <a:ea typeface="微软雅黑"/>
            </a:endParaRPr>
          </a:p>
        </p:txBody>
      </p:sp>
    </p:spTree>
    <p:extLst>
      <p:ext uri="{BB962C8B-B14F-4D97-AF65-F5344CB8AC3E}">
        <p14:creationId xmlns:p14="http://schemas.microsoft.com/office/powerpoint/2010/main" val="10523238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 presetClass="entr" presetSubtype="8"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nodeType="after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0-#ppt_w/2"/>
                                          </p:val>
                                        </p:tav>
                                        <p:tav tm="100000">
                                          <p:val>
                                            <p:strVal val="#ppt_x"/>
                                          </p:val>
                                        </p:tav>
                                      </p:tavLst>
                                    </p:anim>
                                    <p:anim calcmode="lin" valueType="num">
                                      <p:cBhvr additive="base">
                                        <p:cTn id="35" dur="500" fill="hold"/>
                                        <p:tgtEl>
                                          <p:spTgt spid="85"/>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0-#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7" grpId="0"/>
      <p:bldP spid="2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06651" y="857250"/>
            <a:ext cx="6737351"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a:cs typeface="+mn-ea"/>
                <a:sym typeface="+mn-lt"/>
              </a:rPr>
              <a:t>1</a:t>
            </a:r>
            <a:endParaRPr lang="zh-CN" altLang="en-US" sz="2700" dirty="0">
              <a:solidFill>
                <a:prstClr val="white"/>
              </a:solidFill>
              <a:latin typeface="Arial"/>
              <a:ea typeface="微软雅黑"/>
              <a:cs typeface="+mn-ea"/>
              <a:sym typeface="+mn-lt"/>
            </a:endParaRPr>
          </a:p>
        </p:txBody>
      </p:sp>
      <p:sp>
        <p:nvSpPr>
          <p:cNvPr id="6" name="矩形 5"/>
          <p:cNvSpPr/>
          <p:nvPr/>
        </p:nvSpPr>
        <p:spPr>
          <a:xfrm>
            <a:off x="2406650" y="912442"/>
            <a:ext cx="2048879"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a:cs typeface="+mn-ea"/>
                <a:sym typeface="+mn-lt"/>
              </a:rPr>
              <a:t>人脸识别及其应用案例</a:t>
            </a: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a:cs typeface="+mn-ea"/>
              <a:sym typeface="+mn-lt"/>
            </a:endParaRPr>
          </a:p>
        </p:txBody>
      </p:sp>
      <p:sp>
        <p:nvSpPr>
          <p:cNvPr id="9" name="矩形 8"/>
          <p:cNvSpPr/>
          <p:nvPr/>
        </p:nvSpPr>
        <p:spPr>
          <a:xfrm>
            <a:off x="358967" y="789528"/>
            <a:ext cx="1158290" cy="507831"/>
          </a:xfrm>
          <a:prstGeom prst="rect">
            <a:avLst/>
          </a:prstGeom>
        </p:spPr>
        <p:txBody>
          <a:bodyPr wrap="square">
            <a:spAutoFit/>
          </a:bodyPr>
          <a:lstStyle/>
          <a:p>
            <a:pPr defTabSz="685800" eaLnBrk="1" fontAlgn="auto" hangingPunct="1">
              <a:lnSpc>
                <a:spcPct val="150000"/>
              </a:lnSpc>
              <a:spcBef>
                <a:spcPts val="0"/>
              </a:spcBef>
              <a:spcAft>
                <a:spcPts val="0"/>
              </a:spcAft>
            </a:pPr>
            <a:r>
              <a:rPr lang="zh-CN" altLang="en-US" dirty="0">
                <a:solidFill>
                  <a:prstClr val="black">
                    <a:lumMod val="65000"/>
                    <a:lumOff val="35000"/>
                  </a:prstClr>
                </a:solidFill>
                <a:latin typeface="Arial"/>
                <a:ea typeface="微软雅黑"/>
                <a:cs typeface="+mn-ea"/>
                <a:sym typeface="+mn-lt"/>
              </a:rPr>
              <a:t>发展概况</a:t>
            </a:r>
            <a:endParaRPr lang="en-US" altLang="zh-CN" dirty="0">
              <a:solidFill>
                <a:prstClr val="black">
                  <a:lumMod val="65000"/>
                  <a:lumOff val="35000"/>
                </a:prstClr>
              </a:solidFill>
              <a:latin typeface="Arial"/>
              <a:ea typeface="微软雅黑"/>
              <a:cs typeface="+mn-ea"/>
              <a:sym typeface="+mn-lt"/>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graphicFrame>
        <p:nvGraphicFramePr>
          <p:cNvPr id="10" name="图表 9"/>
          <p:cNvGraphicFramePr/>
          <p:nvPr>
            <p:extLst/>
          </p:nvPr>
        </p:nvGraphicFramePr>
        <p:xfrm>
          <a:off x="310969" y="1766797"/>
          <a:ext cx="6096000" cy="4064000"/>
        </p:xfrm>
        <a:graphic>
          <a:graphicData uri="http://schemas.openxmlformats.org/drawingml/2006/chart">
            <c:chart xmlns:c="http://schemas.openxmlformats.org/drawingml/2006/chart" xmlns:r="http://schemas.openxmlformats.org/officeDocument/2006/relationships" r:id="rId7"/>
          </a:graphicData>
        </a:graphic>
      </p:graphicFrame>
      <p:sp>
        <p:nvSpPr>
          <p:cNvPr id="21" name="MH_Text_1"/>
          <p:cNvSpPr txBox="1">
            <a:spLocks noChangeArrowheads="1"/>
          </p:cNvSpPr>
          <p:nvPr>
            <p:custDataLst>
              <p:tags r:id="rId1"/>
            </p:custDataLst>
          </p:nvPr>
        </p:nvSpPr>
        <p:spPr bwMode="auto">
          <a:xfrm>
            <a:off x="6630809" y="3222062"/>
            <a:ext cx="2375790" cy="238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85800" eaLnBrk="1" fontAlgn="auto" hangingPunct="1">
              <a:lnSpc>
                <a:spcPct val="150000"/>
              </a:lnSpc>
              <a:spcBef>
                <a:spcPct val="0"/>
              </a:spcBef>
              <a:spcAft>
                <a:spcPts val="0"/>
              </a:spcAft>
              <a:buNone/>
            </a:pPr>
            <a:r>
              <a:rPr lang="en-US" altLang="zh-CN" sz="1500" dirty="0">
                <a:solidFill>
                  <a:prstClr val="black"/>
                </a:solidFill>
                <a:latin typeface="Arial"/>
                <a:ea typeface="微软雅黑"/>
              </a:rPr>
              <a:t>2018</a:t>
            </a:r>
            <a:r>
              <a:rPr lang="zh-CN" altLang="en-US" sz="1500" dirty="0">
                <a:solidFill>
                  <a:prstClr val="black"/>
                </a:solidFill>
                <a:latin typeface="Arial"/>
                <a:ea typeface="微软雅黑"/>
              </a:rPr>
              <a:t>年，</a:t>
            </a:r>
            <a:r>
              <a:rPr lang="zh-CN" altLang="en-US" sz="1500" b="1" dirty="0">
                <a:solidFill>
                  <a:prstClr val="black"/>
                </a:solidFill>
                <a:latin typeface="Arial"/>
                <a:ea typeface="微软雅黑"/>
              </a:rPr>
              <a:t>依图</a:t>
            </a:r>
            <a:r>
              <a:rPr lang="zh-CN" altLang="en-US" sz="1500" dirty="0">
                <a:solidFill>
                  <a:prstClr val="black"/>
                </a:solidFill>
                <a:latin typeface="Arial"/>
                <a:ea typeface="微软雅黑"/>
              </a:rPr>
              <a:t>在更复杂的</a:t>
            </a:r>
            <a:r>
              <a:rPr lang="en-US" altLang="zh-CN" sz="1500" dirty="0">
                <a:solidFill>
                  <a:srgbClr val="053C7D"/>
                </a:solidFill>
                <a:latin typeface="Arial"/>
                <a:ea typeface="微软雅黑"/>
              </a:rPr>
              <a:t>FRVT</a:t>
            </a:r>
            <a:r>
              <a:rPr lang="zh-CN" altLang="en-US" sz="1500" dirty="0">
                <a:solidFill>
                  <a:prstClr val="black"/>
                </a:solidFill>
                <a:latin typeface="Arial"/>
                <a:ea typeface="微软雅黑"/>
              </a:rPr>
              <a:t>上，千万分之一误报下的准确率从</a:t>
            </a:r>
            <a:r>
              <a:rPr lang="en-US" altLang="zh-CN" sz="1500" dirty="0">
                <a:solidFill>
                  <a:prstClr val="black"/>
                </a:solidFill>
                <a:latin typeface="Arial"/>
                <a:ea typeface="微软雅黑"/>
              </a:rPr>
              <a:t>95.5%</a:t>
            </a:r>
            <a:r>
              <a:rPr lang="zh-CN" altLang="en-US" sz="1500" dirty="0">
                <a:solidFill>
                  <a:prstClr val="black"/>
                </a:solidFill>
                <a:latin typeface="Arial"/>
                <a:ea typeface="微软雅黑"/>
              </a:rPr>
              <a:t>提升至</a:t>
            </a:r>
            <a:r>
              <a:rPr lang="zh-CN" altLang="en-US" sz="1500" dirty="0">
                <a:solidFill>
                  <a:srgbClr val="FF0000"/>
                </a:solidFill>
                <a:latin typeface="Arial"/>
                <a:ea typeface="微软雅黑"/>
              </a:rPr>
              <a:t>接近</a:t>
            </a:r>
            <a:r>
              <a:rPr lang="en-US" altLang="zh-CN" sz="1500" dirty="0">
                <a:solidFill>
                  <a:srgbClr val="FF0000"/>
                </a:solidFill>
                <a:latin typeface="Arial"/>
                <a:ea typeface="微软雅黑"/>
              </a:rPr>
              <a:t>99%</a:t>
            </a:r>
            <a:r>
              <a:rPr lang="zh-CN" altLang="en-US" sz="1500" dirty="0">
                <a:solidFill>
                  <a:prstClr val="black"/>
                </a:solidFill>
                <a:latin typeface="Arial"/>
                <a:ea typeface="微软雅黑"/>
              </a:rPr>
              <a:t>，即</a:t>
            </a:r>
            <a:r>
              <a:rPr lang="en-US" altLang="zh-CN" sz="1500" dirty="0">
                <a:solidFill>
                  <a:prstClr val="black"/>
                </a:solidFill>
                <a:latin typeface="Arial"/>
                <a:ea typeface="微软雅黑"/>
              </a:rPr>
              <a:t>1</a:t>
            </a:r>
            <a:r>
              <a:rPr lang="zh-CN" altLang="en-US" sz="1500" dirty="0">
                <a:solidFill>
                  <a:prstClr val="black"/>
                </a:solidFill>
                <a:latin typeface="Arial"/>
                <a:ea typeface="微软雅黑"/>
              </a:rPr>
              <a:t>千万人中只有</a:t>
            </a:r>
            <a:r>
              <a:rPr lang="en-US" altLang="zh-CN" sz="1500" dirty="0">
                <a:solidFill>
                  <a:prstClr val="black"/>
                </a:solidFill>
                <a:latin typeface="Arial"/>
                <a:ea typeface="微软雅黑"/>
              </a:rPr>
              <a:t>1</a:t>
            </a:r>
            <a:r>
              <a:rPr lang="zh-CN" altLang="en-US" sz="1500" dirty="0">
                <a:solidFill>
                  <a:prstClr val="black"/>
                </a:solidFill>
                <a:latin typeface="Arial"/>
                <a:ea typeface="微软雅黑"/>
              </a:rPr>
              <a:t>个人可能识别出错。</a:t>
            </a:r>
          </a:p>
        </p:txBody>
      </p:sp>
      <p:sp>
        <p:nvSpPr>
          <p:cNvPr id="22" name="MH_Other_1"/>
          <p:cNvSpPr>
            <a:spLocks/>
          </p:cNvSpPr>
          <p:nvPr>
            <p:custDataLst>
              <p:tags r:id="rId2"/>
            </p:custDataLst>
          </p:nvPr>
        </p:nvSpPr>
        <p:spPr bwMode="auto">
          <a:xfrm>
            <a:off x="7259943" y="2171932"/>
            <a:ext cx="1050131" cy="1050131"/>
          </a:xfrm>
          <a:custGeom>
            <a:avLst/>
            <a:gdLst>
              <a:gd name="T0" fmla="*/ 2147483646 w 77"/>
              <a:gd name="T1" fmla="*/ 2147483646 h 77"/>
              <a:gd name="T2" fmla="*/ 2147483646 w 77"/>
              <a:gd name="T3" fmla="*/ 2147483646 h 77"/>
              <a:gd name="T4" fmla="*/ 2147483646 w 77"/>
              <a:gd name="T5" fmla="*/ 2147483646 h 77"/>
              <a:gd name="T6" fmla="*/ 0 w 77"/>
              <a:gd name="T7" fmla="*/ 2147483646 h 77"/>
              <a:gd name="T8" fmla="*/ 0 w 77"/>
              <a:gd name="T9" fmla="*/ 2147483646 h 77"/>
              <a:gd name="T10" fmla="*/ 2147483646 w 77"/>
              <a:gd name="T11" fmla="*/ 0 h 77"/>
              <a:gd name="T12" fmla="*/ 2147483646 w 77"/>
              <a:gd name="T13" fmla="*/ 0 h 77"/>
              <a:gd name="T14" fmla="*/ 2147483646 w 77"/>
              <a:gd name="T15" fmla="*/ 2147483646 h 77"/>
              <a:gd name="T16" fmla="*/ 2147483646 w 77"/>
              <a:gd name="T17" fmla="*/ 2147483646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7" h="77">
                <a:moveTo>
                  <a:pt x="77" y="68"/>
                </a:moveTo>
                <a:cubicBezTo>
                  <a:pt x="77" y="73"/>
                  <a:pt x="73" y="77"/>
                  <a:pt x="69" y="77"/>
                </a:cubicBezTo>
                <a:cubicBezTo>
                  <a:pt x="9" y="77"/>
                  <a:pt x="9" y="77"/>
                  <a:pt x="9" y="77"/>
                </a:cubicBezTo>
                <a:cubicBezTo>
                  <a:pt x="4" y="77"/>
                  <a:pt x="0" y="73"/>
                  <a:pt x="0" y="68"/>
                </a:cubicBezTo>
                <a:cubicBezTo>
                  <a:pt x="0" y="8"/>
                  <a:pt x="0" y="8"/>
                  <a:pt x="0" y="8"/>
                </a:cubicBezTo>
                <a:cubicBezTo>
                  <a:pt x="0" y="4"/>
                  <a:pt x="4" y="0"/>
                  <a:pt x="9" y="0"/>
                </a:cubicBezTo>
                <a:cubicBezTo>
                  <a:pt x="69" y="0"/>
                  <a:pt x="69" y="0"/>
                  <a:pt x="69" y="0"/>
                </a:cubicBezTo>
                <a:cubicBezTo>
                  <a:pt x="73" y="0"/>
                  <a:pt x="77" y="4"/>
                  <a:pt x="77" y="8"/>
                </a:cubicBezTo>
                <a:cubicBezTo>
                  <a:pt x="77" y="68"/>
                  <a:pt x="77" y="68"/>
                  <a:pt x="77" y="68"/>
                </a:cubicBezTo>
              </a:path>
            </a:pathLst>
          </a:custGeom>
          <a:solidFill>
            <a:schemeClr val="accent1"/>
          </a:solidFill>
          <a:ln>
            <a:noFill/>
          </a:ln>
        </p:spPr>
        <p:txBody>
          <a:bodyPr anchor="ctr"/>
          <a:lstStyle/>
          <a:p>
            <a:pPr defTabSz="685800" eaLnBrk="1" fontAlgn="auto" hangingPunct="1">
              <a:spcBef>
                <a:spcPts val="0"/>
              </a:spcBef>
              <a:spcAft>
                <a:spcPts val="0"/>
              </a:spcAft>
            </a:pPr>
            <a:endParaRPr lang="zh-CN" altLang="en-US" sz="1350">
              <a:solidFill>
                <a:prstClr val="black"/>
              </a:solidFill>
              <a:latin typeface="Arial"/>
              <a:ea typeface="微软雅黑"/>
            </a:endParaRPr>
          </a:p>
        </p:txBody>
      </p:sp>
      <p:sp>
        <p:nvSpPr>
          <p:cNvPr id="23" name="MH_Other_4"/>
          <p:cNvSpPr/>
          <p:nvPr>
            <p:custDataLst>
              <p:tags r:id="rId3"/>
            </p:custDataLst>
          </p:nvPr>
        </p:nvSpPr>
        <p:spPr>
          <a:xfrm>
            <a:off x="7443893" y="2528226"/>
            <a:ext cx="870645" cy="694730"/>
          </a:xfrm>
          <a:custGeom>
            <a:avLst/>
            <a:gdLst>
              <a:gd name="connsiteX0" fmla="*/ 812900 w 1547611"/>
              <a:gd name="connsiteY0" fmla="*/ 0 h 1235978"/>
              <a:gd name="connsiteX1" fmla="*/ 881733 w 1547611"/>
              <a:gd name="connsiteY1" fmla="*/ 14697 h 1235978"/>
              <a:gd name="connsiteX2" fmla="*/ 886301 w 1547611"/>
              <a:gd name="connsiteY2" fmla="*/ 19289 h 1235978"/>
              <a:gd name="connsiteX3" fmla="*/ 886847 w 1547611"/>
              <a:gd name="connsiteY3" fmla="*/ 19406 h 1235978"/>
              <a:gd name="connsiteX4" fmla="*/ 891414 w 1547611"/>
              <a:gd name="connsiteY4" fmla="*/ 23997 h 1235978"/>
              <a:gd name="connsiteX5" fmla="*/ 891960 w 1547611"/>
              <a:gd name="connsiteY5" fmla="*/ 24114 h 1235978"/>
              <a:gd name="connsiteX6" fmla="*/ 896528 w 1547611"/>
              <a:gd name="connsiteY6" fmla="*/ 28706 h 1235978"/>
              <a:gd name="connsiteX7" fmla="*/ 897074 w 1547611"/>
              <a:gd name="connsiteY7" fmla="*/ 28823 h 1235978"/>
              <a:gd name="connsiteX8" fmla="*/ 901641 w 1547611"/>
              <a:gd name="connsiteY8" fmla="*/ 33414 h 1235978"/>
              <a:gd name="connsiteX9" fmla="*/ 902188 w 1547611"/>
              <a:gd name="connsiteY9" fmla="*/ 33531 h 1235978"/>
              <a:gd name="connsiteX10" fmla="*/ 906756 w 1547611"/>
              <a:gd name="connsiteY10" fmla="*/ 38124 h 1235978"/>
              <a:gd name="connsiteX11" fmla="*/ 907301 w 1547611"/>
              <a:gd name="connsiteY11" fmla="*/ 38240 h 1235978"/>
              <a:gd name="connsiteX12" fmla="*/ 911869 w 1547611"/>
              <a:gd name="connsiteY12" fmla="*/ 42832 h 1235978"/>
              <a:gd name="connsiteX13" fmla="*/ 912415 w 1547611"/>
              <a:gd name="connsiteY13" fmla="*/ 42949 h 1235978"/>
              <a:gd name="connsiteX14" fmla="*/ 916982 w 1547611"/>
              <a:gd name="connsiteY14" fmla="*/ 47540 h 1235978"/>
              <a:gd name="connsiteX15" fmla="*/ 917529 w 1547611"/>
              <a:gd name="connsiteY15" fmla="*/ 47657 h 1235978"/>
              <a:gd name="connsiteX16" fmla="*/ 922097 w 1547611"/>
              <a:gd name="connsiteY16" fmla="*/ 52250 h 1235978"/>
              <a:gd name="connsiteX17" fmla="*/ 922642 w 1547611"/>
              <a:gd name="connsiteY17" fmla="*/ 52366 h 1235978"/>
              <a:gd name="connsiteX18" fmla="*/ 927209 w 1547611"/>
              <a:gd name="connsiteY18" fmla="*/ 56957 h 1235978"/>
              <a:gd name="connsiteX19" fmla="*/ 927756 w 1547611"/>
              <a:gd name="connsiteY19" fmla="*/ 57074 h 1235978"/>
              <a:gd name="connsiteX20" fmla="*/ 932324 w 1547611"/>
              <a:gd name="connsiteY20" fmla="*/ 61666 h 1235978"/>
              <a:gd name="connsiteX21" fmla="*/ 932870 w 1547611"/>
              <a:gd name="connsiteY21" fmla="*/ 61783 h 1235978"/>
              <a:gd name="connsiteX22" fmla="*/ 937438 w 1547611"/>
              <a:gd name="connsiteY22" fmla="*/ 66376 h 1235978"/>
              <a:gd name="connsiteX23" fmla="*/ 937983 w 1547611"/>
              <a:gd name="connsiteY23" fmla="*/ 66492 h 1235978"/>
              <a:gd name="connsiteX24" fmla="*/ 942550 w 1547611"/>
              <a:gd name="connsiteY24" fmla="*/ 71083 h 1235978"/>
              <a:gd name="connsiteX25" fmla="*/ 943097 w 1547611"/>
              <a:gd name="connsiteY25" fmla="*/ 71200 h 1235978"/>
              <a:gd name="connsiteX26" fmla="*/ 947665 w 1547611"/>
              <a:gd name="connsiteY26" fmla="*/ 75792 h 1235978"/>
              <a:gd name="connsiteX27" fmla="*/ 948211 w 1547611"/>
              <a:gd name="connsiteY27" fmla="*/ 75909 h 1235978"/>
              <a:gd name="connsiteX28" fmla="*/ 952778 w 1547611"/>
              <a:gd name="connsiteY28" fmla="*/ 80500 h 1235978"/>
              <a:gd name="connsiteX29" fmla="*/ 953324 w 1547611"/>
              <a:gd name="connsiteY29" fmla="*/ 80617 h 1235978"/>
              <a:gd name="connsiteX30" fmla="*/ 957892 w 1547611"/>
              <a:gd name="connsiteY30" fmla="*/ 85209 h 1235978"/>
              <a:gd name="connsiteX31" fmla="*/ 958438 w 1547611"/>
              <a:gd name="connsiteY31" fmla="*/ 85326 h 1235978"/>
              <a:gd name="connsiteX32" fmla="*/ 963005 w 1547611"/>
              <a:gd name="connsiteY32" fmla="*/ 89917 h 1235978"/>
              <a:gd name="connsiteX33" fmla="*/ 963552 w 1547611"/>
              <a:gd name="connsiteY33" fmla="*/ 90034 h 1235978"/>
              <a:gd name="connsiteX34" fmla="*/ 968120 w 1547611"/>
              <a:gd name="connsiteY34" fmla="*/ 94627 h 1235978"/>
              <a:gd name="connsiteX35" fmla="*/ 968665 w 1547611"/>
              <a:gd name="connsiteY35" fmla="*/ 94743 h 1235978"/>
              <a:gd name="connsiteX36" fmla="*/ 973233 w 1547611"/>
              <a:gd name="connsiteY36" fmla="*/ 99335 h 1235978"/>
              <a:gd name="connsiteX37" fmla="*/ 973779 w 1547611"/>
              <a:gd name="connsiteY37" fmla="*/ 99452 h 1235978"/>
              <a:gd name="connsiteX38" fmla="*/ 978346 w 1547611"/>
              <a:gd name="connsiteY38" fmla="*/ 104043 h 1235978"/>
              <a:gd name="connsiteX39" fmla="*/ 978892 w 1547611"/>
              <a:gd name="connsiteY39" fmla="*/ 104160 h 1235978"/>
              <a:gd name="connsiteX40" fmla="*/ 983460 w 1547611"/>
              <a:gd name="connsiteY40" fmla="*/ 108752 h 1235978"/>
              <a:gd name="connsiteX41" fmla="*/ 984006 w 1547611"/>
              <a:gd name="connsiteY41" fmla="*/ 108869 h 1235978"/>
              <a:gd name="connsiteX42" fmla="*/ 988573 w 1547611"/>
              <a:gd name="connsiteY42" fmla="*/ 113460 h 1235978"/>
              <a:gd name="connsiteX43" fmla="*/ 989120 w 1547611"/>
              <a:gd name="connsiteY43" fmla="*/ 113577 h 1235978"/>
              <a:gd name="connsiteX44" fmla="*/ 993688 w 1547611"/>
              <a:gd name="connsiteY44" fmla="*/ 118170 h 1235978"/>
              <a:gd name="connsiteX45" fmla="*/ 994233 w 1547611"/>
              <a:gd name="connsiteY45" fmla="*/ 118286 h 1235978"/>
              <a:gd name="connsiteX46" fmla="*/ 998460 w 1547611"/>
              <a:gd name="connsiteY46" fmla="*/ 122536 h 1235978"/>
              <a:gd name="connsiteX47" fmla="*/ 1044758 w 1547611"/>
              <a:gd name="connsiteY47" fmla="*/ 0 h 1235978"/>
              <a:gd name="connsiteX48" fmla="*/ 1101254 w 1547611"/>
              <a:gd name="connsiteY48" fmla="*/ 0 h 1235978"/>
              <a:gd name="connsiteX49" fmla="*/ 1099481 w 1547611"/>
              <a:gd name="connsiteY49" fmla="*/ 4709 h 1235978"/>
              <a:gd name="connsiteX50" fmla="*/ 1106368 w 1547611"/>
              <a:gd name="connsiteY50" fmla="*/ 4709 h 1235978"/>
              <a:gd name="connsiteX51" fmla="*/ 1104595 w 1547611"/>
              <a:gd name="connsiteY51" fmla="*/ 9417 h 1235978"/>
              <a:gd name="connsiteX52" fmla="*/ 1111481 w 1547611"/>
              <a:gd name="connsiteY52" fmla="*/ 9417 h 1235978"/>
              <a:gd name="connsiteX53" fmla="*/ 1109708 w 1547611"/>
              <a:gd name="connsiteY53" fmla="*/ 14126 h 1235978"/>
              <a:gd name="connsiteX54" fmla="*/ 1116595 w 1547611"/>
              <a:gd name="connsiteY54" fmla="*/ 14126 h 1235978"/>
              <a:gd name="connsiteX55" fmla="*/ 1114822 w 1547611"/>
              <a:gd name="connsiteY55" fmla="*/ 18834 h 1235978"/>
              <a:gd name="connsiteX56" fmla="*/ 1121709 w 1547611"/>
              <a:gd name="connsiteY56" fmla="*/ 18834 h 1235978"/>
              <a:gd name="connsiteX57" fmla="*/ 1119936 w 1547611"/>
              <a:gd name="connsiteY57" fmla="*/ 23543 h 1235978"/>
              <a:gd name="connsiteX58" fmla="*/ 1126822 w 1547611"/>
              <a:gd name="connsiteY58" fmla="*/ 23543 h 1235978"/>
              <a:gd name="connsiteX59" fmla="*/ 1125049 w 1547611"/>
              <a:gd name="connsiteY59" fmla="*/ 28252 h 1235978"/>
              <a:gd name="connsiteX60" fmla="*/ 1131936 w 1547611"/>
              <a:gd name="connsiteY60" fmla="*/ 28252 h 1235978"/>
              <a:gd name="connsiteX61" fmla="*/ 1130163 w 1547611"/>
              <a:gd name="connsiteY61" fmla="*/ 32960 h 1235978"/>
              <a:gd name="connsiteX62" fmla="*/ 1137050 w 1547611"/>
              <a:gd name="connsiteY62" fmla="*/ 32960 h 1235978"/>
              <a:gd name="connsiteX63" fmla="*/ 1135277 w 1547611"/>
              <a:gd name="connsiteY63" fmla="*/ 37669 h 1235978"/>
              <a:gd name="connsiteX64" fmla="*/ 1142163 w 1547611"/>
              <a:gd name="connsiteY64" fmla="*/ 37669 h 1235978"/>
              <a:gd name="connsiteX65" fmla="*/ 1140390 w 1547611"/>
              <a:gd name="connsiteY65" fmla="*/ 42377 h 1235978"/>
              <a:gd name="connsiteX66" fmla="*/ 1147277 w 1547611"/>
              <a:gd name="connsiteY66" fmla="*/ 42377 h 1235978"/>
              <a:gd name="connsiteX67" fmla="*/ 1145504 w 1547611"/>
              <a:gd name="connsiteY67" fmla="*/ 47086 h 1235978"/>
              <a:gd name="connsiteX68" fmla="*/ 1152391 w 1547611"/>
              <a:gd name="connsiteY68" fmla="*/ 47086 h 1235978"/>
              <a:gd name="connsiteX69" fmla="*/ 1150618 w 1547611"/>
              <a:gd name="connsiteY69" fmla="*/ 51795 h 1235978"/>
              <a:gd name="connsiteX70" fmla="*/ 1157504 w 1547611"/>
              <a:gd name="connsiteY70" fmla="*/ 51795 h 1235978"/>
              <a:gd name="connsiteX71" fmla="*/ 1155731 w 1547611"/>
              <a:gd name="connsiteY71" fmla="*/ 56503 h 1235978"/>
              <a:gd name="connsiteX72" fmla="*/ 1162618 w 1547611"/>
              <a:gd name="connsiteY72" fmla="*/ 56503 h 1235978"/>
              <a:gd name="connsiteX73" fmla="*/ 1160845 w 1547611"/>
              <a:gd name="connsiteY73" fmla="*/ 61212 h 1235978"/>
              <a:gd name="connsiteX74" fmla="*/ 1167732 w 1547611"/>
              <a:gd name="connsiteY74" fmla="*/ 61212 h 1235978"/>
              <a:gd name="connsiteX75" fmla="*/ 1165959 w 1547611"/>
              <a:gd name="connsiteY75" fmla="*/ 65920 h 1235978"/>
              <a:gd name="connsiteX76" fmla="*/ 1172845 w 1547611"/>
              <a:gd name="connsiteY76" fmla="*/ 65920 h 1235978"/>
              <a:gd name="connsiteX77" fmla="*/ 1171072 w 1547611"/>
              <a:gd name="connsiteY77" fmla="*/ 70629 h 1235978"/>
              <a:gd name="connsiteX78" fmla="*/ 1177959 w 1547611"/>
              <a:gd name="connsiteY78" fmla="*/ 70629 h 1235978"/>
              <a:gd name="connsiteX79" fmla="*/ 1176186 w 1547611"/>
              <a:gd name="connsiteY79" fmla="*/ 75337 h 1235978"/>
              <a:gd name="connsiteX80" fmla="*/ 1183073 w 1547611"/>
              <a:gd name="connsiteY80" fmla="*/ 75337 h 1235978"/>
              <a:gd name="connsiteX81" fmla="*/ 1181300 w 1547611"/>
              <a:gd name="connsiteY81" fmla="*/ 80046 h 1235978"/>
              <a:gd name="connsiteX82" fmla="*/ 1188186 w 1547611"/>
              <a:gd name="connsiteY82" fmla="*/ 80046 h 1235978"/>
              <a:gd name="connsiteX83" fmla="*/ 1186413 w 1547611"/>
              <a:gd name="connsiteY83" fmla="*/ 84755 h 1235978"/>
              <a:gd name="connsiteX84" fmla="*/ 1193300 w 1547611"/>
              <a:gd name="connsiteY84" fmla="*/ 84755 h 1235978"/>
              <a:gd name="connsiteX85" fmla="*/ 1191527 w 1547611"/>
              <a:gd name="connsiteY85" fmla="*/ 89463 h 1235978"/>
              <a:gd name="connsiteX86" fmla="*/ 1198413 w 1547611"/>
              <a:gd name="connsiteY86" fmla="*/ 89463 h 1235978"/>
              <a:gd name="connsiteX87" fmla="*/ 1196640 w 1547611"/>
              <a:gd name="connsiteY87" fmla="*/ 94172 h 1235978"/>
              <a:gd name="connsiteX88" fmla="*/ 1203527 w 1547611"/>
              <a:gd name="connsiteY88" fmla="*/ 94172 h 1235978"/>
              <a:gd name="connsiteX89" fmla="*/ 1201754 w 1547611"/>
              <a:gd name="connsiteY89" fmla="*/ 98880 h 1235978"/>
              <a:gd name="connsiteX90" fmla="*/ 1208641 w 1547611"/>
              <a:gd name="connsiteY90" fmla="*/ 98880 h 1235978"/>
              <a:gd name="connsiteX91" fmla="*/ 1206868 w 1547611"/>
              <a:gd name="connsiteY91" fmla="*/ 103589 h 1235978"/>
              <a:gd name="connsiteX92" fmla="*/ 1213754 w 1547611"/>
              <a:gd name="connsiteY92" fmla="*/ 103589 h 1235978"/>
              <a:gd name="connsiteX93" fmla="*/ 1211981 w 1547611"/>
              <a:gd name="connsiteY93" fmla="*/ 108297 h 1235978"/>
              <a:gd name="connsiteX94" fmla="*/ 1218868 w 1547611"/>
              <a:gd name="connsiteY94" fmla="*/ 108297 h 1235978"/>
              <a:gd name="connsiteX95" fmla="*/ 1217095 w 1547611"/>
              <a:gd name="connsiteY95" fmla="*/ 113006 h 1235978"/>
              <a:gd name="connsiteX96" fmla="*/ 1223982 w 1547611"/>
              <a:gd name="connsiteY96" fmla="*/ 113006 h 1235978"/>
              <a:gd name="connsiteX97" fmla="*/ 1222209 w 1547611"/>
              <a:gd name="connsiteY97" fmla="*/ 117715 h 1235978"/>
              <a:gd name="connsiteX98" fmla="*/ 1229095 w 1547611"/>
              <a:gd name="connsiteY98" fmla="*/ 117715 h 1235978"/>
              <a:gd name="connsiteX99" fmla="*/ 1227322 w 1547611"/>
              <a:gd name="connsiteY99" fmla="*/ 122423 h 1235978"/>
              <a:gd name="connsiteX100" fmla="*/ 1234209 w 1547611"/>
              <a:gd name="connsiteY100" fmla="*/ 122423 h 1235978"/>
              <a:gd name="connsiteX101" fmla="*/ 1232436 w 1547611"/>
              <a:gd name="connsiteY101" fmla="*/ 127132 h 1235978"/>
              <a:gd name="connsiteX102" fmla="*/ 1239323 w 1547611"/>
              <a:gd name="connsiteY102" fmla="*/ 127132 h 1235978"/>
              <a:gd name="connsiteX103" fmla="*/ 1237550 w 1547611"/>
              <a:gd name="connsiteY103" fmla="*/ 131841 h 1235978"/>
              <a:gd name="connsiteX104" fmla="*/ 1244436 w 1547611"/>
              <a:gd name="connsiteY104" fmla="*/ 131841 h 1235978"/>
              <a:gd name="connsiteX105" fmla="*/ 1242663 w 1547611"/>
              <a:gd name="connsiteY105" fmla="*/ 136549 h 1235978"/>
              <a:gd name="connsiteX106" fmla="*/ 1249550 w 1547611"/>
              <a:gd name="connsiteY106" fmla="*/ 136549 h 1235978"/>
              <a:gd name="connsiteX107" fmla="*/ 1247777 w 1547611"/>
              <a:gd name="connsiteY107" fmla="*/ 141258 h 1235978"/>
              <a:gd name="connsiteX108" fmla="*/ 1254663 w 1547611"/>
              <a:gd name="connsiteY108" fmla="*/ 141258 h 1235978"/>
              <a:gd name="connsiteX109" fmla="*/ 1252890 w 1547611"/>
              <a:gd name="connsiteY109" fmla="*/ 145966 h 1235978"/>
              <a:gd name="connsiteX110" fmla="*/ 1259777 w 1547611"/>
              <a:gd name="connsiteY110" fmla="*/ 145966 h 1235978"/>
              <a:gd name="connsiteX111" fmla="*/ 1258004 w 1547611"/>
              <a:gd name="connsiteY111" fmla="*/ 150675 h 1235978"/>
              <a:gd name="connsiteX112" fmla="*/ 1264891 w 1547611"/>
              <a:gd name="connsiteY112" fmla="*/ 150675 h 1235978"/>
              <a:gd name="connsiteX113" fmla="*/ 1263118 w 1547611"/>
              <a:gd name="connsiteY113" fmla="*/ 155383 h 1235978"/>
              <a:gd name="connsiteX114" fmla="*/ 1270004 w 1547611"/>
              <a:gd name="connsiteY114" fmla="*/ 155383 h 1235978"/>
              <a:gd name="connsiteX115" fmla="*/ 1268231 w 1547611"/>
              <a:gd name="connsiteY115" fmla="*/ 160092 h 1235978"/>
              <a:gd name="connsiteX116" fmla="*/ 1275118 w 1547611"/>
              <a:gd name="connsiteY116" fmla="*/ 160092 h 1235978"/>
              <a:gd name="connsiteX117" fmla="*/ 1273345 w 1547611"/>
              <a:gd name="connsiteY117" fmla="*/ 164801 h 1235978"/>
              <a:gd name="connsiteX118" fmla="*/ 1280232 w 1547611"/>
              <a:gd name="connsiteY118" fmla="*/ 164801 h 1235978"/>
              <a:gd name="connsiteX119" fmla="*/ 1278459 w 1547611"/>
              <a:gd name="connsiteY119" fmla="*/ 169509 h 1235978"/>
              <a:gd name="connsiteX120" fmla="*/ 1285345 w 1547611"/>
              <a:gd name="connsiteY120" fmla="*/ 169509 h 1235978"/>
              <a:gd name="connsiteX121" fmla="*/ 1283572 w 1547611"/>
              <a:gd name="connsiteY121" fmla="*/ 174218 h 1235978"/>
              <a:gd name="connsiteX122" fmla="*/ 1290459 w 1547611"/>
              <a:gd name="connsiteY122" fmla="*/ 174218 h 1235978"/>
              <a:gd name="connsiteX123" fmla="*/ 1288686 w 1547611"/>
              <a:gd name="connsiteY123" fmla="*/ 178926 h 1235978"/>
              <a:gd name="connsiteX124" fmla="*/ 1295573 w 1547611"/>
              <a:gd name="connsiteY124" fmla="*/ 178926 h 1235978"/>
              <a:gd name="connsiteX125" fmla="*/ 1293800 w 1547611"/>
              <a:gd name="connsiteY125" fmla="*/ 183635 h 1235978"/>
              <a:gd name="connsiteX126" fmla="*/ 1300686 w 1547611"/>
              <a:gd name="connsiteY126" fmla="*/ 183635 h 1235978"/>
              <a:gd name="connsiteX127" fmla="*/ 1298913 w 1547611"/>
              <a:gd name="connsiteY127" fmla="*/ 188344 h 1235978"/>
              <a:gd name="connsiteX128" fmla="*/ 1305800 w 1547611"/>
              <a:gd name="connsiteY128" fmla="*/ 188344 h 1235978"/>
              <a:gd name="connsiteX129" fmla="*/ 1304027 w 1547611"/>
              <a:gd name="connsiteY129" fmla="*/ 193052 h 1235978"/>
              <a:gd name="connsiteX130" fmla="*/ 1310914 w 1547611"/>
              <a:gd name="connsiteY130" fmla="*/ 193052 h 1235978"/>
              <a:gd name="connsiteX131" fmla="*/ 1309141 w 1547611"/>
              <a:gd name="connsiteY131" fmla="*/ 197761 h 1235978"/>
              <a:gd name="connsiteX132" fmla="*/ 1316027 w 1547611"/>
              <a:gd name="connsiteY132" fmla="*/ 197761 h 1235978"/>
              <a:gd name="connsiteX133" fmla="*/ 1314254 w 1547611"/>
              <a:gd name="connsiteY133" fmla="*/ 202469 h 1235978"/>
              <a:gd name="connsiteX134" fmla="*/ 1321141 w 1547611"/>
              <a:gd name="connsiteY134" fmla="*/ 202469 h 1235978"/>
              <a:gd name="connsiteX135" fmla="*/ 1319368 w 1547611"/>
              <a:gd name="connsiteY135" fmla="*/ 207178 h 1235978"/>
              <a:gd name="connsiteX136" fmla="*/ 1326254 w 1547611"/>
              <a:gd name="connsiteY136" fmla="*/ 207178 h 1235978"/>
              <a:gd name="connsiteX137" fmla="*/ 1324481 w 1547611"/>
              <a:gd name="connsiteY137" fmla="*/ 211886 h 1235978"/>
              <a:gd name="connsiteX138" fmla="*/ 1331368 w 1547611"/>
              <a:gd name="connsiteY138" fmla="*/ 211886 h 1235978"/>
              <a:gd name="connsiteX139" fmla="*/ 1329595 w 1547611"/>
              <a:gd name="connsiteY139" fmla="*/ 216595 h 1235978"/>
              <a:gd name="connsiteX140" fmla="*/ 1336482 w 1547611"/>
              <a:gd name="connsiteY140" fmla="*/ 216595 h 1235978"/>
              <a:gd name="connsiteX141" fmla="*/ 1334709 w 1547611"/>
              <a:gd name="connsiteY141" fmla="*/ 221304 h 1235978"/>
              <a:gd name="connsiteX142" fmla="*/ 1341595 w 1547611"/>
              <a:gd name="connsiteY142" fmla="*/ 221304 h 1235978"/>
              <a:gd name="connsiteX143" fmla="*/ 1339822 w 1547611"/>
              <a:gd name="connsiteY143" fmla="*/ 226012 h 1235978"/>
              <a:gd name="connsiteX144" fmla="*/ 1346709 w 1547611"/>
              <a:gd name="connsiteY144" fmla="*/ 226012 h 1235978"/>
              <a:gd name="connsiteX145" fmla="*/ 1344936 w 1547611"/>
              <a:gd name="connsiteY145" fmla="*/ 230721 h 1235978"/>
              <a:gd name="connsiteX146" fmla="*/ 1351823 w 1547611"/>
              <a:gd name="connsiteY146" fmla="*/ 230721 h 1235978"/>
              <a:gd name="connsiteX147" fmla="*/ 1350050 w 1547611"/>
              <a:gd name="connsiteY147" fmla="*/ 235430 h 1235978"/>
              <a:gd name="connsiteX148" fmla="*/ 1356936 w 1547611"/>
              <a:gd name="connsiteY148" fmla="*/ 235430 h 1235978"/>
              <a:gd name="connsiteX149" fmla="*/ 1355163 w 1547611"/>
              <a:gd name="connsiteY149" fmla="*/ 240138 h 1235978"/>
              <a:gd name="connsiteX150" fmla="*/ 1362050 w 1547611"/>
              <a:gd name="connsiteY150" fmla="*/ 240138 h 1235978"/>
              <a:gd name="connsiteX151" fmla="*/ 1360277 w 1547611"/>
              <a:gd name="connsiteY151" fmla="*/ 244847 h 1235978"/>
              <a:gd name="connsiteX152" fmla="*/ 1367164 w 1547611"/>
              <a:gd name="connsiteY152" fmla="*/ 244847 h 1235978"/>
              <a:gd name="connsiteX153" fmla="*/ 1365391 w 1547611"/>
              <a:gd name="connsiteY153" fmla="*/ 249555 h 1235978"/>
              <a:gd name="connsiteX154" fmla="*/ 1372277 w 1547611"/>
              <a:gd name="connsiteY154" fmla="*/ 249555 h 1235978"/>
              <a:gd name="connsiteX155" fmla="*/ 1370504 w 1547611"/>
              <a:gd name="connsiteY155" fmla="*/ 254264 h 1235978"/>
              <a:gd name="connsiteX156" fmla="*/ 1377391 w 1547611"/>
              <a:gd name="connsiteY156" fmla="*/ 254264 h 1235978"/>
              <a:gd name="connsiteX157" fmla="*/ 1375618 w 1547611"/>
              <a:gd name="connsiteY157" fmla="*/ 258972 h 1235978"/>
              <a:gd name="connsiteX158" fmla="*/ 1382505 w 1547611"/>
              <a:gd name="connsiteY158" fmla="*/ 258972 h 1235978"/>
              <a:gd name="connsiteX159" fmla="*/ 1380732 w 1547611"/>
              <a:gd name="connsiteY159" fmla="*/ 263681 h 1235978"/>
              <a:gd name="connsiteX160" fmla="*/ 1387618 w 1547611"/>
              <a:gd name="connsiteY160" fmla="*/ 263681 h 1235978"/>
              <a:gd name="connsiteX161" fmla="*/ 1385845 w 1547611"/>
              <a:gd name="connsiteY161" fmla="*/ 268390 h 1235978"/>
              <a:gd name="connsiteX162" fmla="*/ 1392732 w 1547611"/>
              <a:gd name="connsiteY162" fmla="*/ 268390 h 1235978"/>
              <a:gd name="connsiteX163" fmla="*/ 1390959 w 1547611"/>
              <a:gd name="connsiteY163" fmla="*/ 273098 h 1235978"/>
              <a:gd name="connsiteX164" fmla="*/ 1397845 w 1547611"/>
              <a:gd name="connsiteY164" fmla="*/ 273098 h 1235978"/>
              <a:gd name="connsiteX165" fmla="*/ 1396072 w 1547611"/>
              <a:gd name="connsiteY165" fmla="*/ 277807 h 1235978"/>
              <a:gd name="connsiteX166" fmla="*/ 1402959 w 1547611"/>
              <a:gd name="connsiteY166" fmla="*/ 277807 h 1235978"/>
              <a:gd name="connsiteX167" fmla="*/ 1401186 w 1547611"/>
              <a:gd name="connsiteY167" fmla="*/ 282516 h 1235978"/>
              <a:gd name="connsiteX168" fmla="*/ 1408073 w 1547611"/>
              <a:gd name="connsiteY168" fmla="*/ 282516 h 1235978"/>
              <a:gd name="connsiteX169" fmla="*/ 1406300 w 1547611"/>
              <a:gd name="connsiteY169" fmla="*/ 287224 h 1235978"/>
              <a:gd name="connsiteX170" fmla="*/ 1413186 w 1547611"/>
              <a:gd name="connsiteY170" fmla="*/ 287224 h 1235978"/>
              <a:gd name="connsiteX171" fmla="*/ 1411413 w 1547611"/>
              <a:gd name="connsiteY171" fmla="*/ 291933 h 1235978"/>
              <a:gd name="connsiteX172" fmla="*/ 1418300 w 1547611"/>
              <a:gd name="connsiteY172" fmla="*/ 291933 h 1235978"/>
              <a:gd name="connsiteX173" fmla="*/ 1416527 w 1547611"/>
              <a:gd name="connsiteY173" fmla="*/ 296641 h 1235978"/>
              <a:gd name="connsiteX174" fmla="*/ 1423414 w 1547611"/>
              <a:gd name="connsiteY174" fmla="*/ 296641 h 1235978"/>
              <a:gd name="connsiteX175" fmla="*/ 1421641 w 1547611"/>
              <a:gd name="connsiteY175" fmla="*/ 301350 h 1235978"/>
              <a:gd name="connsiteX176" fmla="*/ 1428527 w 1547611"/>
              <a:gd name="connsiteY176" fmla="*/ 301350 h 1235978"/>
              <a:gd name="connsiteX177" fmla="*/ 1426754 w 1547611"/>
              <a:gd name="connsiteY177" fmla="*/ 306058 h 1235978"/>
              <a:gd name="connsiteX178" fmla="*/ 1433641 w 1547611"/>
              <a:gd name="connsiteY178" fmla="*/ 306058 h 1235978"/>
              <a:gd name="connsiteX179" fmla="*/ 1431868 w 1547611"/>
              <a:gd name="connsiteY179" fmla="*/ 310767 h 1235978"/>
              <a:gd name="connsiteX180" fmla="*/ 1438755 w 1547611"/>
              <a:gd name="connsiteY180" fmla="*/ 310767 h 1235978"/>
              <a:gd name="connsiteX181" fmla="*/ 1436982 w 1547611"/>
              <a:gd name="connsiteY181" fmla="*/ 315476 h 1235978"/>
              <a:gd name="connsiteX182" fmla="*/ 1443868 w 1547611"/>
              <a:gd name="connsiteY182" fmla="*/ 315476 h 1235978"/>
              <a:gd name="connsiteX183" fmla="*/ 1442095 w 1547611"/>
              <a:gd name="connsiteY183" fmla="*/ 320184 h 1235978"/>
              <a:gd name="connsiteX184" fmla="*/ 1448982 w 1547611"/>
              <a:gd name="connsiteY184" fmla="*/ 320184 h 1235978"/>
              <a:gd name="connsiteX185" fmla="*/ 1447209 w 1547611"/>
              <a:gd name="connsiteY185" fmla="*/ 324893 h 1235978"/>
              <a:gd name="connsiteX186" fmla="*/ 1454096 w 1547611"/>
              <a:gd name="connsiteY186" fmla="*/ 324893 h 1235978"/>
              <a:gd name="connsiteX187" fmla="*/ 1452323 w 1547611"/>
              <a:gd name="connsiteY187" fmla="*/ 329601 h 1235978"/>
              <a:gd name="connsiteX188" fmla="*/ 1459209 w 1547611"/>
              <a:gd name="connsiteY188" fmla="*/ 329601 h 1235978"/>
              <a:gd name="connsiteX189" fmla="*/ 1457436 w 1547611"/>
              <a:gd name="connsiteY189" fmla="*/ 334310 h 1235978"/>
              <a:gd name="connsiteX190" fmla="*/ 1464323 w 1547611"/>
              <a:gd name="connsiteY190" fmla="*/ 334310 h 1235978"/>
              <a:gd name="connsiteX191" fmla="*/ 1462550 w 1547611"/>
              <a:gd name="connsiteY191" fmla="*/ 339018 h 1235978"/>
              <a:gd name="connsiteX192" fmla="*/ 1469436 w 1547611"/>
              <a:gd name="connsiteY192" fmla="*/ 339018 h 1235978"/>
              <a:gd name="connsiteX193" fmla="*/ 1467663 w 1547611"/>
              <a:gd name="connsiteY193" fmla="*/ 343727 h 1235978"/>
              <a:gd name="connsiteX194" fmla="*/ 1474550 w 1547611"/>
              <a:gd name="connsiteY194" fmla="*/ 343727 h 1235978"/>
              <a:gd name="connsiteX195" fmla="*/ 1472777 w 1547611"/>
              <a:gd name="connsiteY195" fmla="*/ 348436 h 1235978"/>
              <a:gd name="connsiteX196" fmla="*/ 1479664 w 1547611"/>
              <a:gd name="connsiteY196" fmla="*/ 348436 h 1235978"/>
              <a:gd name="connsiteX197" fmla="*/ 1477891 w 1547611"/>
              <a:gd name="connsiteY197" fmla="*/ 353144 h 1235978"/>
              <a:gd name="connsiteX198" fmla="*/ 1484777 w 1547611"/>
              <a:gd name="connsiteY198" fmla="*/ 353144 h 1235978"/>
              <a:gd name="connsiteX199" fmla="*/ 1483004 w 1547611"/>
              <a:gd name="connsiteY199" fmla="*/ 357853 h 1235978"/>
              <a:gd name="connsiteX200" fmla="*/ 1489891 w 1547611"/>
              <a:gd name="connsiteY200" fmla="*/ 357853 h 1235978"/>
              <a:gd name="connsiteX201" fmla="*/ 1488118 w 1547611"/>
              <a:gd name="connsiteY201" fmla="*/ 362561 h 1235978"/>
              <a:gd name="connsiteX202" fmla="*/ 1495005 w 1547611"/>
              <a:gd name="connsiteY202" fmla="*/ 362561 h 1235978"/>
              <a:gd name="connsiteX203" fmla="*/ 1493232 w 1547611"/>
              <a:gd name="connsiteY203" fmla="*/ 367270 h 1235978"/>
              <a:gd name="connsiteX204" fmla="*/ 1500118 w 1547611"/>
              <a:gd name="connsiteY204" fmla="*/ 367270 h 1235978"/>
              <a:gd name="connsiteX205" fmla="*/ 1498345 w 1547611"/>
              <a:gd name="connsiteY205" fmla="*/ 371979 h 1235978"/>
              <a:gd name="connsiteX206" fmla="*/ 1505232 w 1547611"/>
              <a:gd name="connsiteY206" fmla="*/ 371979 h 1235978"/>
              <a:gd name="connsiteX207" fmla="*/ 1503459 w 1547611"/>
              <a:gd name="connsiteY207" fmla="*/ 376687 h 1235978"/>
              <a:gd name="connsiteX208" fmla="*/ 1510346 w 1547611"/>
              <a:gd name="connsiteY208" fmla="*/ 376687 h 1235978"/>
              <a:gd name="connsiteX209" fmla="*/ 1508573 w 1547611"/>
              <a:gd name="connsiteY209" fmla="*/ 381396 h 1235978"/>
              <a:gd name="connsiteX210" fmla="*/ 1515459 w 1547611"/>
              <a:gd name="connsiteY210" fmla="*/ 381396 h 1235978"/>
              <a:gd name="connsiteX211" fmla="*/ 1513686 w 1547611"/>
              <a:gd name="connsiteY211" fmla="*/ 386104 h 1235978"/>
              <a:gd name="connsiteX212" fmla="*/ 1520573 w 1547611"/>
              <a:gd name="connsiteY212" fmla="*/ 386104 h 1235978"/>
              <a:gd name="connsiteX213" fmla="*/ 1518800 w 1547611"/>
              <a:gd name="connsiteY213" fmla="*/ 390813 h 1235978"/>
              <a:gd name="connsiteX214" fmla="*/ 1525686 w 1547611"/>
              <a:gd name="connsiteY214" fmla="*/ 390813 h 1235978"/>
              <a:gd name="connsiteX215" fmla="*/ 1523913 w 1547611"/>
              <a:gd name="connsiteY215" fmla="*/ 395521 h 1235978"/>
              <a:gd name="connsiteX216" fmla="*/ 1530800 w 1547611"/>
              <a:gd name="connsiteY216" fmla="*/ 395521 h 1235978"/>
              <a:gd name="connsiteX217" fmla="*/ 1529027 w 1547611"/>
              <a:gd name="connsiteY217" fmla="*/ 400230 h 1235978"/>
              <a:gd name="connsiteX218" fmla="*/ 1535914 w 1547611"/>
              <a:gd name="connsiteY218" fmla="*/ 400230 h 1235978"/>
              <a:gd name="connsiteX219" fmla="*/ 1534141 w 1547611"/>
              <a:gd name="connsiteY219" fmla="*/ 404939 h 1235978"/>
              <a:gd name="connsiteX220" fmla="*/ 1541028 w 1547611"/>
              <a:gd name="connsiteY220" fmla="*/ 404939 h 1235978"/>
              <a:gd name="connsiteX221" fmla="*/ 1539255 w 1547611"/>
              <a:gd name="connsiteY221" fmla="*/ 409647 h 1235978"/>
              <a:gd name="connsiteX222" fmla="*/ 1546141 w 1547611"/>
              <a:gd name="connsiteY222" fmla="*/ 409647 h 1235978"/>
              <a:gd name="connsiteX223" fmla="*/ 1544368 w 1547611"/>
              <a:gd name="connsiteY223" fmla="*/ 414356 h 1235978"/>
              <a:gd name="connsiteX224" fmla="*/ 1547611 w 1547611"/>
              <a:gd name="connsiteY224" fmla="*/ 414356 h 1235978"/>
              <a:gd name="connsiteX225" fmla="*/ 1547611 w 1547611"/>
              <a:gd name="connsiteY225" fmla="*/ 545023 h 1235978"/>
              <a:gd name="connsiteX226" fmla="*/ 1547611 w 1547611"/>
              <a:gd name="connsiteY226" fmla="*/ 1017759 h 1235978"/>
              <a:gd name="connsiteX227" fmla="*/ 1353639 w 1547611"/>
              <a:gd name="connsiteY227" fmla="*/ 1235978 h 1235978"/>
              <a:gd name="connsiteX228" fmla="*/ 873443 w 1547611"/>
              <a:gd name="connsiteY228" fmla="*/ 1235978 h 1235978"/>
              <a:gd name="connsiteX229" fmla="*/ 783923 w 1547611"/>
              <a:gd name="connsiteY229" fmla="*/ 1235978 h 1235978"/>
              <a:gd name="connsiteX230" fmla="*/ 783923 w 1547611"/>
              <a:gd name="connsiteY230" fmla="*/ 1235450 h 1235978"/>
              <a:gd name="connsiteX231" fmla="*/ 778809 w 1547611"/>
              <a:gd name="connsiteY231" fmla="*/ 1235450 h 1235978"/>
              <a:gd name="connsiteX232" fmla="*/ 778809 w 1547611"/>
              <a:gd name="connsiteY232" fmla="*/ 1230741 h 1235978"/>
              <a:gd name="connsiteX233" fmla="*/ 773696 w 1547611"/>
              <a:gd name="connsiteY233" fmla="*/ 1230741 h 1235978"/>
              <a:gd name="connsiteX234" fmla="*/ 773696 w 1547611"/>
              <a:gd name="connsiteY234" fmla="*/ 1226033 h 1235978"/>
              <a:gd name="connsiteX235" fmla="*/ 768582 w 1547611"/>
              <a:gd name="connsiteY235" fmla="*/ 1226033 h 1235978"/>
              <a:gd name="connsiteX236" fmla="*/ 768582 w 1547611"/>
              <a:gd name="connsiteY236" fmla="*/ 1221324 h 1235978"/>
              <a:gd name="connsiteX237" fmla="*/ 763468 w 1547611"/>
              <a:gd name="connsiteY237" fmla="*/ 1221324 h 1235978"/>
              <a:gd name="connsiteX238" fmla="*/ 763468 w 1547611"/>
              <a:gd name="connsiteY238" fmla="*/ 1216615 h 1235978"/>
              <a:gd name="connsiteX239" fmla="*/ 758355 w 1547611"/>
              <a:gd name="connsiteY239" fmla="*/ 1216615 h 1235978"/>
              <a:gd name="connsiteX240" fmla="*/ 758355 w 1547611"/>
              <a:gd name="connsiteY240" fmla="*/ 1211907 h 1235978"/>
              <a:gd name="connsiteX241" fmla="*/ 753241 w 1547611"/>
              <a:gd name="connsiteY241" fmla="*/ 1211907 h 1235978"/>
              <a:gd name="connsiteX242" fmla="*/ 753241 w 1547611"/>
              <a:gd name="connsiteY242" fmla="*/ 1207198 h 1235978"/>
              <a:gd name="connsiteX243" fmla="*/ 748127 w 1547611"/>
              <a:gd name="connsiteY243" fmla="*/ 1207198 h 1235978"/>
              <a:gd name="connsiteX244" fmla="*/ 748127 w 1547611"/>
              <a:gd name="connsiteY244" fmla="*/ 1202490 h 1235978"/>
              <a:gd name="connsiteX245" fmla="*/ 743014 w 1547611"/>
              <a:gd name="connsiteY245" fmla="*/ 1202490 h 1235978"/>
              <a:gd name="connsiteX246" fmla="*/ 743014 w 1547611"/>
              <a:gd name="connsiteY246" fmla="*/ 1197781 h 1235978"/>
              <a:gd name="connsiteX247" fmla="*/ 737900 w 1547611"/>
              <a:gd name="connsiteY247" fmla="*/ 1197781 h 1235978"/>
              <a:gd name="connsiteX248" fmla="*/ 737900 w 1547611"/>
              <a:gd name="connsiteY248" fmla="*/ 1193073 h 1235978"/>
              <a:gd name="connsiteX249" fmla="*/ 732787 w 1547611"/>
              <a:gd name="connsiteY249" fmla="*/ 1193073 h 1235978"/>
              <a:gd name="connsiteX250" fmla="*/ 732787 w 1547611"/>
              <a:gd name="connsiteY250" fmla="*/ 1188364 h 1235978"/>
              <a:gd name="connsiteX251" fmla="*/ 727673 w 1547611"/>
              <a:gd name="connsiteY251" fmla="*/ 1188364 h 1235978"/>
              <a:gd name="connsiteX252" fmla="*/ 727673 w 1547611"/>
              <a:gd name="connsiteY252" fmla="*/ 1183655 h 1235978"/>
              <a:gd name="connsiteX253" fmla="*/ 722559 w 1547611"/>
              <a:gd name="connsiteY253" fmla="*/ 1183655 h 1235978"/>
              <a:gd name="connsiteX254" fmla="*/ 722559 w 1547611"/>
              <a:gd name="connsiteY254" fmla="*/ 1178947 h 1235978"/>
              <a:gd name="connsiteX255" fmla="*/ 717446 w 1547611"/>
              <a:gd name="connsiteY255" fmla="*/ 1178947 h 1235978"/>
              <a:gd name="connsiteX256" fmla="*/ 717446 w 1547611"/>
              <a:gd name="connsiteY256" fmla="*/ 1174238 h 1235978"/>
              <a:gd name="connsiteX257" fmla="*/ 712332 w 1547611"/>
              <a:gd name="connsiteY257" fmla="*/ 1174238 h 1235978"/>
              <a:gd name="connsiteX258" fmla="*/ 712332 w 1547611"/>
              <a:gd name="connsiteY258" fmla="*/ 1169530 h 1235978"/>
              <a:gd name="connsiteX259" fmla="*/ 707218 w 1547611"/>
              <a:gd name="connsiteY259" fmla="*/ 1169530 h 1235978"/>
              <a:gd name="connsiteX260" fmla="*/ 707218 w 1547611"/>
              <a:gd name="connsiteY260" fmla="*/ 1164821 h 1235978"/>
              <a:gd name="connsiteX261" fmla="*/ 702105 w 1547611"/>
              <a:gd name="connsiteY261" fmla="*/ 1164821 h 1235978"/>
              <a:gd name="connsiteX262" fmla="*/ 702105 w 1547611"/>
              <a:gd name="connsiteY262" fmla="*/ 1160112 h 1235978"/>
              <a:gd name="connsiteX263" fmla="*/ 696991 w 1547611"/>
              <a:gd name="connsiteY263" fmla="*/ 1160112 h 1235978"/>
              <a:gd name="connsiteX264" fmla="*/ 696991 w 1547611"/>
              <a:gd name="connsiteY264" fmla="*/ 1155404 h 1235978"/>
              <a:gd name="connsiteX265" fmla="*/ 691877 w 1547611"/>
              <a:gd name="connsiteY265" fmla="*/ 1155404 h 1235978"/>
              <a:gd name="connsiteX266" fmla="*/ 691877 w 1547611"/>
              <a:gd name="connsiteY266" fmla="*/ 1150695 h 1235978"/>
              <a:gd name="connsiteX267" fmla="*/ 686764 w 1547611"/>
              <a:gd name="connsiteY267" fmla="*/ 1150695 h 1235978"/>
              <a:gd name="connsiteX268" fmla="*/ 686764 w 1547611"/>
              <a:gd name="connsiteY268" fmla="*/ 1145986 h 1235978"/>
              <a:gd name="connsiteX269" fmla="*/ 681650 w 1547611"/>
              <a:gd name="connsiteY269" fmla="*/ 1145986 h 1235978"/>
              <a:gd name="connsiteX270" fmla="*/ 681650 w 1547611"/>
              <a:gd name="connsiteY270" fmla="*/ 1141278 h 1235978"/>
              <a:gd name="connsiteX271" fmla="*/ 676536 w 1547611"/>
              <a:gd name="connsiteY271" fmla="*/ 1141278 h 1235978"/>
              <a:gd name="connsiteX272" fmla="*/ 676536 w 1547611"/>
              <a:gd name="connsiteY272" fmla="*/ 1136570 h 1235978"/>
              <a:gd name="connsiteX273" fmla="*/ 671423 w 1547611"/>
              <a:gd name="connsiteY273" fmla="*/ 1136570 h 1235978"/>
              <a:gd name="connsiteX274" fmla="*/ 671423 w 1547611"/>
              <a:gd name="connsiteY274" fmla="*/ 1131861 h 1235978"/>
              <a:gd name="connsiteX275" fmla="*/ 666309 w 1547611"/>
              <a:gd name="connsiteY275" fmla="*/ 1131861 h 1235978"/>
              <a:gd name="connsiteX276" fmla="*/ 666309 w 1547611"/>
              <a:gd name="connsiteY276" fmla="*/ 1127152 h 1235978"/>
              <a:gd name="connsiteX277" fmla="*/ 661195 w 1547611"/>
              <a:gd name="connsiteY277" fmla="*/ 1127152 h 1235978"/>
              <a:gd name="connsiteX278" fmla="*/ 661195 w 1547611"/>
              <a:gd name="connsiteY278" fmla="*/ 1122444 h 1235978"/>
              <a:gd name="connsiteX279" fmla="*/ 656082 w 1547611"/>
              <a:gd name="connsiteY279" fmla="*/ 1122444 h 1235978"/>
              <a:gd name="connsiteX280" fmla="*/ 656082 w 1547611"/>
              <a:gd name="connsiteY280" fmla="*/ 1117735 h 1235978"/>
              <a:gd name="connsiteX281" fmla="*/ 650968 w 1547611"/>
              <a:gd name="connsiteY281" fmla="*/ 1117735 h 1235978"/>
              <a:gd name="connsiteX282" fmla="*/ 650968 w 1547611"/>
              <a:gd name="connsiteY282" fmla="*/ 1113026 h 1235978"/>
              <a:gd name="connsiteX283" fmla="*/ 645854 w 1547611"/>
              <a:gd name="connsiteY283" fmla="*/ 1113026 h 1235978"/>
              <a:gd name="connsiteX284" fmla="*/ 645854 w 1547611"/>
              <a:gd name="connsiteY284" fmla="*/ 1108318 h 1235978"/>
              <a:gd name="connsiteX285" fmla="*/ 640741 w 1547611"/>
              <a:gd name="connsiteY285" fmla="*/ 1108318 h 1235978"/>
              <a:gd name="connsiteX286" fmla="*/ 640741 w 1547611"/>
              <a:gd name="connsiteY286" fmla="*/ 1103609 h 1235978"/>
              <a:gd name="connsiteX287" fmla="*/ 635627 w 1547611"/>
              <a:gd name="connsiteY287" fmla="*/ 1103609 h 1235978"/>
              <a:gd name="connsiteX288" fmla="*/ 635627 w 1547611"/>
              <a:gd name="connsiteY288" fmla="*/ 1098901 h 1235978"/>
              <a:gd name="connsiteX289" fmla="*/ 630514 w 1547611"/>
              <a:gd name="connsiteY289" fmla="*/ 1098901 h 1235978"/>
              <a:gd name="connsiteX290" fmla="*/ 630514 w 1547611"/>
              <a:gd name="connsiteY290" fmla="*/ 1094192 h 1235978"/>
              <a:gd name="connsiteX291" fmla="*/ 625400 w 1547611"/>
              <a:gd name="connsiteY291" fmla="*/ 1094192 h 1235978"/>
              <a:gd name="connsiteX292" fmla="*/ 625400 w 1547611"/>
              <a:gd name="connsiteY292" fmla="*/ 1089484 h 1235978"/>
              <a:gd name="connsiteX293" fmla="*/ 620286 w 1547611"/>
              <a:gd name="connsiteY293" fmla="*/ 1089484 h 1235978"/>
              <a:gd name="connsiteX294" fmla="*/ 620286 w 1547611"/>
              <a:gd name="connsiteY294" fmla="*/ 1084775 h 1235978"/>
              <a:gd name="connsiteX295" fmla="*/ 615173 w 1547611"/>
              <a:gd name="connsiteY295" fmla="*/ 1084775 h 1235978"/>
              <a:gd name="connsiteX296" fmla="*/ 615173 w 1547611"/>
              <a:gd name="connsiteY296" fmla="*/ 1080066 h 1235978"/>
              <a:gd name="connsiteX297" fmla="*/ 610059 w 1547611"/>
              <a:gd name="connsiteY297" fmla="*/ 1080066 h 1235978"/>
              <a:gd name="connsiteX298" fmla="*/ 610059 w 1547611"/>
              <a:gd name="connsiteY298" fmla="*/ 1075358 h 1235978"/>
              <a:gd name="connsiteX299" fmla="*/ 604945 w 1547611"/>
              <a:gd name="connsiteY299" fmla="*/ 1075358 h 1235978"/>
              <a:gd name="connsiteX300" fmla="*/ 604945 w 1547611"/>
              <a:gd name="connsiteY300" fmla="*/ 1070649 h 1235978"/>
              <a:gd name="connsiteX301" fmla="*/ 599832 w 1547611"/>
              <a:gd name="connsiteY301" fmla="*/ 1070649 h 1235978"/>
              <a:gd name="connsiteX302" fmla="*/ 599832 w 1547611"/>
              <a:gd name="connsiteY302" fmla="*/ 1065941 h 1235978"/>
              <a:gd name="connsiteX303" fmla="*/ 594718 w 1547611"/>
              <a:gd name="connsiteY303" fmla="*/ 1065941 h 1235978"/>
              <a:gd name="connsiteX304" fmla="*/ 594718 w 1547611"/>
              <a:gd name="connsiteY304" fmla="*/ 1061232 h 1235978"/>
              <a:gd name="connsiteX305" fmla="*/ 589604 w 1547611"/>
              <a:gd name="connsiteY305" fmla="*/ 1061232 h 1235978"/>
              <a:gd name="connsiteX306" fmla="*/ 589604 w 1547611"/>
              <a:gd name="connsiteY306" fmla="*/ 1056523 h 1235978"/>
              <a:gd name="connsiteX307" fmla="*/ 584491 w 1547611"/>
              <a:gd name="connsiteY307" fmla="*/ 1056523 h 1235978"/>
              <a:gd name="connsiteX308" fmla="*/ 584491 w 1547611"/>
              <a:gd name="connsiteY308" fmla="*/ 1051815 h 1235978"/>
              <a:gd name="connsiteX309" fmla="*/ 579377 w 1547611"/>
              <a:gd name="connsiteY309" fmla="*/ 1051815 h 1235978"/>
              <a:gd name="connsiteX310" fmla="*/ 579377 w 1547611"/>
              <a:gd name="connsiteY310" fmla="*/ 1047106 h 1235978"/>
              <a:gd name="connsiteX311" fmla="*/ 574263 w 1547611"/>
              <a:gd name="connsiteY311" fmla="*/ 1047106 h 1235978"/>
              <a:gd name="connsiteX312" fmla="*/ 574263 w 1547611"/>
              <a:gd name="connsiteY312" fmla="*/ 1042398 h 1235978"/>
              <a:gd name="connsiteX313" fmla="*/ 569150 w 1547611"/>
              <a:gd name="connsiteY313" fmla="*/ 1042398 h 1235978"/>
              <a:gd name="connsiteX314" fmla="*/ 569150 w 1547611"/>
              <a:gd name="connsiteY314" fmla="*/ 1037689 h 1235978"/>
              <a:gd name="connsiteX315" fmla="*/ 564036 w 1547611"/>
              <a:gd name="connsiteY315" fmla="*/ 1037689 h 1235978"/>
              <a:gd name="connsiteX316" fmla="*/ 564036 w 1547611"/>
              <a:gd name="connsiteY316" fmla="*/ 1032981 h 1235978"/>
              <a:gd name="connsiteX317" fmla="*/ 558923 w 1547611"/>
              <a:gd name="connsiteY317" fmla="*/ 1032981 h 1235978"/>
              <a:gd name="connsiteX318" fmla="*/ 558923 w 1547611"/>
              <a:gd name="connsiteY318" fmla="*/ 1028272 h 1235978"/>
              <a:gd name="connsiteX319" fmla="*/ 553809 w 1547611"/>
              <a:gd name="connsiteY319" fmla="*/ 1028272 h 1235978"/>
              <a:gd name="connsiteX320" fmla="*/ 553809 w 1547611"/>
              <a:gd name="connsiteY320" fmla="*/ 1023563 h 1235978"/>
              <a:gd name="connsiteX321" fmla="*/ 548695 w 1547611"/>
              <a:gd name="connsiteY321" fmla="*/ 1023563 h 1235978"/>
              <a:gd name="connsiteX322" fmla="*/ 548695 w 1547611"/>
              <a:gd name="connsiteY322" fmla="*/ 1018855 h 1235978"/>
              <a:gd name="connsiteX323" fmla="*/ 543582 w 1547611"/>
              <a:gd name="connsiteY323" fmla="*/ 1018855 h 1235978"/>
              <a:gd name="connsiteX324" fmla="*/ 543582 w 1547611"/>
              <a:gd name="connsiteY324" fmla="*/ 1014146 h 1235978"/>
              <a:gd name="connsiteX325" fmla="*/ 538468 w 1547611"/>
              <a:gd name="connsiteY325" fmla="*/ 1014146 h 1235978"/>
              <a:gd name="connsiteX326" fmla="*/ 538468 w 1547611"/>
              <a:gd name="connsiteY326" fmla="*/ 1009437 h 1235978"/>
              <a:gd name="connsiteX327" fmla="*/ 533354 w 1547611"/>
              <a:gd name="connsiteY327" fmla="*/ 1009437 h 1235978"/>
              <a:gd name="connsiteX328" fmla="*/ 533354 w 1547611"/>
              <a:gd name="connsiteY328" fmla="*/ 1004729 h 1235978"/>
              <a:gd name="connsiteX329" fmla="*/ 528240 w 1547611"/>
              <a:gd name="connsiteY329" fmla="*/ 1004729 h 1235978"/>
              <a:gd name="connsiteX330" fmla="*/ 528240 w 1547611"/>
              <a:gd name="connsiteY330" fmla="*/ 1000020 h 1235978"/>
              <a:gd name="connsiteX331" fmla="*/ 523127 w 1547611"/>
              <a:gd name="connsiteY331" fmla="*/ 1000020 h 1235978"/>
              <a:gd name="connsiteX332" fmla="*/ 523127 w 1547611"/>
              <a:gd name="connsiteY332" fmla="*/ 995312 h 1235978"/>
              <a:gd name="connsiteX333" fmla="*/ 518013 w 1547611"/>
              <a:gd name="connsiteY333" fmla="*/ 995312 h 1235978"/>
              <a:gd name="connsiteX334" fmla="*/ 518013 w 1547611"/>
              <a:gd name="connsiteY334" fmla="*/ 990603 h 1235978"/>
              <a:gd name="connsiteX335" fmla="*/ 512900 w 1547611"/>
              <a:gd name="connsiteY335" fmla="*/ 990603 h 1235978"/>
              <a:gd name="connsiteX336" fmla="*/ 512900 w 1547611"/>
              <a:gd name="connsiteY336" fmla="*/ 985895 h 1235978"/>
              <a:gd name="connsiteX337" fmla="*/ 507786 w 1547611"/>
              <a:gd name="connsiteY337" fmla="*/ 985895 h 1235978"/>
              <a:gd name="connsiteX338" fmla="*/ 507786 w 1547611"/>
              <a:gd name="connsiteY338" fmla="*/ 981186 h 1235978"/>
              <a:gd name="connsiteX339" fmla="*/ 502672 w 1547611"/>
              <a:gd name="connsiteY339" fmla="*/ 981186 h 1235978"/>
              <a:gd name="connsiteX340" fmla="*/ 502672 w 1547611"/>
              <a:gd name="connsiteY340" fmla="*/ 976477 h 1235978"/>
              <a:gd name="connsiteX341" fmla="*/ 497559 w 1547611"/>
              <a:gd name="connsiteY341" fmla="*/ 976477 h 1235978"/>
              <a:gd name="connsiteX342" fmla="*/ 497559 w 1547611"/>
              <a:gd name="connsiteY342" fmla="*/ 971769 h 1235978"/>
              <a:gd name="connsiteX343" fmla="*/ 492445 w 1547611"/>
              <a:gd name="connsiteY343" fmla="*/ 971769 h 1235978"/>
              <a:gd name="connsiteX344" fmla="*/ 492445 w 1547611"/>
              <a:gd name="connsiteY344" fmla="*/ 967060 h 1235978"/>
              <a:gd name="connsiteX345" fmla="*/ 487331 w 1547611"/>
              <a:gd name="connsiteY345" fmla="*/ 967060 h 1235978"/>
              <a:gd name="connsiteX346" fmla="*/ 487331 w 1547611"/>
              <a:gd name="connsiteY346" fmla="*/ 962352 h 1235978"/>
              <a:gd name="connsiteX347" fmla="*/ 482218 w 1547611"/>
              <a:gd name="connsiteY347" fmla="*/ 962352 h 1235978"/>
              <a:gd name="connsiteX348" fmla="*/ 482218 w 1547611"/>
              <a:gd name="connsiteY348" fmla="*/ 957643 h 1235978"/>
              <a:gd name="connsiteX349" fmla="*/ 477104 w 1547611"/>
              <a:gd name="connsiteY349" fmla="*/ 957643 h 1235978"/>
              <a:gd name="connsiteX350" fmla="*/ 477104 w 1547611"/>
              <a:gd name="connsiteY350" fmla="*/ 952934 h 1235978"/>
              <a:gd name="connsiteX351" fmla="*/ 471990 w 1547611"/>
              <a:gd name="connsiteY351" fmla="*/ 952934 h 1235978"/>
              <a:gd name="connsiteX352" fmla="*/ 471990 w 1547611"/>
              <a:gd name="connsiteY352" fmla="*/ 948226 h 1235978"/>
              <a:gd name="connsiteX353" fmla="*/ 466877 w 1547611"/>
              <a:gd name="connsiteY353" fmla="*/ 948226 h 1235978"/>
              <a:gd name="connsiteX354" fmla="*/ 466877 w 1547611"/>
              <a:gd name="connsiteY354" fmla="*/ 943517 h 1235978"/>
              <a:gd name="connsiteX355" fmla="*/ 461763 w 1547611"/>
              <a:gd name="connsiteY355" fmla="*/ 943517 h 1235978"/>
              <a:gd name="connsiteX356" fmla="*/ 461763 w 1547611"/>
              <a:gd name="connsiteY356" fmla="*/ 938809 h 1235978"/>
              <a:gd name="connsiteX357" fmla="*/ 456650 w 1547611"/>
              <a:gd name="connsiteY357" fmla="*/ 938809 h 1235978"/>
              <a:gd name="connsiteX358" fmla="*/ 456650 w 1547611"/>
              <a:gd name="connsiteY358" fmla="*/ 934100 h 1235978"/>
              <a:gd name="connsiteX359" fmla="*/ 451536 w 1547611"/>
              <a:gd name="connsiteY359" fmla="*/ 934100 h 1235978"/>
              <a:gd name="connsiteX360" fmla="*/ 451536 w 1547611"/>
              <a:gd name="connsiteY360" fmla="*/ 929392 h 1235978"/>
              <a:gd name="connsiteX361" fmla="*/ 446422 w 1547611"/>
              <a:gd name="connsiteY361" fmla="*/ 929392 h 1235978"/>
              <a:gd name="connsiteX362" fmla="*/ 446422 w 1547611"/>
              <a:gd name="connsiteY362" fmla="*/ 924683 h 1235978"/>
              <a:gd name="connsiteX363" fmla="*/ 441309 w 1547611"/>
              <a:gd name="connsiteY363" fmla="*/ 924683 h 1235978"/>
              <a:gd name="connsiteX364" fmla="*/ 441309 w 1547611"/>
              <a:gd name="connsiteY364" fmla="*/ 919974 h 1235978"/>
              <a:gd name="connsiteX365" fmla="*/ 436195 w 1547611"/>
              <a:gd name="connsiteY365" fmla="*/ 919974 h 1235978"/>
              <a:gd name="connsiteX366" fmla="*/ 436195 w 1547611"/>
              <a:gd name="connsiteY366" fmla="*/ 915266 h 1235978"/>
              <a:gd name="connsiteX367" fmla="*/ 431081 w 1547611"/>
              <a:gd name="connsiteY367" fmla="*/ 915266 h 1235978"/>
              <a:gd name="connsiteX368" fmla="*/ 431081 w 1547611"/>
              <a:gd name="connsiteY368" fmla="*/ 910557 h 1235978"/>
              <a:gd name="connsiteX369" fmla="*/ 425968 w 1547611"/>
              <a:gd name="connsiteY369" fmla="*/ 910557 h 1235978"/>
              <a:gd name="connsiteX370" fmla="*/ 425968 w 1547611"/>
              <a:gd name="connsiteY370" fmla="*/ 905849 h 1235978"/>
              <a:gd name="connsiteX371" fmla="*/ 420854 w 1547611"/>
              <a:gd name="connsiteY371" fmla="*/ 905849 h 1235978"/>
              <a:gd name="connsiteX372" fmla="*/ 420854 w 1547611"/>
              <a:gd name="connsiteY372" fmla="*/ 901140 h 1235978"/>
              <a:gd name="connsiteX373" fmla="*/ 415740 w 1547611"/>
              <a:gd name="connsiteY373" fmla="*/ 901140 h 1235978"/>
              <a:gd name="connsiteX374" fmla="*/ 415740 w 1547611"/>
              <a:gd name="connsiteY374" fmla="*/ 896432 h 1235978"/>
              <a:gd name="connsiteX375" fmla="*/ 410627 w 1547611"/>
              <a:gd name="connsiteY375" fmla="*/ 896432 h 1235978"/>
              <a:gd name="connsiteX376" fmla="*/ 410627 w 1547611"/>
              <a:gd name="connsiteY376" fmla="*/ 891723 h 1235978"/>
              <a:gd name="connsiteX377" fmla="*/ 405513 w 1547611"/>
              <a:gd name="connsiteY377" fmla="*/ 891723 h 1235978"/>
              <a:gd name="connsiteX378" fmla="*/ 405513 w 1547611"/>
              <a:gd name="connsiteY378" fmla="*/ 887014 h 1235978"/>
              <a:gd name="connsiteX379" fmla="*/ 400399 w 1547611"/>
              <a:gd name="connsiteY379" fmla="*/ 887014 h 1235978"/>
              <a:gd name="connsiteX380" fmla="*/ 400399 w 1547611"/>
              <a:gd name="connsiteY380" fmla="*/ 882306 h 1235978"/>
              <a:gd name="connsiteX381" fmla="*/ 395286 w 1547611"/>
              <a:gd name="connsiteY381" fmla="*/ 882306 h 1235978"/>
              <a:gd name="connsiteX382" fmla="*/ 395286 w 1547611"/>
              <a:gd name="connsiteY382" fmla="*/ 877597 h 1235978"/>
              <a:gd name="connsiteX383" fmla="*/ 390172 w 1547611"/>
              <a:gd name="connsiteY383" fmla="*/ 877597 h 1235978"/>
              <a:gd name="connsiteX384" fmla="*/ 390172 w 1547611"/>
              <a:gd name="connsiteY384" fmla="*/ 872888 h 1235978"/>
              <a:gd name="connsiteX385" fmla="*/ 385059 w 1547611"/>
              <a:gd name="connsiteY385" fmla="*/ 872888 h 1235978"/>
              <a:gd name="connsiteX386" fmla="*/ 385059 w 1547611"/>
              <a:gd name="connsiteY386" fmla="*/ 868180 h 1235978"/>
              <a:gd name="connsiteX387" fmla="*/ 379945 w 1547611"/>
              <a:gd name="connsiteY387" fmla="*/ 868180 h 1235978"/>
              <a:gd name="connsiteX388" fmla="*/ 379945 w 1547611"/>
              <a:gd name="connsiteY388" fmla="*/ 863471 h 1235978"/>
              <a:gd name="connsiteX389" fmla="*/ 374831 w 1547611"/>
              <a:gd name="connsiteY389" fmla="*/ 863471 h 1235978"/>
              <a:gd name="connsiteX390" fmla="*/ 374831 w 1547611"/>
              <a:gd name="connsiteY390" fmla="*/ 858763 h 1235978"/>
              <a:gd name="connsiteX391" fmla="*/ 369718 w 1547611"/>
              <a:gd name="connsiteY391" fmla="*/ 858763 h 1235978"/>
              <a:gd name="connsiteX392" fmla="*/ 369718 w 1547611"/>
              <a:gd name="connsiteY392" fmla="*/ 854054 h 1235978"/>
              <a:gd name="connsiteX393" fmla="*/ 364604 w 1547611"/>
              <a:gd name="connsiteY393" fmla="*/ 854054 h 1235978"/>
              <a:gd name="connsiteX394" fmla="*/ 364604 w 1547611"/>
              <a:gd name="connsiteY394" fmla="*/ 849346 h 1235978"/>
              <a:gd name="connsiteX395" fmla="*/ 359490 w 1547611"/>
              <a:gd name="connsiteY395" fmla="*/ 849346 h 1235978"/>
              <a:gd name="connsiteX396" fmla="*/ 359490 w 1547611"/>
              <a:gd name="connsiteY396" fmla="*/ 844637 h 1235978"/>
              <a:gd name="connsiteX397" fmla="*/ 354377 w 1547611"/>
              <a:gd name="connsiteY397" fmla="*/ 844637 h 1235978"/>
              <a:gd name="connsiteX398" fmla="*/ 354377 w 1547611"/>
              <a:gd name="connsiteY398" fmla="*/ 839928 h 1235978"/>
              <a:gd name="connsiteX399" fmla="*/ 349263 w 1547611"/>
              <a:gd name="connsiteY399" fmla="*/ 839928 h 1235978"/>
              <a:gd name="connsiteX400" fmla="*/ 349263 w 1547611"/>
              <a:gd name="connsiteY400" fmla="*/ 835220 h 1235978"/>
              <a:gd name="connsiteX401" fmla="*/ 344149 w 1547611"/>
              <a:gd name="connsiteY401" fmla="*/ 835220 h 1235978"/>
              <a:gd name="connsiteX402" fmla="*/ 344149 w 1547611"/>
              <a:gd name="connsiteY402" fmla="*/ 830511 h 1235978"/>
              <a:gd name="connsiteX403" fmla="*/ 339036 w 1547611"/>
              <a:gd name="connsiteY403" fmla="*/ 830511 h 1235978"/>
              <a:gd name="connsiteX404" fmla="*/ 339036 w 1547611"/>
              <a:gd name="connsiteY404" fmla="*/ 825802 h 1235978"/>
              <a:gd name="connsiteX405" fmla="*/ 333922 w 1547611"/>
              <a:gd name="connsiteY405" fmla="*/ 825802 h 1235978"/>
              <a:gd name="connsiteX406" fmla="*/ 333922 w 1547611"/>
              <a:gd name="connsiteY406" fmla="*/ 821094 h 1235978"/>
              <a:gd name="connsiteX407" fmla="*/ 328808 w 1547611"/>
              <a:gd name="connsiteY407" fmla="*/ 821094 h 1235978"/>
              <a:gd name="connsiteX408" fmla="*/ 328808 w 1547611"/>
              <a:gd name="connsiteY408" fmla="*/ 816385 h 1235978"/>
              <a:gd name="connsiteX409" fmla="*/ 323695 w 1547611"/>
              <a:gd name="connsiteY409" fmla="*/ 816385 h 1235978"/>
              <a:gd name="connsiteX410" fmla="*/ 323695 w 1547611"/>
              <a:gd name="connsiteY410" fmla="*/ 811677 h 1235978"/>
              <a:gd name="connsiteX411" fmla="*/ 318581 w 1547611"/>
              <a:gd name="connsiteY411" fmla="*/ 811677 h 1235978"/>
              <a:gd name="connsiteX412" fmla="*/ 318581 w 1547611"/>
              <a:gd name="connsiteY412" fmla="*/ 806968 h 1235978"/>
              <a:gd name="connsiteX413" fmla="*/ 313468 w 1547611"/>
              <a:gd name="connsiteY413" fmla="*/ 806968 h 1235978"/>
              <a:gd name="connsiteX414" fmla="*/ 313468 w 1547611"/>
              <a:gd name="connsiteY414" fmla="*/ 802260 h 1235978"/>
              <a:gd name="connsiteX415" fmla="*/ 308354 w 1547611"/>
              <a:gd name="connsiteY415" fmla="*/ 802260 h 1235978"/>
              <a:gd name="connsiteX416" fmla="*/ 308354 w 1547611"/>
              <a:gd name="connsiteY416" fmla="*/ 797551 h 1235978"/>
              <a:gd name="connsiteX417" fmla="*/ 303240 w 1547611"/>
              <a:gd name="connsiteY417" fmla="*/ 797551 h 1235978"/>
              <a:gd name="connsiteX418" fmla="*/ 303240 w 1547611"/>
              <a:gd name="connsiteY418" fmla="*/ 792842 h 1235978"/>
              <a:gd name="connsiteX419" fmla="*/ 298127 w 1547611"/>
              <a:gd name="connsiteY419" fmla="*/ 792842 h 1235978"/>
              <a:gd name="connsiteX420" fmla="*/ 298127 w 1547611"/>
              <a:gd name="connsiteY420" fmla="*/ 788134 h 1235978"/>
              <a:gd name="connsiteX421" fmla="*/ 293013 w 1547611"/>
              <a:gd name="connsiteY421" fmla="*/ 788134 h 1235978"/>
              <a:gd name="connsiteX422" fmla="*/ 293013 w 1547611"/>
              <a:gd name="connsiteY422" fmla="*/ 783425 h 1235978"/>
              <a:gd name="connsiteX423" fmla="*/ 287899 w 1547611"/>
              <a:gd name="connsiteY423" fmla="*/ 783425 h 1235978"/>
              <a:gd name="connsiteX424" fmla="*/ 287899 w 1547611"/>
              <a:gd name="connsiteY424" fmla="*/ 778717 h 1235978"/>
              <a:gd name="connsiteX425" fmla="*/ 282786 w 1547611"/>
              <a:gd name="connsiteY425" fmla="*/ 778717 h 1235978"/>
              <a:gd name="connsiteX426" fmla="*/ 282786 w 1547611"/>
              <a:gd name="connsiteY426" fmla="*/ 774008 h 1235978"/>
              <a:gd name="connsiteX427" fmla="*/ 277672 w 1547611"/>
              <a:gd name="connsiteY427" fmla="*/ 774008 h 1235978"/>
              <a:gd name="connsiteX428" fmla="*/ 277672 w 1547611"/>
              <a:gd name="connsiteY428" fmla="*/ 769299 h 1235978"/>
              <a:gd name="connsiteX429" fmla="*/ 272558 w 1547611"/>
              <a:gd name="connsiteY429" fmla="*/ 769299 h 1235978"/>
              <a:gd name="connsiteX430" fmla="*/ 272558 w 1547611"/>
              <a:gd name="connsiteY430" fmla="*/ 764591 h 1235978"/>
              <a:gd name="connsiteX431" fmla="*/ 267445 w 1547611"/>
              <a:gd name="connsiteY431" fmla="*/ 764591 h 1235978"/>
              <a:gd name="connsiteX432" fmla="*/ 267445 w 1547611"/>
              <a:gd name="connsiteY432" fmla="*/ 759882 h 1235978"/>
              <a:gd name="connsiteX433" fmla="*/ 262331 w 1547611"/>
              <a:gd name="connsiteY433" fmla="*/ 759882 h 1235978"/>
              <a:gd name="connsiteX434" fmla="*/ 262331 w 1547611"/>
              <a:gd name="connsiteY434" fmla="*/ 755174 h 1235978"/>
              <a:gd name="connsiteX435" fmla="*/ 257217 w 1547611"/>
              <a:gd name="connsiteY435" fmla="*/ 755174 h 1235978"/>
              <a:gd name="connsiteX436" fmla="*/ 257217 w 1547611"/>
              <a:gd name="connsiteY436" fmla="*/ 750465 h 1235978"/>
              <a:gd name="connsiteX437" fmla="*/ 252104 w 1547611"/>
              <a:gd name="connsiteY437" fmla="*/ 750465 h 1235978"/>
              <a:gd name="connsiteX438" fmla="*/ 252104 w 1547611"/>
              <a:gd name="connsiteY438" fmla="*/ 745757 h 1235978"/>
              <a:gd name="connsiteX439" fmla="*/ 246990 w 1547611"/>
              <a:gd name="connsiteY439" fmla="*/ 745757 h 1235978"/>
              <a:gd name="connsiteX440" fmla="*/ 246990 w 1547611"/>
              <a:gd name="connsiteY440" fmla="*/ 741048 h 1235978"/>
              <a:gd name="connsiteX441" fmla="*/ 241877 w 1547611"/>
              <a:gd name="connsiteY441" fmla="*/ 741048 h 1235978"/>
              <a:gd name="connsiteX442" fmla="*/ 241877 w 1547611"/>
              <a:gd name="connsiteY442" fmla="*/ 736339 h 1235978"/>
              <a:gd name="connsiteX443" fmla="*/ 236763 w 1547611"/>
              <a:gd name="connsiteY443" fmla="*/ 736339 h 1235978"/>
              <a:gd name="connsiteX444" fmla="*/ 236763 w 1547611"/>
              <a:gd name="connsiteY444" fmla="*/ 731631 h 1235978"/>
              <a:gd name="connsiteX445" fmla="*/ 231649 w 1547611"/>
              <a:gd name="connsiteY445" fmla="*/ 731631 h 1235978"/>
              <a:gd name="connsiteX446" fmla="*/ 231649 w 1547611"/>
              <a:gd name="connsiteY446" fmla="*/ 726922 h 1235978"/>
              <a:gd name="connsiteX447" fmla="*/ 226536 w 1547611"/>
              <a:gd name="connsiteY447" fmla="*/ 726922 h 1235978"/>
              <a:gd name="connsiteX448" fmla="*/ 226536 w 1547611"/>
              <a:gd name="connsiteY448" fmla="*/ 722213 h 1235978"/>
              <a:gd name="connsiteX449" fmla="*/ 221422 w 1547611"/>
              <a:gd name="connsiteY449" fmla="*/ 722213 h 1235978"/>
              <a:gd name="connsiteX450" fmla="*/ 221422 w 1547611"/>
              <a:gd name="connsiteY450" fmla="*/ 717505 h 1235978"/>
              <a:gd name="connsiteX451" fmla="*/ 216308 w 1547611"/>
              <a:gd name="connsiteY451" fmla="*/ 717505 h 1235978"/>
              <a:gd name="connsiteX452" fmla="*/ 216308 w 1547611"/>
              <a:gd name="connsiteY452" fmla="*/ 712796 h 1235978"/>
              <a:gd name="connsiteX453" fmla="*/ 211195 w 1547611"/>
              <a:gd name="connsiteY453" fmla="*/ 712796 h 1235978"/>
              <a:gd name="connsiteX454" fmla="*/ 211195 w 1547611"/>
              <a:gd name="connsiteY454" fmla="*/ 708088 h 1235978"/>
              <a:gd name="connsiteX455" fmla="*/ 206081 w 1547611"/>
              <a:gd name="connsiteY455" fmla="*/ 708088 h 1235978"/>
              <a:gd name="connsiteX456" fmla="*/ 206081 w 1547611"/>
              <a:gd name="connsiteY456" fmla="*/ 703379 h 1235978"/>
              <a:gd name="connsiteX457" fmla="*/ 200967 w 1547611"/>
              <a:gd name="connsiteY457" fmla="*/ 703379 h 1235978"/>
              <a:gd name="connsiteX458" fmla="*/ 200967 w 1547611"/>
              <a:gd name="connsiteY458" fmla="*/ 698671 h 1235978"/>
              <a:gd name="connsiteX459" fmla="*/ 195854 w 1547611"/>
              <a:gd name="connsiteY459" fmla="*/ 698671 h 1235978"/>
              <a:gd name="connsiteX460" fmla="*/ 195854 w 1547611"/>
              <a:gd name="connsiteY460" fmla="*/ 693962 h 1235978"/>
              <a:gd name="connsiteX461" fmla="*/ 190740 w 1547611"/>
              <a:gd name="connsiteY461" fmla="*/ 693962 h 1235978"/>
              <a:gd name="connsiteX462" fmla="*/ 190740 w 1547611"/>
              <a:gd name="connsiteY462" fmla="*/ 689253 h 1235978"/>
              <a:gd name="connsiteX463" fmla="*/ 185627 w 1547611"/>
              <a:gd name="connsiteY463" fmla="*/ 689253 h 1235978"/>
              <a:gd name="connsiteX464" fmla="*/ 185627 w 1547611"/>
              <a:gd name="connsiteY464" fmla="*/ 684545 h 1235978"/>
              <a:gd name="connsiteX465" fmla="*/ 180513 w 1547611"/>
              <a:gd name="connsiteY465" fmla="*/ 684545 h 1235978"/>
              <a:gd name="connsiteX466" fmla="*/ 180513 w 1547611"/>
              <a:gd name="connsiteY466" fmla="*/ 679836 h 1235978"/>
              <a:gd name="connsiteX467" fmla="*/ 175399 w 1547611"/>
              <a:gd name="connsiteY467" fmla="*/ 679836 h 1235978"/>
              <a:gd name="connsiteX468" fmla="*/ 175399 w 1547611"/>
              <a:gd name="connsiteY468" fmla="*/ 675128 h 1235978"/>
              <a:gd name="connsiteX469" fmla="*/ 170286 w 1547611"/>
              <a:gd name="connsiteY469" fmla="*/ 675128 h 1235978"/>
              <a:gd name="connsiteX470" fmla="*/ 170286 w 1547611"/>
              <a:gd name="connsiteY470" fmla="*/ 670419 h 1235978"/>
              <a:gd name="connsiteX471" fmla="*/ 165172 w 1547611"/>
              <a:gd name="connsiteY471" fmla="*/ 670419 h 1235978"/>
              <a:gd name="connsiteX472" fmla="*/ 165172 w 1547611"/>
              <a:gd name="connsiteY472" fmla="*/ 665711 h 1235978"/>
              <a:gd name="connsiteX473" fmla="*/ 160058 w 1547611"/>
              <a:gd name="connsiteY473" fmla="*/ 665711 h 1235978"/>
              <a:gd name="connsiteX474" fmla="*/ 160058 w 1547611"/>
              <a:gd name="connsiteY474" fmla="*/ 661002 h 1235978"/>
              <a:gd name="connsiteX475" fmla="*/ 154945 w 1547611"/>
              <a:gd name="connsiteY475" fmla="*/ 661002 h 1235978"/>
              <a:gd name="connsiteX476" fmla="*/ 154945 w 1547611"/>
              <a:gd name="connsiteY476" fmla="*/ 656293 h 1235978"/>
              <a:gd name="connsiteX477" fmla="*/ 149831 w 1547611"/>
              <a:gd name="connsiteY477" fmla="*/ 656293 h 1235978"/>
              <a:gd name="connsiteX478" fmla="*/ 149831 w 1547611"/>
              <a:gd name="connsiteY478" fmla="*/ 651585 h 1235978"/>
              <a:gd name="connsiteX479" fmla="*/ 144717 w 1547611"/>
              <a:gd name="connsiteY479" fmla="*/ 651585 h 1235978"/>
              <a:gd name="connsiteX480" fmla="*/ 144717 w 1547611"/>
              <a:gd name="connsiteY480" fmla="*/ 646876 h 1235978"/>
              <a:gd name="connsiteX481" fmla="*/ 139604 w 1547611"/>
              <a:gd name="connsiteY481" fmla="*/ 646876 h 1235978"/>
              <a:gd name="connsiteX482" fmla="*/ 139604 w 1547611"/>
              <a:gd name="connsiteY482" fmla="*/ 642168 h 1235978"/>
              <a:gd name="connsiteX483" fmla="*/ 134490 w 1547611"/>
              <a:gd name="connsiteY483" fmla="*/ 642168 h 1235978"/>
              <a:gd name="connsiteX484" fmla="*/ 134490 w 1547611"/>
              <a:gd name="connsiteY484" fmla="*/ 637459 h 1235978"/>
              <a:gd name="connsiteX485" fmla="*/ 129376 w 1547611"/>
              <a:gd name="connsiteY485" fmla="*/ 637459 h 1235978"/>
              <a:gd name="connsiteX486" fmla="*/ 129376 w 1547611"/>
              <a:gd name="connsiteY486" fmla="*/ 632750 h 1235978"/>
              <a:gd name="connsiteX487" fmla="*/ 124263 w 1547611"/>
              <a:gd name="connsiteY487" fmla="*/ 632750 h 1235978"/>
              <a:gd name="connsiteX488" fmla="*/ 124263 w 1547611"/>
              <a:gd name="connsiteY488" fmla="*/ 628042 h 1235978"/>
              <a:gd name="connsiteX489" fmla="*/ 119149 w 1547611"/>
              <a:gd name="connsiteY489" fmla="*/ 628042 h 1235978"/>
              <a:gd name="connsiteX490" fmla="*/ 119149 w 1547611"/>
              <a:gd name="connsiteY490" fmla="*/ 623333 h 1235978"/>
              <a:gd name="connsiteX491" fmla="*/ 114035 w 1547611"/>
              <a:gd name="connsiteY491" fmla="*/ 623333 h 1235978"/>
              <a:gd name="connsiteX492" fmla="*/ 114035 w 1547611"/>
              <a:gd name="connsiteY492" fmla="*/ 618625 h 1235978"/>
              <a:gd name="connsiteX493" fmla="*/ 108922 w 1547611"/>
              <a:gd name="connsiteY493" fmla="*/ 618625 h 1235978"/>
              <a:gd name="connsiteX494" fmla="*/ 108922 w 1547611"/>
              <a:gd name="connsiteY494" fmla="*/ 613916 h 1235978"/>
              <a:gd name="connsiteX495" fmla="*/ 103808 w 1547611"/>
              <a:gd name="connsiteY495" fmla="*/ 613916 h 1235978"/>
              <a:gd name="connsiteX496" fmla="*/ 103808 w 1547611"/>
              <a:gd name="connsiteY496" fmla="*/ 290959 h 1235978"/>
              <a:gd name="connsiteX497" fmla="*/ 103531 w 1547611"/>
              <a:gd name="connsiteY497" fmla="*/ 272394 h 1235978"/>
              <a:gd name="connsiteX498" fmla="*/ 102273 w 1547611"/>
              <a:gd name="connsiteY498" fmla="*/ 272394 h 1235978"/>
              <a:gd name="connsiteX499" fmla="*/ 102273 w 1547611"/>
              <a:gd name="connsiteY499" fmla="*/ 267685 h 1235978"/>
              <a:gd name="connsiteX500" fmla="*/ 97159 w 1547611"/>
              <a:gd name="connsiteY500" fmla="*/ 267685 h 1235978"/>
              <a:gd name="connsiteX501" fmla="*/ 97159 w 1547611"/>
              <a:gd name="connsiteY501" fmla="*/ 262977 h 1235978"/>
              <a:gd name="connsiteX502" fmla="*/ 92046 w 1547611"/>
              <a:gd name="connsiteY502" fmla="*/ 262977 h 1235978"/>
              <a:gd name="connsiteX503" fmla="*/ 92046 w 1547611"/>
              <a:gd name="connsiteY503" fmla="*/ 258268 h 1235978"/>
              <a:gd name="connsiteX504" fmla="*/ 86932 w 1547611"/>
              <a:gd name="connsiteY504" fmla="*/ 258268 h 1235978"/>
              <a:gd name="connsiteX505" fmla="*/ 86932 w 1547611"/>
              <a:gd name="connsiteY505" fmla="*/ 253559 h 1235978"/>
              <a:gd name="connsiteX506" fmla="*/ 81819 w 1547611"/>
              <a:gd name="connsiteY506" fmla="*/ 253559 h 1235978"/>
              <a:gd name="connsiteX507" fmla="*/ 81819 w 1547611"/>
              <a:gd name="connsiteY507" fmla="*/ 248851 h 1235978"/>
              <a:gd name="connsiteX508" fmla="*/ 76705 w 1547611"/>
              <a:gd name="connsiteY508" fmla="*/ 248851 h 1235978"/>
              <a:gd name="connsiteX509" fmla="*/ 76705 w 1547611"/>
              <a:gd name="connsiteY509" fmla="*/ 244142 h 1235978"/>
              <a:gd name="connsiteX510" fmla="*/ 71591 w 1547611"/>
              <a:gd name="connsiteY510" fmla="*/ 244142 h 1235978"/>
              <a:gd name="connsiteX511" fmla="*/ 71591 w 1547611"/>
              <a:gd name="connsiteY511" fmla="*/ 239434 h 1235978"/>
              <a:gd name="connsiteX512" fmla="*/ 66478 w 1547611"/>
              <a:gd name="connsiteY512" fmla="*/ 239434 h 1235978"/>
              <a:gd name="connsiteX513" fmla="*/ 66478 w 1547611"/>
              <a:gd name="connsiteY513" fmla="*/ 234725 h 1235978"/>
              <a:gd name="connsiteX514" fmla="*/ 61364 w 1547611"/>
              <a:gd name="connsiteY514" fmla="*/ 234725 h 1235978"/>
              <a:gd name="connsiteX515" fmla="*/ 61364 w 1547611"/>
              <a:gd name="connsiteY515" fmla="*/ 230017 h 1235978"/>
              <a:gd name="connsiteX516" fmla="*/ 56250 w 1547611"/>
              <a:gd name="connsiteY516" fmla="*/ 230017 h 1235978"/>
              <a:gd name="connsiteX517" fmla="*/ 56250 w 1547611"/>
              <a:gd name="connsiteY517" fmla="*/ 225308 h 1235978"/>
              <a:gd name="connsiteX518" fmla="*/ 51137 w 1547611"/>
              <a:gd name="connsiteY518" fmla="*/ 225308 h 1235978"/>
              <a:gd name="connsiteX519" fmla="*/ 51137 w 1547611"/>
              <a:gd name="connsiteY519" fmla="*/ 220599 h 1235978"/>
              <a:gd name="connsiteX520" fmla="*/ 46023 w 1547611"/>
              <a:gd name="connsiteY520" fmla="*/ 220599 h 1235978"/>
              <a:gd name="connsiteX521" fmla="*/ 46023 w 1547611"/>
              <a:gd name="connsiteY521" fmla="*/ 215891 h 1235978"/>
              <a:gd name="connsiteX522" fmla="*/ 40909 w 1547611"/>
              <a:gd name="connsiteY522" fmla="*/ 215891 h 1235978"/>
              <a:gd name="connsiteX523" fmla="*/ 40909 w 1547611"/>
              <a:gd name="connsiteY523" fmla="*/ 211182 h 1235978"/>
              <a:gd name="connsiteX524" fmla="*/ 35796 w 1547611"/>
              <a:gd name="connsiteY524" fmla="*/ 211182 h 1235978"/>
              <a:gd name="connsiteX525" fmla="*/ 35796 w 1547611"/>
              <a:gd name="connsiteY525" fmla="*/ 206474 h 1235978"/>
              <a:gd name="connsiteX526" fmla="*/ 30682 w 1547611"/>
              <a:gd name="connsiteY526" fmla="*/ 206474 h 1235978"/>
              <a:gd name="connsiteX527" fmla="*/ 30682 w 1547611"/>
              <a:gd name="connsiteY527" fmla="*/ 201765 h 1235978"/>
              <a:gd name="connsiteX528" fmla="*/ 25568 w 1547611"/>
              <a:gd name="connsiteY528" fmla="*/ 201765 h 1235978"/>
              <a:gd name="connsiteX529" fmla="*/ 25568 w 1547611"/>
              <a:gd name="connsiteY529" fmla="*/ 197056 h 1235978"/>
              <a:gd name="connsiteX530" fmla="*/ 20455 w 1547611"/>
              <a:gd name="connsiteY530" fmla="*/ 197056 h 1235978"/>
              <a:gd name="connsiteX531" fmla="*/ 20455 w 1547611"/>
              <a:gd name="connsiteY531" fmla="*/ 192348 h 1235978"/>
              <a:gd name="connsiteX532" fmla="*/ 15341 w 1547611"/>
              <a:gd name="connsiteY532" fmla="*/ 192348 h 1235978"/>
              <a:gd name="connsiteX533" fmla="*/ 15341 w 1547611"/>
              <a:gd name="connsiteY533" fmla="*/ 187639 h 1235978"/>
              <a:gd name="connsiteX534" fmla="*/ 10227 w 1547611"/>
              <a:gd name="connsiteY534" fmla="*/ 187639 h 1235978"/>
              <a:gd name="connsiteX535" fmla="*/ 10227 w 1547611"/>
              <a:gd name="connsiteY535" fmla="*/ 182931 h 1235978"/>
              <a:gd name="connsiteX536" fmla="*/ 5114 w 1547611"/>
              <a:gd name="connsiteY536" fmla="*/ 182931 h 1235978"/>
              <a:gd name="connsiteX537" fmla="*/ 5114 w 1547611"/>
              <a:gd name="connsiteY537" fmla="*/ 178222 h 1235978"/>
              <a:gd name="connsiteX538" fmla="*/ 0 w 1547611"/>
              <a:gd name="connsiteY538" fmla="*/ 178222 h 1235978"/>
              <a:gd name="connsiteX539" fmla="*/ 0 w 1547611"/>
              <a:gd name="connsiteY539" fmla="*/ 107994 h 1235978"/>
              <a:gd name="connsiteX540" fmla="*/ 165572 w 1547611"/>
              <a:gd name="connsiteY540" fmla="*/ 11534 h 1235978"/>
              <a:gd name="connsiteX541" fmla="*/ 254124 w 1547611"/>
              <a:gd name="connsiteY541" fmla="*/ 11534 h 1235978"/>
              <a:gd name="connsiteX542" fmla="*/ 254124 w 1547611"/>
              <a:gd name="connsiteY542" fmla="*/ 16243 h 1235978"/>
              <a:gd name="connsiteX543" fmla="*/ 259238 w 1547611"/>
              <a:gd name="connsiteY543" fmla="*/ 16243 h 1235978"/>
              <a:gd name="connsiteX544" fmla="*/ 259238 w 1547611"/>
              <a:gd name="connsiteY544" fmla="*/ 20951 h 1235978"/>
              <a:gd name="connsiteX545" fmla="*/ 264351 w 1547611"/>
              <a:gd name="connsiteY545" fmla="*/ 20951 h 1235978"/>
              <a:gd name="connsiteX546" fmla="*/ 264351 w 1547611"/>
              <a:gd name="connsiteY546" fmla="*/ 25660 h 1235978"/>
              <a:gd name="connsiteX547" fmla="*/ 269465 w 1547611"/>
              <a:gd name="connsiteY547" fmla="*/ 25660 h 1235978"/>
              <a:gd name="connsiteX548" fmla="*/ 269465 w 1547611"/>
              <a:gd name="connsiteY548" fmla="*/ 30368 h 1235978"/>
              <a:gd name="connsiteX549" fmla="*/ 274579 w 1547611"/>
              <a:gd name="connsiteY549" fmla="*/ 30368 h 1235978"/>
              <a:gd name="connsiteX550" fmla="*/ 274579 w 1547611"/>
              <a:gd name="connsiteY550" fmla="*/ 35077 h 1235978"/>
              <a:gd name="connsiteX551" fmla="*/ 279692 w 1547611"/>
              <a:gd name="connsiteY551" fmla="*/ 35077 h 1235978"/>
              <a:gd name="connsiteX552" fmla="*/ 279692 w 1547611"/>
              <a:gd name="connsiteY552" fmla="*/ 39786 h 1235978"/>
              <a:gd name="connsiteX553" fmla="*/ 284806 w 1547611"/>
              <a:gd name="connsiteY553" fmla="*/ 39786 h 1235978"/>
              <a:gd name="connsiteX554" fmla="*/ 284806 w 1547611"/>
              <a:gd name="connsiteY554" fmla="*/ 44494 h 1235978"/>
              <a:gd name="connsiteX555" fmla="*/ 289921 w 1547611"/>
              <a:gd name="connsiteY555" fmla="*/ 44494 h 1235978"/>
              <a:gd name="connsiteX556" fmla="*/ 289921 w 1547611"/>
              <a:gd name="connsiteY556" fmla="*/ 49203 h 1235978"/>
              <a:gd name="connsiteX557" fmla="*/ 295034 w 1547611"/>
              <a:gd name="connsiteY557" fmla="*/ 49203 h 1235978"/>
              <a:gd name="connsiteX558" fmla="*/ 295034 w 1547611"/>
              <a:gd name="connsiteY558" fmla="*/ 53911 h 1235978"/>
              <a:gd name="connsiteX559" fmla="*/ 300148 w 1547611"/>
              <a:gd name="connsiteY559" fmla="*/ 53911 h 1235978"/>
              <a:gd name="connsiteX560" fmla="*/ 300148 w 1547611"/>
              <a:gd name="connsiteY560" fmla="*/ 58620 h 1235978"/>
              <a:gd name="connsiteX561" fmla="*/ 305262 w 1547611"/>
              <a:gd name="connsiteY561" fmla="*/ 58620 h 1235978"/>
              <a:gd name="connsiteX562" fmla="*/ 305262 w 1547611"/>
              <a:gd name="connsiteY562" fmla="*/ 63329 h 1235978"/>
              <a:gd name="connsiteX563" fmla="*/ 310375 w 1547611"/>
              <a:gd name="connsiteY563" fmla="*/ 63329 h 1235978"/>
              <a:gd name="connsiteX564" fmla="*/ 310375 w 1547611"/>
              <a:gd name="connsiteY564" fmla="*/ 68037 h 1235978"/>
              <a:gd name="connsiteX565" fmla="*/ 312479 w 1547611"/>
              <a:gd name="connsiteY565" fmla="*/ 68037 h 1235978"/>
              <a:gd name="connsiteX566" fmla="*/ 313656 w 1547611"/>
              <a:gd name="connsiteY566" fmla="*/ 11534 h 1235978"/>
              <a:gd name="connsiteX567" fmla="*/ 636241 w 1547611"/>
              <a:gd name="connsiteY567" fmla="*/ 11534 h 1235978"/>
              <a:gd name="connsiteX568" fmla="*/ 636241 w 1547611"/>
              <a:gd name="connsiteY568" fmla="*/ 16243 h 1235978"/>
              <a:gd name="connsiteX569" fmla="*/ 641355 w 1547611"/>
              <a:gd name="connsiteY569" fmla="*/ 16243 h 1235978"/>
              <a:gd name="connsiteX570" fmla="*/ 641355 w 1547611"/>
              <a:gd name="connsiteY570" fmla="*/ 20951 h 1235978"/>
              <a:gd name="connsiteX571" fmla="*/ 646468 w 1547611"/>
              <a:gd name="connsiteY571" fmla="*/ 20951 h 1235978"/>
              <a:gd name="connsiteX572" fmla="*/ 646468 w 1547611"/>
              <a:gd name="connsiteY572" fmla="*/ 25660 h 1235978"/>
              <a:gd name="connsiteX573" fmla="*/ 651582 w 1547611"/>
              <a:gd name="connsiteY573" fmla="*/ 25660 h 1235978"/>
              <a:gd name="connsiteX574" fmla="*/ 651582 w 1547611"/>
              <a:gd name="connsiteY574" fmla="*/ 30368 h 1235978"/>
              <a:gd name="connsiteX575" fmla="*/ 656696 w 1547611"/>
              <a:gd name="connsiteY575" fmla="*/ 30368 h 1235978"/>
              <a:gd name="connsiteX576" fmla="*/ 656696 w 1547611"/>
              <a:gd name="connsiteY576" fmla="*/ 35077 h 1235978"/>
              <a:gd name="connsiteX577" fmla="*/ 661809 w 1547611"/>
              <a:gd name="connsiteY577" fmla="*/ 35077 h 1235978"/>
              <a:gd name="connsiteX578" fmla="*/ 661809 w 1547611"/>
              <a:gd name="connsiteY578" fmla="*/ 39786 h 1235978"/>
              <a:gd name="connsiteX579" fmla="*/ 666923 w 1547611"/>
              <a:gd name="connsiteY579" fmla="*/ 39786 h 1235978"/>
              <a:gd name="connsiteX580" fmla="*/ 666923 w 1547611"/>
              <a:gd name="connsiteY580" fmla="*/ 44494 h 1235978"/>
              <a:gd name="connsiteX581" fmla="*/ 672037 w 1547611"/>
              <a:gd name="connsiteY581" fmla="*/ 44494 h 1235978"/>
              <a:gd name="connsiteX582" fmla="*/ 672037 w 1547611"/>
              <a:gd name="connsiteY582" fmla="*/ 49203 h 1235978"/>
              <a:gd name="connsiteX583" fmla="*/ 677150 w 1547611"/>
              <a:gd name="connsiteY583" fmla="*/ 49203 h 1235978"/>
              <a:gd name="connsiteX584" fmla="*/ 677150 w 1547611"/>
              <a:gd name="connsiteY584" fmla="*/ 53911 h 1235978"/>
              <a:gd name="connsiteX585" fmla="*/ 682264 w 1547611"/>
              <a:gd name="connsiteY585" fmla="*/ 53911 h 1235978"/>
              <a:gd name="connsiteX586" fmla="*/ 682264 w 1547611"/>
              <a:gd name="connsiteY586" fmla="*/ 58620 h 1235978"/>
              <a:gd name="connsiteX587" fmla="*/ 687378 w 1547611"/>
              <a:gd name="connsiteY587" fmla="*/ 58620 h 1235978"/>
              <a:gd name="connsiteX588" fmla="*/ 687378 w 1547611"/>
              <a:gd name="connsiteY588" fmla="*/ 63329 h 1235978"/>
              <a:gd name="connsiteX589" fmla="*/ 692491 w 1547611"/>
              <a:gd name="connsiteY589" fmla="*/ 63329 h 1235978"/>
              <a:gd name="connsiteX590" fmla="*/ 692491 w 1547611"/>
              <a:gd name="connsiteY590" fmla="*/ 68037 h 1235978"/>
              <a:gd name="connsiteX591" fmla="*/ 697605 w 1547611"/>
              <a:gd name="connsiteY591" fmla="*/ 68037 h 1235978"/>
              <a:gd name="connsiteX592" fmla="*/ 697605 w 1547611"/>
              <a:gd name="connsiteY592" fmla="*/ 72746 h 1235978"/>
              <a:gd name="connsiteX593" fmla="*/ 702719 w 1547611"/>
              <a:gd name="connsiteY593" fmla="*/ 72746 h 1235978"/>
              <a:gd name="connsiteX594" fmla="*/ 702719 w 1547611"/>
              <a:gd name="connsiteY594" fmla="*/ 77454 h 1235978"/>
              <a:gd name="connsiteX595" fmla="*/ 706413 w 1547611"/>
              <a:gd name="connsiteY595" fmla="*/ 77454 h 1235978"/>
              <a:gd name="connsiteX596" fmla="*/ 706534 w 1547611"/>
              <a:gd name="connsiteY596" fmla="*/ 75391 h 1235978"/>
              <a:gd name="connsiteX597" fmla="*/ 713371 w 1547611"/>
              <a:gd name="connsiteY597" fmla="*/ 48183 h 1235978"/>
              <a:gd name="connsiteX598" fmla="*/ 748532 w 1547611"/>
              <a:gd name="connsiteY598" fmla="*/ 13395 h 1235978"/>
              <a:gd name="connsiteX599" fmla="*/ 812900 w 1547611"/>
              <a:gd name="connsiteY599" fmla="*/ 0 h 123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Lst>
            <a:rect l="l" t="t" r="r" b="b"/>
            <a:pathLst>
              <a:path w="1547611" h="1235978">
                <a:moveTo>
                  <a:pt x="812900" y="0"/>
                </a:moveTo>
                <a:cubicBezTo>
                  <a:pt x="841177" y="0"/>
                  <a:pt x="864121" y="4899"/>
                  <a:pt x="881733" y="14697"/>
                </a:cubicBezTo>
                <a:lnTo>
                  <a:pt x="886301" y="19289"/>
                </a:lnTo>
                <a:lnTo>
                  <a:pt x="886847" y="19406"/>
                </a:lnTo>
                <a:lnTo>
                  <a:pt x="891414" y="23997"/>
                </a:lnTo>
                <a:lnTo>
                  <a:pt x="891960" y="24114"/>
                </a:lnTo>
                <a:lnTo>
                  <a:pt x="896528" y="28706"/>
                </a:lnTo>
                <a:lnTo>
                  <a:pt x="897074" y="28823"/>
                </a:lnTo>
                <a:lnTo>
                  <a:pt x="901641" y="33414"/>
                </a:lnTo>
                <a:lnTo>
                  <a:pt x="902188" y="33531"/>
                </a:lnTo>
                <a:lnTo>
                  <a:pt x="906756" y="38124"/>
                </a:lnTo>
                <a:lnTo>
                  <a:pt x="907301" y="38240"/>
                </a:lnTo>
                <a:lnTo>
                  <a:pt x="911869" y="42832"/>
                </a:lnTo>
                <a:lnTo>
                  <a:pt x="912415" y="42949"/>
                </a:lnTo>
                <a:lnTo>
                  <a:pt x="916982" y="47540"/>
                </a:lnTo>
                <a:lnTo>
                  <a:pt x="917529" y="47657"/>
                </a:lnTo>
                <a:lnTo>
                  <a:pt x="922097" y="52250"/>
                </a:lnTo>
                <a:lnTo>
                  <a:pt x="922642" y="52366"/>
                </a:lnTo>
                <a:lnTo>
                  <a:pt x="927209" y="56957"/>
                </a:lnTo>
                <a:lnTo>
                  <a:pt x="927756" y="57074"/>
                </a:lnTo>
                <a:lnTo>
                  <a:pt x="932324" y="61666"/>
                </a:lnTo>
                <a:lnTo>
                  <a:pt x="932870" y="61783"/>
                </a:lnTo>
                <a:lnTo>
                  <a:pt x="937438" y="66376"/>
                </a:lnTo>
                <a:lnTo>
                  <a:pt x="937983" y="66492"/>
                </a:lnTo>
                <a:lnTo>
                  <a:pt x="942550" y="71083"/>
                </a:lnTo>
                <a:lnTo>
                  <a:pt x="943097" y="71200"/>
                </a:lnTo>
                <a:lnTo>
                  <a:pt x="947665" y="75792"/>
                </a:lnTo>
                <a:lnTo>
                  <a:pt x="948211" y="75909"/>
                </a:lnTo>
                <a:lnTo>
                  <a:pt x="952778" y="80500"/>
                </a:lnTo>
                <a:lnTo>
                  <a:pt x="953324" y="80617"/>
                </a:lnTo>
                <a:lnTo>
                  <a:pt x="957892" y="85209"/>
                </a:lnTo>
                <a:lnTo>
                  <a:pt x="958438" y="85326"/>
                </a:lnTo>
                <a:lnTo>
                  <a:pt x="963005" y="89917"/>
                </a:lnTo>
                <a:lnTo>
                  <a:pt x="963552" y="90034"/>
                </a:lnTo>
                <a:lnTo>
                  <a:pt x="968120" y="94627"/>
                </a:lnTo>
                <a:lnTo>
                  <a:pt x="968665" y="94743"/>
                </a:lnTo>
                <a:lnTo>
                  <a:pt x="973233" y="99335"/>
                </a:lnTo>
                <a:lnTo>
                  <a:pt x="973779" y="99452"/>
                </a:lnTo>
                <a:lnTo>
                  <a:pt x="978346" y="104043"/>
                </a:lnTo>
                <a:lnTo>
                  <a:pt x="978892" y="104160"/>
                </a:lnTo>
                <a:lnTo>
                  <a:pt x="983460" y="108752"/>
                </a:lnTo>
                <a:lnTo>
                  <a:pt x="984006" y="108869"/>
                </a:lnTo>
                <a:lnTo>
                  <a:pt x="988573" y="113460"/>
                </a:lnTo>
                <a:lnTo>
                  <a:pt x="989120" y="113577"/>
                </a:lnTo>
                <a:lnTo>
                  <a:pt x="993688" y="118170"/>
                </a:lnTo>
                <a:lnTo>
                  <a:pt x="994233" y="118286"/>
                </a:lnTo>
                <a:lnTo>
                  <a:pt x="998460" y="122536"/>
                </a:lnTo>
                <a:lnTo>
                  <a:pt x="1044758" y="0"/>
                </a:lnTo>
                <a:lnTo>
                  <a:pt x="1101254" y="0"/>
                </a:lnTo>
                <a:lnTo>
                  <a:pt x="1099481" y="4709"/>
                </a:lnTo>
                <a:lnTo>
                  <a:pt x="1106368" y="4709"/>
                </a:lnTo>
                <a:lnTo>
                  <a:pt x="1104595" y="9417"/>
                </a:lnTo>
                <a:lnTo>
                  <a:pt x="1111481" y="9417"/>
                </a:lnTo>
                <a:lnTo>
                  <a:pt x="1109708" y="14126"/>
                </a:lnTo>
                <a:lnTo>
                  <a:pt x="1116595" y="14126"/>
                </a:lnTo>
                <a:lnTo>
                  <a:pt x="1114822" y="18834"/>
                </a:lnTo>
                <a:lnTo>
                  <a:pt x="1121709" y="18834"/>
                </a:lnTo>
                <a:lnTo>
                  <a:pt x="1119936" y="23543"/>
                </a:lnTo>
                <a:lnTo>
                  <a:pt x="1126822" y="23543"/>
                </a:lnTo>
                <a:lnTo>
                  <a:pt x="1125049" y="28252"/>
                </a:lnTo>
                <a:lnTo>
                  <a:pt x="1131936" y="28252"/>
                </a:lnTo>
                <a:lnTo>
                  <a:pt x="1130163" y="32960"/>
                </a:lnTo>
                <a:lnTo>
                  <a:pt x="1137050" y="32960"/>
                </a:lnTo>
                <a:lnTo>
                  <a:pt x="1135277" y="37669"/>
                </a:lnTo>
                <a:lnTo>
                  <a:pt x="1142163" y="37669"/>
                </a:lnTo>
                <a:lnTo>
                  <a:pt x="1140390" y="42377"/>
                </a:lnTo>
                <a:lnTo>
                  <a:pt x="1147277" y="42377"/>
                </a:lnTo>
                <a:lnTo>
                  <a:pt x="1145504" y="47086"/>
                </a:lnTo>
                <a:lnTo>
                  <a:pt x="1152391" y="47086"/>
                </a:lnTo>
                <a:lnTo>
                  <a:pt x="1150618" y="51795"/>
                </a:lnTo>
                <a:lnTo>
                  <a:pt x="1157504" y="51795"/>
                </a:lnTo>
                <a:lnTo>
                  <a:pt x="1155731" y="56503"/>
                </a:lnTo>
                <a:lnTo>
                  <a:pt x="1162618" y="56503"/>
                </a:lnTo>
                <a:lnTo>
                  <a:pt x="1160845" y="61212"/>
                </a:lnTo>
                <a:lnTo>
                  <a:pt x="1167732" y="61212"/>
                </a:lnTo>
                <a:lnTo>
                  <a:pt x="1165959" y="65920"/>
                </a:lnTo>
                <a:lnTo>
                  <a:pt x="1172845" y="65920"/>
                </a:lnTo>
                <a:lnTo>
                  <a:pt x="1171072" y="70629"/>
                </a:lnTo>
                <a:lnTo>
                  <a:pt x="1177959" y="70629"/>
                </a:lnTo>
                <a:lnTo>
                  <a:pt x="1176186" y="75337"/>
                </a:lnTo>
                <a:lnTo>
                  <a:pt x="1183073" y="75337"/>
                </a:lnTo>
                <a:lnTo>
                  <a:pt x="1181300" y="80046"/>
                </a:lnTo>
                <a:lnTo>
                  <a:pt x="1188186" y="80046"/>
                </a:lnTo>
                <a:lnTo>
                  <a:pt x="1186413" y="84755"/>
                </a:lnTo>
                <a:lnTo>
                  <a:pt x="1193300" y="84755"/>
                </a:lnTo>
                <a:lnTo>
                  <a:pt x="1191527" y="89463"/>
                </a:lnTo>
                <a:lnTo>
                  <a:pt x="1198413" y="89463"/>
                </a:lnTo>
                <a:lnTo>
                  <a:pt x="1196640" y="94172"/>
                </a:lnTo>
                <a:lnTo>
                  <a:pt x="1203527" y="94172"/>
                </a:lnTo>
                <a:lnTo>
                  <a:pt x="1201754" y="98880"/>
                </a:lnTo>
                <a:lnTo>
                  <a:pt x="1208641" y="98880"/>
                </a:lnTo>
                <a:lnTo>
                  <a:pt x="1206868" y="103589"/>
                </a:lnTo>
                <a:lnTo>
                  <a:pt x="1213754" y="103589"/>
                </a:lnTo>
                <a:lnTo>
                  <a:pt x="1211981" y="108297"/>
                </a:lnTo>
                <a:lnTo>
                  <a:pt x="1218868" y="108297"/>
                </a:lnTo>
                <a:lnTo>
                  <a:pt x="1217095" y="113006"/>
                </a:lnTo>
                <a:lnTo>
                  <a:pt x="1223982" y="113006"/>
                </a:lnTo>
                <a:lnTo>
                  <a:pt x="1222209" y="117715"/>
                </a:lnTo>
                <a:lnTo>
                  <a:pt x="1229095" y="117715"/>
                </a:lnTo>
                <a:lnTo>
                  <a:pt x="1227322" y="122423"/>
                </a:lnTo>
                <a:lnTo>
                  <a:pt x="1234209" y="122423"/>
                </a:lnTo>
                <a:lnTo>
                  <a:pt x="1232436" y="127132"/>
                </a:lnTo>
                <a:lnTo>
                  <a:pt x="1239323" y="127132"/>
                </a:lnTo>
                <a:lnTo>
                  <a:pt x="1237550" y="131841"/>
                </a:lnTo>
                <a:lnTo>
                  <a:pt x="1244436" y="131841"/>
                </a:lnTo>
                <a:lnTo>
                  <a:pt x="1242663" y="136549"/>
                </a:lnTo>
                <a:lnTo>
                  <a:pt x="1249550" y="136549"/>
                </a:lnTo>
                <a:lnTo>
                  <a:pt x="1247777" y="141258"/>
                </a:lnTo>
                <a:lnTo>
                  <a:pt x="1254663" y="141258"/>
                </a:lnTo>
                <a:lnTo>
                  <a:pt x="1252890" y="145966"/>
                </a:lnTo>
                <a:lnTo>
                  <a:pt x="1259777" y="145966"/>
                </a:lnTo>
                <a:lnTo>
                  <a:pt x="1258004" y="150675"/>
                </a:lnTo>
                <a:lnTo>
                  <a:pt x="1264891" y="150675"/>
                </a:lnTo>
                <a:lnTo>
                  <a:pt x="1263118" y="155383"/>
                </a:lnTo>
                <a:lnTo>
                  <a:pt x="1270004" y="155383"/>
                </a:lnTo>
                <a:lnTo>
                  <a:pt x="1268231" y="160092"/>
                </a:lnTo>
                <a:lnTo>
                  <a:pt x="1275118" y="160092"/>
                </a:lnTo>
                <a:lnTo>
                  <a:pt x="1273345" y="164801"/>
                </a:lnTo>
                <a:lnTo>
                  <a:pt x="1280232" y="164801"/>
                </a:lnTo>
                <a:lnTo>
                  <a:pt x="1278459" y="169509"/>
                </a:lnTo>
                <a:lnTo>
                  <a:pt x="1285345" y="169509"/>
                </a:lnTo>
                <a:lnTo>
                  <a:pt x="1283572" y="174218"/>
                </a:lnTo>
                <a:lnTo>
                  <a:pt x="1290459" y="174218"/>
                </a:lnTo>
                <a:lnTo>
                  <a:pt x="1288686" y="178926"/>
                </a:lnTo>
                <a:lnTo>
                  <a:pt x="1295573" y="178926"/>
                </a:lnTo>
                <a:lnTo>
                  <a:pt x="1293800" y="183635"/>
                </a:lnTo>
                <a:lnTo>
                  <a:pt x="1300686" y="183635"/>
                </a:lnTo>
                <a:lnTo>
                  <a:pt x="1298913" y="188344"/>
                </a:lnTo>
                <a:lnTo>
                  <a:pt x="1305800" y="188344"/>
                </a:lnTo>
                <a:lnTo>
                  <a:pt x="1304027" y="193052"/>
                </a:lnTo>
                <a:lnTo>
                  <a:pt x="1310914" y="193052"/>
                </a:lnTo>
                <a:lnTo>
                  <a:pt x="1309141" y="197761"/>
                </a:lnTo>
                <a:lnTo>
                  <a:pt x="1316027" y="197761"/>
                </a:lnTo>
                <a:lnTo>
                  <a:pt x="1314254" y="202469"/>
                </a:lnTo>
                <a:lnTo>
                  <a:pt x="1321141" y="202469"/>
                </a:lnTo>
                <a:lnTo>
                  <a:pt x="1319368" y="207178"/>
                </a:lnTo>
                <a:lnTo>
                  <a:pt x="1326254" y="207178"/>
                </a:lnTo>
                <a:lnTo>
                  <a:pt x="1324481" y="211886"/>
                </a:lnTo>
                <a:lnTo>
                  <a:pt x="1331368" y="211886"/>
                </a:lnTo>
                <a:lnTo>
                  <a:pt x="1329595" y="216595"/>
                </a:lnTo>
                <a:lnTo>
                  <a:pt x="1336482" y="216595"/>
                </a:lnTo>
                <a:lnTo>
                  <a:pt x="1334709" y="221304"/>
                </a:lnTo>
                <a:lnTo>
                  <a:pt x="1341595" y="221304"/>
                </a:lnTo>
                <a:lnTo>
                  <a:pt x="1339822" y="226012"/>
                </a:lnTo>
                <a:lnTo>
                  <a:pt x="1346709" y="226012"/>
                </a:lnTo>
                <a:lnTo>
                  <a:pt x="1344936" y="230721"/>
                </a:lnTo>
                <a:lnTo>
                  <a:pt x="1351823" y="230721"/>
                </a:lnTo>
                <a:lnTo>
                  <a:pt x="1350050" y="235430"/>
                </a:lnTo>
                <a:lnTo>
                  <a:pt x="1356936" y="235430"/>
                </a:lnTo>
                <a:lnTo>
                  <a:pt x="1355163" y="240138"/>
                </a:lnTo>
                <a:lnTo>
                  <a:pt x="1362050" y="240138"/>
                </a:lnTo>
                <a:lnTo>
                  <a:pt x="1360277" y="244847"/>
                </a:lnTo>
                <a:lnTo>
                  <a:pt x="1367164" y="244847"/>
                </a:lnTo>
                <a:lnTo>
                  <a:pt x="1365391" y="249555"/>
                </a:lnTo>
                <a:lnTo>
                  <a:pt x="1372277" y="249555"/>
                </a:lnTo>
                <a:lnTo>
                  <a:pt x="1370504" y="254264"/>
                </a:lnTo>
                <a:lnTo>
                  <a:pt x="1377391" y="254264"/>
                </a:lnTo>
                <a:lnTo>
                  <a:pt x="1375618" y="258972"/>
                </a:lnTo>
                <a:lnTo>
                  <a:pt x="1382505" y="258972"/>
                </a:lnTo>
                <a:lnTo>
                  <a:pt x="1380732" y="263681"/>
                </a:lnTo>
                <a:lnTo>
                  <a:pt x="1387618" y="263681"/>
                </a:lnTo>
                <a:lnTo>
                  <a:pt x="1385845" y="268390"/>
                </a:lnTo>
                <a:lnTo>
                  <a:pt x="1392732" y="268390"/>
                </a:lnTo>
                <a:lnTo>
                  <a:pt x="1390959" y="273098"/>
                </a:lnTo>
                <a:lnTo>
                  <a:pt x="1397845" y="273098"/>
                </a:lnTo>
                <a:lnTo>
                  <a:pt x="1396072" y="277807"/>
                </a:lnTo>
                <a:lnTo>
                  <a:pt x="1402959" y="277807"/>
                </a:lnTo>
                <a:lnTo>
                  <a:pt x="1401186" y="282516"/>
                </a:lnTo>
                <a:lnTo>
                  <a:pt x="1408073" y="282516"/>
                </a:lnTo>
                <a:lnTo>
                  <a:pt x="1406300" y="287224"/>
                </a:lnTo>
                <a:lnTo>
                  <a:pt x="1413186" y="287224"/>
                </a:lnTo>
                <a:lnTo>
                  <a:pt x="1411413" y="291933"/>
                </a:lnTo>
                <a:lnTo>
                  <a:pt x="1418300" y="291933"/>
                </a:lnTo>
                <a:lnTo>
                  <a:pt x="1416527" y="296641"/>
                </a:lnTo>
                <a:lnTo>
                  <a:pt x="1423414" y="296641"/>
                </a:lnTo>
                <a:lnTo>
                  <a:pt x="1421641" y="301350"/>
                </a:lnTo>
                <a:lnTo>
                  <a:pt x="1428527" y="301350"/>
                </a:lnTo>
                <a:lnTo>
                  <a:pt x="1426754" y="306058"/>
                </a:lnTo>
                <a:lnTo>
                  <a:pt x="1433641" y="306058"/>
                </a:lnTo>
                <a:lnTo>
                  <a:pt x="1431868" y="310767"/>
                </a:lnTo>
                <a:lnTo>
                  <a:pt x="1438755" y="310767"/>
                </a:lnTo>
                <a:lnTo>
                  <a:pt x="1436982" y="315476"/>
                </a:lnTo>
                <a:lnTo>
                  <a:pt x="1443868" y="315476"/>
                </a:lnTo>
                <a:lnTo>
                  <a:pt x="1442095" y="320184"/>
                </a:lnTo>
                <a:lnTo>
                  <a:pt x="1448982" y="320184"/>
                </a:lnTo>
                <a:lnTo>
                  <a:pt x="1447209" y="324893"/>
                </a:lnTo>
                <a:lnTo>
                  <a:pt x="1454096" y="324893"/>
                </a:lnTo>
                <a:lnTo>
                  <a:pt x="1452323" y="329601"/>
                </a:lnTo>
                <a:lnTo>
                  <a:pt x="1459209" y="329601"/>
                </a:lnTo>
                <a:lnTo>
                  <a:pt x="1457436" y="334310"/>
                </a:lnTo>
                <a:lnTo>
                  <a:pt x="1464323" y="334310"/>
                </a:lnTo>
                <a:lnTo>
                  <a:pt x="1462550" y="339018"/>
                </a:lnTo>
                <a:lnTo>
                  <a:pt x="1469436" y="339018"/>
                </a:lnTo>
                <a:lnTo>
                  <a:pt x="1467663" y="343727"/>
                </a:lnTo>
                <a:lnTo>
                  <a:pt x="1474550" y="343727"/>
                </a:lnTo>
                <a:lnTo>
                  <a:pt x="1472777" y="348436"/>
                </a:lnTo>
                <a:lnTo>
                  <a:pt x="1479664" y="348436"/>
                </a:lnTo>
                <a:lnTo>
                  <a:pt x="1477891" y="353144"/>
                </a:lnTo>
                <a:lnTo>
                  <a:pt x="1484777" y="353144"/>
                </a:lnTo>
                <a:lnTo>
                  <a:pt x="1483004" y="357853"/>
                </a:lnTo>
                <a:lnTo>
                  <a:pt x="1489891" y="357853"/>
                </a:lnTo>
                <a:lnTo>
                  <a:pt x="1488118" y="362561"/>
                </a:lnTo>
                <a:lnTo>
                  <a:pt x="1495005" y="362561"/>
                </a:lnTo>
                <a:lnTo>
                  <a:pt x="1493232" y="367270"/>
                </a:lnTo>
                <a:lnTo>
                  <a:pt x="1500118" y="367270"/>
                </a:lnTo>
                <a:lnTo>
                  <a:pt x="1498345" y="371979"/>
                </a:lnTo>
                <a:lnTo>
                  <a:pt x="1505232" y="371979"/>
                </a:lnTo>
                <a:lnTo>
                  <a:pt x="1503459" y="376687"/>
                </a:lnTo>
                <a:lnTo>
                  <a:pt x="1510346" y="376687"/>
                </a:lnTo>
                <a:lnTo>
                  <a:pt x="1508573" y="381396"/>
                </a:lnTo>
                <a:lnTo>
                  <a:pt x="1515459" y="381396"/>
                </a:lnTo>
                <a:lnTo>
                  <a:pt x="1513686" y="386104"/>
                </a:lnTo>
                <a:lnTo>
                  <a:pt x="1520573" y="386104"/>
                </a:lnTo>
                <a:lnTo>
                  <a:pt x="1518800" y="390813"/>
                </a:lnTo>
                <a:lnTo>
                  <a:pt x="1525686" y="390813"/>
                </a:lnTo>
                <a:lnTo>
                  <a:pt x="1523913" y="395521"/>
                </a:lnTo>
                <a:lnTo>
                  <a:pt x="1530800" y="395521"/>
                </a:lnTo>
                <a:lnTo>
                  <a:pt x="1529027" y="400230"/>
                </a:lnTo>
                <a:lnTo>
                  <a:pt x="1535914" y="400230"/>
                </a:lnTo>
                <a:lnTo>
                  <a:pt x="1534141" y="404939"/>
                </a:lnTo>
                <a:lnTo>
                  <a:pt x="1541028" y="404939"/>
                </a:lnTo>
                <a:lnTo>
                  <a:pt x="1539255" y="409647"/>
                </a:lnTo>
                <a:lnTo>
                  <a:pt x="1546141" y="409647"/>
                </a:lnTo>
                <a:lnTo>
                  <a:pt x="1544368" y="414356"/>
                </a:lnTo>
                <a:lnTo>
                  <a:pt x="1547611" y="414356"/>
                </a:lnTo>
                <a:lnTo>
                  <a:pt x="1547611" y="545023"/>
                </a:lnTo>
                <a:cubicBezTo>
                  <a:pt x="1547611" y="1017759"/>
                  <a:pt x="1547611" y="1017759"/>
                  <a:pt x="1547611" y="1017759"/>
                </a:cubicBezTo>
                <a:cubicBezTo>
                  <a:pt x="1547611" y="1138992"/>
                  <a:pt x="1450625" y="1235978"/>
                  <a:pt x="1353639" y="1235978"/>
                </a:cubicBezTo>
                <a:cubicBezTo>
                  <a:pt x="1171789" y="1235978"/>
                  <a:pt x="1012671" y="1235978"/>
                  <a:pt x="873443" y="1235978"/>
                </a:cubicBezTo>
                <a:lnTo>
                  <a:pt x="783923" y="1235978"/>
                </a:lnTo>
                <a:lnTo>
                  <a:pt x="783923" y="1235450"/>
                </a:lnTo>
                <a:lnTo>
                  <a:pt x="778809" y="1235450"/>
                </a:lnTo>
                <a:lnTo>
                  <a:pt x="778809" y="1230741"/>
                </a:lnTo>
                <a:lnTo>
                  <a:pt x="773696" y="1230741"/>
                </a:lnTo>
                <a:lnTo>
                  <a:pt x="773696" y="1226033"/>
                </a:lnTo>
                <a:lnTo>
                  <a:pt x="768582" y="1226033"/>
                </a:lnTo>
                <a:lnTo>
                  <a:pt x="768582" y="1221324"/>
                </a:lnTo>
                <a:lnTo>
                  <a:pt x="763468" y="1221324"/>
                </a:lnTo>
                <a:lnTo>
                  <a:pt x="763468" y="1216615"/>
                </a:lnTo>
                <a:lnTo>
                  <a:pt x="758355" y="1216615"/>
                </a:lnTo>
                <a:lnTo>
                  <a:pt x="758355" y="1211907"/>
                </a:lnTo>
                <a:lnTo>
                  <a:pt x="753241" y="1211907"/>
                </a:lnTo>
                <a:lnTo>
                  <a:pt x="753241" y="1207198"/>
                </a:lnTo>
                <a:lnTo>
                  <a:pt x="748127" y="1207198"/>
                </a:lnTo>
                <a:lnTo>
                  <a:pt x="748127" y="1202490"/>
                </a:lnTo>
                <a:lnTo>
                  <a:pt x="743014" y="1202490"/>
                </a:lnTo>
                <a:lnTo>
                  <a:pt x="743014" y="1197781"/>
                </a:lnTo>
                <a:lnTo>
                  <a:pt x="737900" y="1197781"/>
                </a:lnTo>
                <a:lnTo>
                  <a:pt x="737900" y="1193073"/>
                </a:lnTo>
                <a:lnTo>
                  <a:pt x="732787" y="1193073"/>
                </a:lnTo>
                <a:lnTo>
                  <a:pt x="732787" y="1188364"/>
                </a:lnTo>
                <a:lnTo>
                  <a:pt x="727673" y="1188364"/>
                </a:lnTo>
                <a:lnTo>
                  <a:pt x="727673" y="1183655"/>
                </a:lnTo>
                <a:lnTo>
                  <a:pt x="722559" y="1183655"/>
                </a:lnTo>
                <a:lnTo>
                  <a:pt x="722559" y="1178947"/>
                </a:lnTo>
                <a:lnTo>
                  <a:pt x="717446" y="1178947"/>
                </a:lnTo>
                <a:lnTo>
                  <a:pt x="717446" y="1174238"/>
                </a:lnTo>
                <a:lnTo>
                  <a:pt x="712332" y="1174238"/>
                </a:lnTo>
                <a:lnTo>
                  <a:pt x="712332" y="1169530"/>
                </a:lnTo>
                <a:lnTo>
                  <a:pt x="707218" y="1169530"/>
                </a:lnTo>
                <a:lnTo>
                  <a:pt x="707218" y="1164821"/>
                </a:lnTo>
                <a:lnTo>
                  <a:pt x="702105" y="1164821"/>
                </a:lnTo>
                <a:lnTo>
                  <a:pt x="702105" y="1160112"/>
                </a:lnTo>
                <a:lnTo>
                  <a:pt x="696991" y="1160112"/>
                </a:lnTo>
                <a:lnTo>
                  <a:pt x="696991" y="1155404"/>
                </a:lnTo>
                <a:lnTo>
                  <a:pt x="691877" y="1155404"/>
                </a:lnTo>
                <a:lnTo>
                  <a:pt x="691877" y="1150695"/>
                </a:lnTo>
                <a:lnTo>
                  <a:pt x="686764" y="1150695"/>
                </a:lnTo>
                <a:lnTo>
                  <a:pt x="686764" y="1145986"/>
                </a:lnTo>
                <a:lnTo>
                  <a:pt x="681650" y="1145986"/>
                </a:lnTo>
                <a:lnTo>
                  <a:pt x="681650" y="1141278"/>
                </a:lnTo>
                <a:lnTo>
                  <a:pt x="676536" y="1141278"/>
                </a:lnTo>
                <a:lnTo>
                  <a:pt x="676536" y="1136570"/>
                </a:lnTo>
                <a:lnTo>
                  <a:pt x="671423" y="1136570"/>
                </a:lnTo>
                <a:lnTo>
                  <a:pt x="671423" y="1131861"/>
                </a:lnTo>
                <a:lnTo>
                  <a:pt x="666309" y="1131861"/>
                </a:lnTo>
                <a:lnTo>
                  <a:pt x="666309" y="1127152"/>
                </a:lnTo>
                <a:lnTo>
                  <a:pt x="661195" y="1127152"/>
                </a:lnTo>
                <a:lnTo>
                  <a:pt x="661195" y="1122444"/>
                </a:lnTo>
                <a:lnTo>
                  <a:pt x="656082" y="1122444"/>
                </a:lnTo>
                <a:lnTo>
                  <a:pt x="656082" y="1117735"/>
                </a:lnTo>
                <a:lnTo>
                  <a:pt x="650968" y="1117735"/>
                </a:lnTo>
                <a:lnTo>
                  <a:pt x="650968" y="1113026"/>
                </a:lnTo>
                <a:lnTo>
                  <a:pt x="645854" y="1113026"/>
                </a:lnTo>
                <a:lnTo>
                  <a:pt x="645854" y="1108318"/>
                </a:lnTo>
                <a:lnTo>
                  <a:pt x="640741" y="1108318"/>
                </a:lnTo>
                <a:lnTo>
                  <a:pt x="640741" y="1103609"/>
                </a:lnTo>
                <a:lnTo>
                  <a:pt x="635627" y="1103609"/>
                </a:lnTo>
                <a:lnTo>
                  <a:pt x="635627" y="1098901"/>
                </a:lnTo>
                <a:lnTo>
                  <a:pt x="630514" y="1098901"/>
                </a:lnTo>
                <a:lnTo>
                  <a:pt x="630514" y="1094192"/>
                </a:lnTo>
                <a:lnTo>
                  <a:pt x="625400" y="1094192"/>
                </a:lnTo>
                <a:lnTo>
                  <a:pt x="625400" y="1089484"/>
                </a:lnTo>
                <a:lnTo>
                  <a:pt x="620286" y="1089484"/>
                </a:lnTo>
                <a:lnTo>
                  <a:pt x="620286" y="1084775"/>
                </a:lnTo>
                <a:lnTo>
                  <a:pt x="615173" y="1084775"/>
                </a:lnTo>
                <a:lnTo>
                  <a:pt x="615173" y="1080066"/>
                </a:lnTo>
                <a:lnTo>
                  <a:pt x="610059" y="1080066"/>
                </a:lnTo>
                <a:lnTo>
                  <a:pt x="610059" y="1075358"/>
                </a:lnTo>
                <a:lnTo>
                  <a:pt x="604945" y="1075358"/>
                </a:lnTo>
                <a:lnTo>
                  <a:pt x="604945" y="1070649"/>
                </a:lnTo>
                <a:lnTo>
                  <a:pt x="599832" y="1070649"/>
                </a:lnTo>
                <a:lnTo>
                  <a:pt x="599832" y="1065941"/>
                </a:lnTo>
                <a:lnTo>
                  <a:pt x="594718" y="1065941"/>
                </a:lnTo>
                <a:lnTo>
                  <a:pt x="594718" y="1061232"/>
                </a:lnTo>
                <a:lnTo>
                  <a:pt x="589604" y="1061232"/>
                </a:lnTo>
                <a:lnTo>
                  <a:pt x="589604" y="1056523"/>
                </a:lnTo>
                <a:lnTo>
                  <a:pt x="584491" y="1056523"/>
                </a:lnTo>
                <a:lnTo>
                  <a:pt x="584491" y="1051815"/>
                </a:lnTo>
                <a:lnTo>
                  <a:pt x="579377" y="1051815"/>
                </a:lnTo>
                <a:lnTo>
                  <a:pt x="579377" y="1047106"/>
                </a:lnTo>
                <a:lnTo>
                  <a:pt x="574263" y="1047106"/>
                </a:lnTo>
                <a:lnTo>
                  <a:pt x="574263" y="1042398"/>
                </a:lnTo>
                <a:lnTo>
                  <a:pt x="569150" y="1042398"/>
                </a:lnTo>
                <a:lnTo>
                  <a:pt x="569150" y="1037689"/>
                </a:lnTo>
                <a:lnTo>
                  <a:pt x="564036" y="1037689"/>
                </a:lnTo>
                <a:lnTo>
                  <a:pt x="564036" y="1032981"/>
                </a:lnTo>
                <a:lnTo>
                  <a:pt x="558923" y="1032981"/>
                </a:lnTo>
                <a:lnTo>
                  <a:pt x="558923" y="1028272"/>
                </a:lnTo>
                <a:lnTo>
                  <a:pt x="553809" y="1028272"/>
                </a:lnTo>
                <a:lnTo>
                  <a:pt x="553809" y="1023563"/>
                </a:lnTo>
                <a:lnTo>
                  <a:pt x="548695" y="1023563"/>
                </a:lnTo>
                <a:lnTo>
                  <a:pt x="548695" y="1018855"/>
                </a:lnTo>
                <a:lnTo>
                  <a:pt x="543582" y="1018855"/>
                </a:lnTo>
                <a:lnTo>
                  <a:pt x="543582" y="1014146"/>
                </a:lnTo>
                <a:lnTo>
                  <a:pt x="538468" y="1014146"/>
                </a:lnTo>
                <a:lnTo>
                  <a:pt x="538468" y="1009437"/>
                </a:lnTo>
                <a:lnTo>
                  <a:pt x="533354" y="1009437"/>
                </a:lnTo>
                <a:lnTo>
                  <a:pt x="533354" y="1004729"/>
                </a:lnTo>
                <a:lnTo>
                  <a:pt x="528240" y="1004729"/>
                </a:lnTo>
                <a:lnTo>
                  <a:pt x="528240" y="1000020"/>
                </a:lnTo>
                <a:lnTo>
                  <a:pt x="523127" y="1000020"/>
                </a:lnTo>
                <a:lnTo>
                  <a:pt x="523127" y="995312"/>
                </a:lnTo>
                <a:lnTo>
                  <a:pt x="518013" y="995312"/>
                </a:lnTo>
                <a:lnTo>
                  <a:pt x="518013" y="990603"/>
                </a:lnTo>
                <a:lnTo>
                  <a:pt x="512900" y="990603"/>
                </a:lnTo>
                <a:lnTo>
                  <a:pt x="512900" y="985895"/>
                </a:lnTo>
                <a:lnTo>
                  <a:pt x="507786" y="985895"/>
                </a:lnTo>
                <a:lnTo>
                  <a:pt x="507786" y="981186"/>
                </a:lnTo>
                <a:lnTo>
                  <a:pt x="502672" y="981186"/>
                </a:lnTo>
                <a:lnTo>
                  <a:pt x="502672" y="976477"/>
                </a:lnTo>
                <a:lnTo>
                  <a:pt x="497559" y="976477"/>
                </a:lnTo>
                <a:lnTo>
                  <a:pt x="497559" y="971769"/>
                </a:lnTo>
                <a:lnTo>
                  <a:pt x="492445" y="971769"/>
                </a:lnTo>
                <a:lnTo>
                  <a:pt x="492445" y="967060"/>
                </a:lnTo>
                <a:lnTo>
                  <a:pt x="487331" y="967060"/>
                </a:lnTo>
                <a:lnTo>
                  <a:pt x="487331" y="962352"/>
                </a:lnTo>
                <a:lnTo>
                  <a:pt x="482218" y="962352"/>
                </a:lnTo>
                <a:lnTo>
                  <a:pt x="482218" y="957643"/>
                </a:lnTo>
                <a:lnTo>
                  <a:pt x="477104" y="957643"/>
                </a:lnTo>
                <a:lnTo>
                  <a:pt x="477104" y="952934"/>
                </a:lnTo>
                <a:lnTo>
                  <a:pt x="471990" y="952934"/>
                </a:lnTo>
                <a:lnTo>
                  <a:pt x="471990" y="948226"/>
                </a:lnTo>
                <a:lnTo>
                  <a:pt x="466877" y="948226"/>
                </a:lnTo>
                <a:lnTo>
                  <a:pt x="466877" y="943517"/>
                </a:lnTo>
                <a:lnTo>
                  <a:pt x="461763" y="943517"/>
                </a:lnTo>
                <a:lnTo>
                  <a:pt x="461763" y="938809"/>
                </a:lnTo>
                <a:lnTo>
                  <a:pt x="456650" y="938809"/>
                </a:lnTo>
                <a:lnTo>
                  <a:pt x="456650" y="934100"/>
                </a:lnTo>
                <a:lnTo>
                  <a:pt x="451536" y="934100"/>
                </a:lnTo>
                <a:lnTo>
                  <a:pt x="451536" y="929392"/>
                </a:lnTo>
                <a:lnTo>
                  <a:pt x="446422" y="929392"/>
                </a:lnTo>
                <a:lnTo>
                  <a:pt x="446422" y="924683"/>
                </a:lnTo>
                <a:lnTo>
                  <a:pt x="441309" y="924683"/>
                </a:lnTo>
                <a:lnTo>
                  <a:pt x="441309" y="919974"/>
                </a:lnTo>
                <a:lnTo>
                  <a:pt x="436195" y="919974"/>
                </a:lnTo>
                <a:lnTo>
                  <a:pt x="436195" y="915266"/>
                </a:lnTo>
                <a:lnTo>
                  <a:pt x="431081" y="915266"/>
                </a:lnTo>
                <a:lnTo>
                  <a:pt x="431081" y="910557"/>
                </a:lnTo>
                <a:lnTo>
                  <a:pt x="425968" y="910557"/>
                </a:lnTo>
                <a:lnTo>
                  <a:pt x="425968" y="905849"/>
                </a:lnTo>
                <a:lnTo>
                  <a:pt x="420854" y="905849"/>
                </a:lnTo>
                <a:lnTo>
                  <a:pt x="420854" y="901140"/>
                </a:lnTo>
                <a:lnTo>
                  <a:pt x="415740" y="901140"/>
                </a:lnTo>
                <a:lnTo>
                  <a:pt x="415740" y="896432"/>
                </a:lnTo>
                <a:lnTo>
                  <a:pt x="410627" y="896432"/>
                </a:lnTo>
                <a:lnTo>
                  <a:pt x="410627" y="891723"/>
                </a:lnTo>
                <a:lnTo>
                  <a:pt x="405513" y="891723"/>
                </a:lnTo>
                <a:lnTo>
                  <a:pt x="405513" y="887014"/>
                </a:lnTo>
                <a:lnTo>
                  <a:pt x="400399" y="887014"/>
                </a:lnTo>
                <a:lnTo>
                  <a:pt x="400399" y="882306"/>
                </a:lnTo>
                <a:lnTo>
                  <a:pt x="395286" y="882306"/>
                </a:lnTo>
                <a:lnTo>
                  <a:pt x="395286" y="877597"/>
                </a:lnTo>
                <a:lnTo>
                  <a:pt x="390172" y="877597"/>
                </a:lnTo>
                <a:lnTo>
                  <a:pt x="390172" y="872888"/>
                </a:lnTo>
                <a:lnTo>
                  <a:pt x="385059" y="872888"/>
                </a:lnTo>
                <a:lnTo>
                  <a:pt x="385059" y="868180"/>
                </a:lnTo>
                <a:lnTo>
                  <a:pt x="379945" y="868180"/>
                </a:lnTo>
                <a:lnTo>
                  <a:pt x="379945" y="863471"/>
                </a:lnTo>
                <a:lnTo>
                  <a:pt x="374831" y="863471"/>
                </a:lnTo>
                <a:lnTo>
                  <a:pt x="374831" y="858763"/>
                </a:lnTo>
                <a:lnTo>
                  <a:pt x="369718" y="858763"/>
                </a:lnTo>
                <a:lnTo>
                  <a:pt x="369718" y="854054"/>
                </a:lnTo>
                <a:lnTo>
                  <a:pt x="364604" y="854054"/>
                </a:lnTo>
                <a:lnTo>
                  <a:pt x="364604" y="849346"/>
                </a:lnTo>
                <a:lnTo>
                  <a:pt x="359490" y="849346"/>
                </a:lnTo>
                <a:lnTo>
                  <a:pt x="359490" y="844637"/>
                </a:lnTo>
                <a:lnTo>
                  <a:pt x="354377" y="844637"/>
                </a:lnTo>
                <a:lnTo>
                  <a:pt x="354377" y="839928"/>
                </a:lnTo>
                <a:lnTo>
                  <a:pt x="349263" y="839928"/>
                </a:lnTo>
                <a:lnTo>
                  <a:pt x="349263" y="835220"/>
                </a:lnTo>
                <a:lnTo>
                  <a:pt x="344149" y="835220"/>
                </a:lnTo>
                <a:lnTo>
                  <a:pt x="344149" y="830511"/>
                </a:lnTo>
                <a:lnTo>
                  <a:pt x="339036" y="830511"/>
                </a:lnTo>
                <a:lnTo>
                  <a:pt x="339036" y="825802"/>
                </a:lnTo>
                <a:lnTo>
                  <a:pt x="333922" y="825802"/>
                </a:lnTo>
                <a:lnTo>
                  <a:pt x="333922" y="821094"/>
                </a:lnTo>
                <a:lnTo>
                  <a:pt x="328808" y="821094"/>
                </a:lnTo>
                <a:lnTo>
                  <a:pt x="328808" y="816385"/>
                </a:lnTo>
                <a:lnTo>
                  <a:pt x="323695" y="816385"/>
                </a:lnTo>
                <a:lnTo>
                  <a:pt x="323695" y="811677"/>
                </a:lnTo>
                <a:lnTo>
                  <a:pt x="318581" y="811677"/>
                </a:lnTo>
                <a:lnTo>
                  <a:pt x="318581" y="806968"/>
                </a:lnTo>
                <a:lnTo>
                  <a:pt x="313468" y="806968"/>
                </a:lnTo>
                <a:lnTo>
                  <a:pt x="313468" y="802260"/>
                </a:lnTo>
                <a:lnTo>
                  <a:pt x="308354" y="802260"/>
                </a:lnTo>
                <a:lnTo>
                  <a:pt x="308354" y="797551"/>
                </a:lnTo>
                <a:lnTo>
                  <a:pt x="303240" y="797551"/>
                </a:lnTo>
                <a:lnTo>
                  <a:pt x="303240" y="792842"/>
                </a:lnTo>
                <a:lnTo>
                  <a:pt x="298127" y="792842"/>
                </a:lnTo>
                <a:lnTo>
                  <a:pt x="298127" y="788134"/>
                </a:lnTo>
                <a:lnTo>
                  <a:pt x="293013" y="788134"/>
                </a:lnTo>
                <a:lnTo>
                  <a:pt x="293013" y="783425"/>
                </a:lnTo>
                <a:lnTo>
                  <a:pt x="287899" y="783425"/>
                </a:lnTo>
                <a:lnTo>
                  <a:pt x="287899" y="778717"/>
                </a:lnTo>
                <a:lnTo>
                  <a:pt x="282786" y="778717"/>
                </a:lnTo>
                <a:lnTo>
                  <a:pt x="282786" y="774008"/>
                </a:lnTo>
                <a:lnTo>
                  <a:pt x="277672" y="774008"/>
                </a:lnTo>
                <a:lnTo>
                  <a:pt x="277672" y="769299"/>
                </a:lnTo>
                <a:lnTo>
                  <a:pt x="272558" y="769299"/>
                </a:lnTo>
                <a:lnTo>
                  <a:pt x="272558" y="764591"/>
                </a:lnTo>
                <a:lnTo>
                  <a:pt x="267445" y="764591"/>
                </a:lnTo>
                <a:lnTo>
                  <a:pt x="267445" y="759882"/>
                </a:lnTo>
                <a:lnTo>
                  <a:pt x="262331" y="759882"/>
                </a:lnTo>
                <a:lnTo>
                  <a:pt x="262331" y="755174"/>
                </a:lnTo>
                <a:lnTo>
                  <a:pt x="257217" y="755174"/>
                </a:lnTo>
                <a:lnTo>
                  <a:pt x="257217" y="750465"/>
                </a:lnTo>
                <a:lnTo>
                  <a:pt x="252104" y="750465"/>
                </a:lnTo>
                <a:lnTo>
                  <a:pt x="252104" y="745757"/>
                </a:lnTo>
                <a:lnTo>
                  <a:pt x="246990" y="745757"/>
                </a:lnTo>
                <a:lnTo>
                  <a:pt x="246990" y="741048"/>
                </a:lnTo>
                <a:lnTo>
                  <a:pt x="241877" y="741048"/>
                </a:lnTo>
                <a:lnTo>
                  <a:pt x="241877" y="736339"/>
                </a:lnTo>
                <a:lnTo>
                  <a:pt x="236763" y="736339"/>
                </a:lnTo>
                <a:lnTo>
                  <a:pt x="236763" y="731631"/>
                </a:lnTo>
                <a:lnTo>
                  <a:pt x="231649" y="731631"/>
                </a:lnTo>
                <a:lnTo>
                  <a:pt x="231649" y="726922"/>
                </a:lnTo>
                <a:lnTo>
                  <a:pt x="226536" y="726922"/>
                </a:lnTo>
                <a:lnTo>
                  <a:pt x="226536" y="722213"/>
                </a:lnTo>
                <a:lnTo>
                  <a:pt x="221422" y="722213"/>
                </a:lnTo>
                <a:lnTo>
                  <a:pt x="221422" y="717505"/>
                </a:lnTo>
                <a:lnTo>
                  <a:pt x="216308" y="717505"/>
                </a:lnTo>
                <a:lnTo>
                  <a:pt x="216308" y="712796"/>
                </a:lnTo>
                <a:lnTo>
                  <a:pt x="211195" y="712796"/>
                </a:lnTo>
                <a:lnTo>
                  <a:pt x="211195" y="708088"/>
                </a:lnTo>
                <a:lnTo>
                  <a:pt x="206081" y="708088"/>
                </a:lnTo>
                <a:lnTo>
                  <a:pt x="206081" y="703379"/>
                </a:lnTo>
                <a:lnTo>
                  <a:pt x="200967" y="703379"/>
                </a:lnTo>
                <a:lnTo>
                  <a:pt x="200967" y="698671"/>
                </a:lnTo>
                <a:lnTo>
                  <a:pt x="195854" y="698671"/>
                </a:lnTo>
                <a:lnTo>
                  <a:pt x="195854" y="693962"/>
                </a:lnTo>
                <a:lnTo>
                  <a:pt x="190740" y="693962"/>
                </a:lnTo>
                <a:lnTo>
                  <a:pt x="190740" y="689253"/>
                </a:lnTo>
                <a:lnTo>
                  <a:pt x="185627" y="689253"/>
                </a:lnTo>
                <a:lnTo>
                  <a:pt x="185627" y="684545"/>
                </a:lnTo>
                <a:lnTo>
                  <a:pt x="180513" y="684545"/>
                </a:lnTo>
                <a:lnTo>
                  <a:pt x="180513" y="679836"/>
                </a:lnTo>
                <a:lnTo>
                  <a:pt x="175399" y="679836"/>
                </a:lnTo>
                <a:lnTo>
                  <a:pt x="175399" y="675128"/>
                </a:lnTo>
                <a:lnTo>
                  <a:pt x="170286" y="675128"/>
                </a:lnTo>
                <a:lnTo>
                  <a:pt x="170286" y="670419"/>
                </a:lnTo>
                <a:lnTo>
                  <a:pt x="165172" y="670419"/>
                </a:lnTo>
                <a:lnTo>
                  <a:pt x="165172" y="665711"/>
                </a:lnTo>
                <a:lnTo>
                  <a:pt x="160058" y="665711"/>
                </a:lnTo>
                <a:lnTo>
                  <a:pt x="160058" y="661002"/>
                </a:lnTo>
                <a:lnTo>
                  <a:pt x="154945" y="661002"/>
                </a:lnTo>
                <a:lnTo>
                  <a:pt x="154945" y="656293"/>
                </a:lnTo>
                <a:lnTo>
                  <a:pt x="149831" y="656293"/>
                </a:lnTo>
                <a:lnTo>
                  <a:pt x="149831" y="651585"/>
                </a:lnTo>
                <a:lnTo>
                  <a:pt x="144717" y="651585"/>
                </a:lnTo>
                <a:lnTo>
                  <a:pt x="144717" y="646876"/>
                </a:lnTo>
                <a:lnTo>
                  <a:pt x="139604" y="646876"/>
                </a:lnTo>
                <a:lnTo>
                  <a:pt x="139604" y="642168"/>
                </a:lnTo>
                <a:lnTo>
                  <a:pt x="134490" y="642168"/>
                </a:lnTo>
                <a:lnTo>
                  <a:pt x="134490" y="637459"/>
                </a:lnTo>
                <a:lnTo>
                  <a:pt x="129376" y="637459"/>
                </a:lnTo>
                <a:lnTo>
                  <a:pt x="129376" y="632750"/>
                </a:lnTo>
                <a:lnTo>
                  <a:pt x="124263" y="632750"/>
                </a:lnTo>
                <a:lnTo>
                  <a:pt x="124263" y="628042"/>
                </a:lnTo>
                <a:lnTo>
                  <a:pt x="119149" y="628042"/>
                </a:lnTo>
                <a:lnTo>
                  <a:pt x="119149" y="623333"/>
                </a:lnTo>
                <a:lnTo>
                  <a:pt x="114035" y="623333"/>
                </a:lnTo>
                <a:lnTo>
                  <a:pt x="114035" y="618625"/>
                </a:lnTo>
                <a:lnTo>
                  <a:pt x="108922" y="618625"/>
                </a:lnTo>
                <a:lnTo>
                  <a:pt x="108922" y="613916"/>
                </a:lnTo>
                <a:lnTo>
                  <a:pt x="103808" y="613916"/>
                </a:lnTo>
                <a:lnTo>
                  <a:pt x="103808" y="290959"/>
                </a:lnTo>
                <a:lnTo>
                  <a:pt x="103531" y="272394"/>
                </a:lnTo>
                <a:lnTo>
                  <a:pt x="102273" y="272394"/>
                </a:lnTo>
                <a:lnTo>
                  <a:pt x="102273" y="267685"/>
                </a:lnTo>
                <a:lnTo>
                  <a:pt x="97159" y="267685"/>
                </a:lnTo>
                <a:lnTo>
                  <a:pt x="97159" y="262977"/>
                </a:lnTo>
                <a:lnTo>
                  <a:pt x="92046" y="262977"/>
                </a:lnTo>
                <a:lnTo>
                  <a:pt x="92046" y="258268"/>
                </a:lnTo>
                <a:lnTo>
                  <a:pt x="86932" y="258268"/>
                </a:lnTo>
                <a:lnTo>
                  <a:pt x="86932" y="253559"/>
                </a:lnTo>
                <a:lnTo>
                  <a:pt x="81819" y="253559"/>
                </a:lnTo>
                <a:lnTo>
                  <a:pt x="81819" y="248851"/>
                </a:lnTo>
                <a:lnTo>
                  <a:pt x="76705" y="248851"/>
                </a:lnTo>
                <a:lnTo>
                  <a:pt x="76705" y="244142"/>
                </a:lnTo>
                <a:lnTo>
                  <a:pt x="71591" y="244142"/>
                </a:lnTo>
                <a:lnTo>
                  <a:pt x="71591" y="239434"/>
                </a:lnTo>
                <a:lnTo>
                  <a:pt x="66478" y="239434"/>
                </a:lnTo>
                <a:lnTo>
                  <a:pt x="66478" y="234725"/>
                </a:lnTo>
                <a:lnTo>
                  <a:pt x="61364" y="234725"/>
                </a:lnTo>
                <a:lnTo>
                  <a:pt x="61364" y="230017"/>
                </a:lnTo>
                <a:lnTo>
                  <a:pt x="56250" y="230017"/>
                </a:lnTo>
                <a:lnTo>
                  <a:pt x="56250" y="225308"/>
                </a:lnTo>
                <a:lnTo>
                  <a:pt x="51137" y="225308"/>
                </a:lnTo>
                <a:lnTo>
                  <a:pt x="51137" y="220599"/>
                </a:lnTo>
                <a:lnTo>
                  <a:pt x="46023" y="220599"/>
                </a:lnTo>
                <a:lnTo>
                  <a:pt x="46023" y="215891"/>
                </a:lnTo>
                <a:lnTo>
                  <a:pt x="40909" y="215891"/>
                </a:lnTo>
                <a:lnTo>
                  <a:pt x="40909" y="211182"/>
                </a:lnTo>
                <a:lnTo>
                  <a:pt x="35796" y="211182"/>
                </a:lnTo>
                <a:lnTo>
                  <a:pt x="35796" y="206474"/>
                </a:lnTo>
                <a:lnTo>
                  <a:pt x="30682" y="206474"/>
                </a:lnTo>
                <a:lnTo>
                  <a:pt x="30682" y="201765"/>
                </a:lnTo>
                <a:lnTo>
                  <a:pt x="25568" y="201765"/>
                </a:lnTo>
                <a:lnTo>
                  <a:pt x="25568" y="197056"/>
                </a:lnTo>
                <a:lnTo>
                  <a:pt x="20455" y="197056"/>
                </a:lnTo>
                <a:lnTo>
                  <a:pt x="20455" y="192348"/>
                </a:lnTo>
                <a:lnTo>
                  <a:pt x="15341" y="192348"/>
                </a:lnTo>
                <a:lnTo>
                  <a:pt x="15341" y="187639"/>
                </a:lnTo>
                <a:lnTo>
                  <a:pt x="10227" y="187639"/>
                </a:lnTo>
                <a:lnTo>
                  <a:pt x="10227" y="182931"/>
                </a:lnTo>
                <a:lnTo>
                  <a:pt x="5114" y="182931"/>
                </a:lnTo>
                <a:lnTo>
                  <a:pt x="5114" y="178222"/>
                </a:lnTo>
                <a:lnTo>
                  <a:pt x="0" y="178222"/>
                </a:lnTo>
                <a:lnTo>
                  <a:pt x="0" y="107994"/>
                </a:lnTo>
                <a:cubicBezTo>
                  <a:pt x="72678" y="92351"/>
                  <a:pt x="127869" y="60198"/>
                  <a:pt x="165572" y="11534"/>
                </a:cubicBezTo>
                <a:lnTo>
                  <a:pt x="254124" y="11534"/>
                </a:lnTo>
                <a:lnTo>
                  <a:pt x="254124" y="16243"/>
                </a:lnTo>
                <a:lnTo>
                  <a:pt x="259238" y="16243"/>
                </a:lnTo>
                <a:lnTo>
                  <a:pt x="259238" y="20951"/>
                </a:lnTo>
                <a:lnTo>
                  <a:pt x="264351" y="20951"/>
                </a:lnTo>
                <a:lnTo>
                  <a:pt x="264351" y="25660"/>
                </a:lnTo>
                <a:lnTo>
                  <a:pt x="269465" y="25660"/>
                </a:lnTo>
                <a:lnTo>
                  <a:pt x="269465" y="30368"/>
                </a:lnTo>
                <a:lnTo>
                  <a:pt x="274579" y="30368"/>
                </a:lnTo>
                <a:lnTo>
                  <a:pt x="274579" y="35077"/>
                </a:lnTo>
                <a:lnTo>
                  <a:pt x="279692" y="35077"/>
                </a:lnTo>
                <a:lnTo>
                  <a:pt x="279692" y="39786"/>
                </a:lnTo>
                <a:lnTo>
                  <a:pt x="284806" y="39786"/>
                </a:lnTo>
                <a:lnTo>
                  <a:pt x="284806" y="44494"/>
                </a:lnTo>
                <a:lnTo>
                  <a:pt x="289921" y="44494"/>
                </a:lnTo>
                <a:lnTo>
                  <a:pt x="289921" y="49203"/>
                </a:lnTo>
                <a:lnTo>
                  <a:pt x="295034" y="49203"/>
                </a:lnTo>
                <a:lnTo>
                  <a:pt x="295034" y="53911"/>
                </a:lnTo>
                <a:lnTo>
                  <a:pt x="300148" y="53911"/>
                </a:lnTo>
                <a:lnTo>
                  <a:pt x="300148" y="58620"/>
                </a:lnTo>
                <a:lnTo>
                  <a:pt x="305262" y="58620"/>
                </a:lnTo>
                <a:lnTo>
                  <a:pt x="305262" y="63329"/>
                </a:lnTo>
                <a:lnTo>
                  <a:pt x="310375" y="63329"/>
                </a:lnTo>
                <a:lnTo>
                  <a:pt x="310375" y="68037"/>
                </a:lnTo>
                <a:lnTo>
                  <a:pt x="312479" y="68037"/>
                </a:lnTo>
                <a:lnTo>
                  <a:pt x="313656" y="11534"/>
                </a:lnTo>
                <a:lnTo>
                  <a:pt x="636241" y="11534"/>
                </a:lnTo>
                <a:lnTo>
                  <a:pt x="636241" y="16243"/>
                </a:lnTo>
                <a:lnTo>
                  <a:pt x="641355" y="16243"/>
                </a:lnTo>
                <a:lnTo>
                  <a:pt x="641355" y="20951"/>
                </a:lnTo>
                <a:lnTo>
                  <a:pt x="646468" y="20951"/>
                </a:lnTo>
                <a:lnTo>
                  <a:pt x="646468" y="25660"/>
                </a:lnTo>
                <a:lnTo>
                  <a:pt x="651582" y="25660"/>
                </a:lnTo>
                <a:lnTo>
                  <a:pt x="651582" y="30368"/>
                </a:lnTo>
                <a:lnTo>
                  <a:pt x="656696" y="30368"/>
                </a:lnTo>
                <a:lnTo>
                  <a:pt x="656696" y="35077"/>
                </a:lnTo>
                <a:lnTo>
                  <a:pt x="661809" y="35077"/>
                </a:lnTo>
                <a:lnTo>
                  <a:pt x="661809" y="39786"/>
                </a:lnTo>
                <a:lnTo>
                  <a:pt x="666923" y="39786"/>
                </a:lnTo>
                <a:lnTo>
                  <a:pt x="666923" y="44494"/>
                </a:lnTo>
                <a:lnTo>
                  <a:pt x="672037" y="44494"/>
                </a:lnTo>
                <a:lnTo>
                  <a:pt x="672037" y="49203"/>
                </a:lnTo>
                <a:lnTo>
                  <a:pt x="677150" y="49203"/>
                </a:lnTo>
                <a:lnTo>
                  <a:pt x="677150" y="53911"/>
                </a:lnTo>
                <a:lnTo>
                  <a:pt x="682264" y="53911"/>
                </a:lnTo>
                <a:lnTo>
                  <a:pt x="682264" y="58620"/>
                </a:lnTo>
                <a:lnTo>
                  <a:pt x="687378" y="58620"/>
                </a:lnTo>
                <a:lnTo>
                  <a:pt x="687378" y="63329"/>
                </a:lnTo>
                <a:lnTo>
                  <a:pt x="692491" y="63329"/>
                </a:lnTo>
                <a:lnTo>
                  <a:pt x="692491" y="68037"/>
                </a:lnTo>
                <a:lnTo>
                  <a:pt x="697605" y="68037"/>
                </a:lnTo>
                <a:lnTo>
                  <a:pt x="697605" y="72746"/>
                </a:lnTo>
                <a:lnTo>
                  <a:pt x="702719" y="72746"/>
                </a:lnTo>
                <a:lnTo>
                  <a:pt x="702719" y="77454"/>
                </a:lnTo>
                <a:lnTo>
                  <a:pt x="706413" y="77454"/>
                </a:lnTo>
                <a:lnTo>
                  <a:pt x="706534" y="75391"/>
                </a:lnTo>
                <a:cubicBezTo>
                  <a:pt x="708053" y="64384"/>
                  <a:pt x="710332" y="55315"/>
                  <a:pt x="713371" y="48183"/>
                </a:cubicBezTo>
                <a:cubicBezTo>
                  <a:pt x="719448" y="33920"/>
                  <a:pt x="731168" y="22324"/>
                  <a:pt x="748532" y="13395"/>
                </a:cubicBezTo>
                <a:cubicBezTo>
                  <a:pt x="765895" y="4465"/>
                  <a:pt x="787351" y="0"/>
                  <a:pt x="812900" y="0"/>
                </a:cubicBezTo>
                <a:close/>
              </a:path>
            </a:pathLst>
          </a:custGeom>
          <a:solidFill>
            <a:schemeClr val="accent1">
              <a:lumMod val="50000"/>
              <a:alpha val="30000"/>
            </a:schemeClr>
          </a:solidFill>
          <a:ln>
            <a:noFill/>
          </a:ln>
          <a:effectLst/>
        </p:spPr>
        <p:txBody>
          <a:bodyPr/>
          <a:lstStyle/>
          <a:p>
            <a:pPr algn="ctr" defTabSz="685800" eaLnBrk="1" fontAlgn="auto" hangingPunct="1">
              <a:spcBef>
                <a:spcPts val="0"/>
              </a:spcBef>
              <a:spcAft>
                <a:spcPts val="0"/>
              </a:spcAft>
              <a:defRPr/>
            </a:pPr>
            <a:endParaRPr lang="zh-CN" altLang="en-US" sz="3375">
              <a:solidFill>
                <a:prstClr val="black">
                  <a:lumMod val="95000"/>
                  <a:lumOff val="5000"/>
                  <a:alpha val="30000"/>
                </a:prstClr>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26" name="MH_SubTitle_1"/>
          <p:cNvSpPr>
            <a:spLocks noChangeArrowheads="1"/>
          </p:cNvSpPr>
          <p:nvPr>
            <p:custDataLst>
              <p:tags r:id="rId4"/>
            </p:custDataLst>
          </p:nvPr>
        </p:nvSpPr>
        <p:spPr bwMode="auto">
          <a:xfrm>
            <a:off x="7214179" y="2431539"/>
            <a:ext cx="11416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85800" eaLnBrk="1" fontAlgn="auto" hangingPunct="1">
              <a:lnSpc>
                <a:spcPct val="100000"/>
              </a:lnSpc>
              <a:spcBef>
                <a:spcPct val="0"/>
              </a:spcBef>
              <a:spcAft>
                <a:spcPts val="0"/>
              </a:spcAft>
              <a:buNone/>
            </a:pPr>
            <a:r>
              <a:rPr lang="en-US" altLang="zh-CN" sz="3000"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99.3%</a:t>
            </a:r>
            <a:endParaRPr lang="zh-CN" altLang="en-US" sz="3000"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38" name="文本框 37">
            <a:extLst>
              <a:ext uri="{FF2B5EF4-FFF2-40B4-BE49-F238E27FC236}">
                <a16:creationId xmlns:a16="http://schemas.microsoft.com/office/drawing/2014/main" id="{013C9505-B97B-41C0-A7F5-16AFEA9E888A}"/>
              </a:ext>
            </a:extLst>
          </p:cNvPr>
          <p:cNvSpPr txBox="1"/>
          <p:nvPr/>
        </p:nvSpPr>
        <p:spPr>
          <a:xfrm>
            <a:off x="310969" y="1320506"/>
            <a:ext cx="2000880"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b="1" dirty="0">
                <a:solidFill>
                  <a:prstClr val="black">
                    <a:lumMod val="65000"/>
                    <a:lumOff val="35000"/>
                  </a:prstClr>
                </a:solidFill>
                <a:latin typeface="Arial"/>
                <a:ea typeface="微软雅黑"/>
              </a:rPr>
              <a:t>精度提升竞赛</a:t>
            </a:r>
          </a:p>
        </p:txBody>
      </p:sp>
    </p:spTree>
    <p:extLst>
      <p:ext uri="{BB962C8B-B14F-4D97-AF65-F5344CB8AC3E}">
        <p14:creationId xmlns:p14="http://schemas.microsoft.com/office/powerpoint/2010/main" val="1993973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 presetClass="entr" presetSubtype="6"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21" grpId="0"/>
      <p:bldP spid="22" grpId="0" animBg="1"/>
      <p:bldP spid="23" grpId="0" animBg="1"/>
      <p:bldP spid="26" grpId="0"/>
      <p:bldP spid="3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panose="020B0503020204020204" pitchFamily="34" charset="-122"/>
                <a:cs typeface="+mn-ea"/>
                <a:sym typeface="+mn-lt"/>
              </a:rPr>
              <a:t>1</a:t>
            </a:r>
            <a:endParaRPr lang="zh-CN" altLang="en-US" sz="2700" dirty="0">
              <a:solidFill>
                <a:prstClr val="white"/>
              </a:solidFill>
              <a:latin typeface="Arial"/>
              <a:ea typeface="微软雅黑" panose="020B0503020204020204" pitchFamily="34" charset="-122"/>
              <a:cs typeface="+mn-ea"/>
              <a:sym typeface="+mn-lt"/>
            </a:endParaRPr>
          </a:p>
        </p:txBody>
      </p:sp>
      <p:sp>
        <p:nvSpPr>
          <p:cNvPr id="6" name="矩形 5"/>
          <p:cNvSpPr/>
          <p:nvPr/>
        </p:nvSpPr>
        <p:spPr>
          <a:xfrm>
            <a:off x="2605238" y="909405"/>
            <a:ext cx="1575989"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panose="020B0503020204020204" pitchFamily="34" charset="-122"/>
                <a:cs typeface="+mn-ea"/>
                <a:sym typeface="+mn-lt"/>
              </a:rPr>
              <a:t>新兴人工智能应用</a:t>
            </a:r>
            <a:endParaRPr lang="en-US" altLang="zh-CN" sz="1350" dirty="0">
              <a:solidFill>
                <a:prstClr val="white"/>
              </a:solidFill>
              <a:latin typeface="Arial"/>
              <a:ea typeface="微软雅黑" panose="020B0503020204020204" pitchFamily="34" charset="-122"/>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panose="020B0503020204020204" pitchFamily="34" charset="-122"/>
              <a:cs typeface="+mn-ea"/>
              <a:sym typeface="+mn-lt"/>
            </a:endParaRPr>
          </a:p>
        </p:txBody>
      </p:sp>
      <p:sp>
        <p:nvSpPr>
          <p:cNvPr id="9" name="矩形 8"/>
          <p:cNvSpPr/>
          <p:nvPr/>
        </p:nvSpPr>
        <p:spPr>
          <a:xfrm>
            <a:off x="310969" y="789528"/>
            <a:ext cx="1633781"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panose="020B0503020204020204" pitchFamily="34" charset="-122"/>
                <a:cs typeface="+mn-ea"/>
                <a:sym typeface="+mn-lt"/>
              </a:rPr>
              <a:t> </a:t>
            </a:r>
            <a:r>
              <a:rPr lang="zh-CN" altLang="en-US" dirty="0">
                <a:solidFill>
                  <a:prstClr val="black">
                    <a:lumMod val="65000"/>
                    <a:lumOff val="35000"/>
                  </a:prstClr>
                </a:solidFill>
                <a:latin typeface="Arial"/>
                <a:ea typeface="微软雅黑" panose="020B0503020204020204" pitchFamily="34" charset="-122"/>
                <a:cs typeface="+mn-ea"/>
                <a:sym typeface="+mn-lt"/>
              </a:rPr>
              <a:t>人工智能</a:t>
            </a:r>
            <a:r>
              <a:rPr lang="zh-CN" altLang="en-US" dirty="0" smtClean="0">
                <a:solidFill>
                  <a:prstClr val="black">
                    <a:lumMod val="65000"/>
                    <a:lumOff val="35000"/>
                  </a:prstClr>
                </a:solidFill>
                <a:latin typeface="Arial"/>
                <a:ea typeface="微软雅黑" panose="020B0503020204020204" pitchFamily="34" charset="-122"/>
                <a:cs typeface="+mn-ea"/>
                <a:sym typeface="+mn-lt"/>
              </a:rPr>
              <a:t>对抗</a:t>
            </a:r>
            <a:endParaRPr lang="en-US" altLang="zh-CN" dirty="0">
              <a:solidFill>
                <a:prstClr val="black">
                  <a:lumMod val="65000"/>
                  <a:lumOff val="35000"/>
                </a:prstClr>
              </a:solidFill>
              <a:latin typeface="Arial"/>
              <a:ea typeface="微软雅黑" panose="020B0503020204020204" pitchFamily="34" charset="-122"/>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grpSp>
        <p:nvGrpSpPr>
          <p:cNvPr id="45" name="组合 44"/>
          <p:cNvGrpSpPr/>
          <p:nvPr/>
        </p:nvGrpSpPr>
        <p:grpSpPr>
          <a:xfrm>
            <a:off x="358967" y="1288183"/>
            <a:ext cx="8646164" cy="405131"/>
            <a:chOff x="1987551" y="301512"/>
            <a:chExt cx="11528218" cy="540174"/>
          </a:xfrm>
        </p:grpSpPr>
        <p:sp>
          <p:nvSpPr>
            <p:cNvPr id="46" name="矩形 45"/>
            <p:cNvSpPr/>
            <p:nvPr/>
          </p:nvSpPr>
          <p:spPr>
            <a:xfrm>
              <a:off x="1987551" y="740155"/>
              <a:ext cx="1152821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endParaRPr>
            </a:p>
          </p:txBody>
        </p:sp>
        <p:sp>
          <p:nvSpPr>
            <p:cNvPr id="47" name="标题 1"/>
            <p:cNvSpPr txBox="1">
              <a:spLocks/>
            </p:cNvSpPr>
            <p:nvPr/>
          </p:nvSpPr>
          <p:spPr>
            <a:xfrm>
              <a:off x="1987551" y="301512"/>
              <a:ext cx="2581401" cy="540174"/>
            </a:xfrm>
            <a:prstGeom prst="rect">
              <a:avLst/>
            </a:prstGeom>
          </p:spPr>
          <p:txBody>
            <a:bodyPr lIns="68578" tIns="34289" rIns="68578" bIns="34289">
              <a:normAutofit/>
            </a:bodyPr>
            <a:lstStyle>
              <a:lvl1pPr algn="ctr" defTabSz="914345" rtl="0" eaLnBrk="1" latinLnBrk="0" hangingPunct="1">
                <a:spcBef>
                  <a:spcPct val="0"/>
                </a:spcBef>
                <a:buNone/>
                <a:defRPr sz="4400" kern="1200">
                  <a:solidFill>
                    <a:schemeClr val="tx1"/>
                  </a:solidFill>
                  <a:latin typeface="+mj-lt"/>
                  <a:ea typeface="+mj-ea"/>
                  <a:cs typeface="+mj-cs"/>
                </a:defRPr>
              </a:lvl1pPr>
            </a:lstStyle>
            <a:p>
              <a:pPr algn="l" defTabSz="685800" fontAlgn="auto">
                <a:spcBef>
                  <a:spcPts val="0"/>
                </a:spcBef>
                <a:spcAft>
                  <a:spcPts val="0"/>
                </a:spcAft>
              </a:pPr>
              <a:r>
                <a:rPr lang="en-US" altLang="zh-CN" sz="1800" dirty="0">
                  <a:solidFill>
                    <a:prstClr val="black">
                      <a:lumMod val="65000"/>
                      <a:lumOff val="35000"/>
                    </a:prstClr>
                  </a:solidFill>
                  <a:latin typeface="Arial"/>
                  <a:ea typeface="微软雅黑" panose="020B0503020204020204" pitchFamily="34" charset="-122"/>
                  <a:cs typeface="+mn-ea"/>
                </a:rPr>
                <a:t>1.2 </a:t>
              </a:r>
              <a:r>
                <a:rPr lang="zh-CN" altLang="en-US" sz="1800" dirty="0">
                  <a:solidFill>
                    <a:prstClr val="black">
                      <a:lumMod val="65000"/>
                      <a:lumOff val="35000"/>
                    </a:prstClr>
                  </a:solidFill>
                  <a:latin typeface="Arial"/>
                  <a:ea typeface="微软雅黑" panose="020B0503020204020204" pitchFamily="34" charset="-122"/>
                  <a:cs typeface="+mn-ea"/>
                </a:rPr>
                <a:t>对抗攻击引例</a:t>
              </a:r>
            </a:p>
          </p:txBody>
        </p:sp>
      </p:grpSp>
      <p:sp>
        <p:nvSpPr>
          <p:cNvPr id="15" name="Rectangle 15"/>
          <p:cNvSpPr/>
          <p:nvPr/>
        </p:nvSpPr>
        <p:spPr>
          <a:xfrm>
            <a:off x="358968" y="1765763"/>
            <a:ext cx="4707487" cy="452432"/>
          </a:xfrm>
          <a:prstGeom prst="rect">
            <a:avLst/>
          </a:prstGeom>
        </p:spPr>
        <p:txBody>
          <a:bodyPr wrap="square">
            <a:spAutoFit/>
          </a:bodyPr>
          <a:lstStyle/>
          <a:p>
            <a:pPr defTabSz="685800" eaLnBrk="1" fontAlgn="auto" hangingPunct="1">
              <a:lnSpc>
                <a:spcPct val="130000"/>
              </a:lnSpc>
              <a:spcBef>
                <a:spcPts val="0"/>
              </a:spcBef>
              <a:spcAft>
                <a:spcPts val="0"/>
              </a:spcAft>
            </a:pPr>
            <a:r>
              <a:rPr lang="zh-CN" altLang="en-US"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人工智能医疗</a:t>
            </a:r>
            <a:r>
              <a:rPr lang="en-US" altLang="zh-CN"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a:t>
            </a:r>
            <a:r>
              <a:rPr lang="zh-CN" altLang="en-US"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 </a:t>
            </a:r>
            <a:r>
              <a:rPr lang="en-US" altLang="zh-CN"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a:t>
            </a:r>
            <a:r>
              <a:rPr lang="zh-CN" altLang="en-US"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对抗性攻击”导致误判</a:t>
            </a:r>
            <a:endParaRPr lang="en-US"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114" y="1693313"/>
            <a:ext cx="3921919" cy="2143125"/>
          </a:xfrm>
          <a:prstGeom prst="rect">
            <a:avLst/>
          </a:prstGeom>
        </p:spPr>
      </p:pic>
      <p:sp>
        <p:nvSpPr>
          <p:cNvPr id="11" name="矩形 10"/>
          <p:cNvSpPr/>
          <p:nvPr/>
        </p:nvSpPr>
        <p:spPr>
          <a:xfrm>
            <a:off x="358967" y="2418613"/>
            <a:ext cx="4572000" cy="1131079"/>
          </a:xfrm>
          <a:prstGeom prst="rect">
            <a:avLst/>
          </a:prstGeom>
        </p:spPr>
        <p:txBody>
          <a:bodyPr>
            <a:spAutoFit/>
          </a:bodyPr>
          <a:lstStyle/>
          <a:p>
            <a:pPr defTabSz="685800" eaLnBrk="1" fontAlgn="auto" hangingPunct="1">
              <a:spcBef>
                <a:spcPts val="0"/>
              </a:spcBef>
              <a:spcAft>
                <a:spcPts val="0"/>
              </a:spcAft>
            </a:pPr>
            <a:r>
              <a:rPr lang="zh-CN" altLang="en-US"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去年，美国食品药品监督管理局（</a:t>
            </a:r>
            <a:r>
              <a:rPr lang="en-US" altLang="zh-CN"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FDA</a:t>
            </a:r>
            <a:r>
              <a:rPr lang="zh-CN" altLang="en-US"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）批准了一种人工智能（</a:t>
            </a:r>
            <a:r>
              <a:rPr lang="en-US" altLang="zh-CN"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AI</a:t>
            </a:r>
            <a:r>
              <a:rPr lang="zh-CN" altLang="en-US"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）医疗设备上市，只需捕捉患者视网膜图像，就能自动检测是否有糖尿病性失明征兆。</a:t>
            </a:r>
          </a:p>
          <a:p>
            <a:pPr defTabSz="685800" eaLnBrk="1" fontAlgn="auto" hangingPunct="1">
              <a:spcBef>
                <a:spcPts val="0"/>
              </a:spcBef>
              <a:spcAft>
                <a:spcPts val="0"/>
              </a:spcAft>
            </a:pPr>
            <a:r>
              <a:rPr lang="zh-CN" altLang="en-US"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科学家们正积极开发着各种医疗</a:t>
            </a:r>
            <a:r>
              <a:rPr lang="en-US" altLang="zh-CN"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AI</a:t>
            </a:r>
            <a:r>
              <a:rPr lang="zh-CN" altLang="en-US"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系统，能够直接或是通过各种各样的影像，帮助识别各类疾病的征兆。</a:t>
            </a:r>
            <a:endParaRPr lang="zh-CN" altLang="en-US" sz="1350" dirty="0">
              <a:solidFill>
                <a:prstClr val="black"/>
              </a:solidFill>
              <a:latin typeface="Arial"/>
              <a:ea typeface="微软雅黑" panose="020B0503020204020204" pitchFamily="34" charset="-122"/>
            </a:endParaRPr>
          </a:p>
        </p:txBody>
      </p:sp>
      <p:sp>
        <p:nvSpPr>
          <p:cNvPr id="18" name="矩形 17"/>
          <p:cNvSpPr/>
          <p:nvPr/>
        </p:nvSpPr>
        <p:spPr>
          <a:xfrm>
            <a:off x="358967" y="3950746"/>
            <a:ext cx="8203919" cy="300082"/>
          </a:xfrm>
          <a:prstGeom prst="rect">
            <a:avLst/>
          </a:prstGeom>
        </p:spPr>
        <p:txBody>
          <a:bodyPr wrap="square">
            <a:spAutoFit/>
          </a:bodyPr>
          <a:lstStyle/>
          <a:p>
            <a:pPr defTabSz="685800" eaLnBrk="1" fontAlgn="auto" hangingPunct="1">
              <a:spcBef>
                <a:spcPts val="0"/>
              </a:spcBef>
              <a:spcAft>
                <a:spcPts val="0"/>
              </a:spcAft>
            </a:pPr>
            <a:r>
              <a:rPr lang="zh-CN" altLang="en-US"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然而，在医疗人工智能和其他应用中，输入有微小变化的</a:t>
            </a:r>
            <a:r>
              <a:rPr lang="zh-CN" altLang="en-US" sz="1350" dirty="0">
                <a:solidFill>
                  <a:srgbClr val="FF0000"/>
                </a:solidFill>
                <a:latin typeface="微软雅黑" panose="020B0503020204020204" pitchFamily="34" charset="-122"/>
                <a:ea typeface="微软雅黑" panose="020B0503020204020204" pitchFamily="34" charset="-122"/>
                <a:cs typeface="Open Sans" panose="020B0606030504020204" pitchFamily="34" charset="0"/>
              </a:rPr>
              <a:t>对抗样本</a:t>
            </a:r>
            <a:r>
              <a:rPr lang="zh-CN" altLang="en-US" sz="135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可能导致输出的巨大变化。比如：</a:t>
            </a:r>
            <a:endParaRPr lang="zh-CN" altLang="en-US" sz="1350" dirty="0">
              <a:solidFill>
                <a:prstClr val="black"/>
              </a:solidFill>
              <a:latin typeface="Arial"/>
              <a:ea typeface="微软雅黑" panose="020B0503020204020204" pitchFamily="34" charset="-122"/>
            </a:endParaRPr>
          </a:p>
        </p:txBody>
      </p:sp>
      <p:grpSp>
        <p:nvGrpSpPr>
          <p:cNvPr id="14" name="组合 13"/>
          <p:cNvGrpSpPr/>
          <p:nvPr/>
        </p:nvGrpSpPr>
        <p:grpSpPr>
          <a:xfrm>
            <a:off x="3667240" y="4928885"/>
            <a:ext cx="985832" cy="300082"/>
            <a:chOff x="2159209" y="5348736"/>
            <a:chExt cx="1307507" cy="400109"/>
          </a:xfrm>
        </p:grpSpPr>
        <p:sp>
          <p:nvSpPr>
            <p:cNvPr id="12" name="圆角矩形 11"/>
            <p:cNvSpPr/>
            <p:nvPr/>
          </p:nvSpPr>
          <p:spPr>
            <a:xfrm>
              <a:off x="2159209" y="5348736"/>
              <a:ext cx="1096740"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endParaRPr>
            </a:p>
          </p:txBody>
        </p:sp>
        <p:sp>
          <p:nvSpPr>
            <p:cNvPr id="13" name="文本框 12"/>
            <p:cNvSpPr txBox="1"/>
            <p:nvPr/>
          </p:nvSpPr>
          <p:spPr>
            <a:xfrm>
              <a:off x="2159209" y="5348736"/>
              <a:ext cx="1307507" cy="400109"/>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prstClr val="black"/>
                  </a:solidFill>
                  <a:latin typeface="Arial"/>
                  <a:ea typeface="微软雅黑" panose="020B0503020204020204" pitchFamily="34" charset="-122"/>
                </a:rPr>
                <a:t>对抗样本</a:t>
              </a:r>
            </a:p>
          </p:txBody>
        </p:sp>
      </p:grpSp>
      <p:sp>
        <p:nvSpPr>
          <p:cNvPr id="24" name="文本框 23"/>
          <p:cNvSpPr txBox="1"/>
          <p:nvPr/>
        </p:nvSpPr>
        <p:spPr>
          <a:xfrm>
            <a:off x="340638" y="4651883"/>
            <a:ext cx="2461508" cy="1131079"/>
          </a:xfrm>
          <a:prstGeom prst="rect">
            <a:avLst/>
          </a:prstGeom>
          <a:noFill/>
        </p:spPr>
        <p:txBody>
          <a:bodyPr wrap="square" rtlCol="0">
            <a:spAutoFit/>
          </a:bodyPr>
          <a:lstStyle/>
          <a:p>
            <a:pPr marL="214313" indent="-214313" defTabSz="685800" eaLnBrk="1" fontAlgn="auto" hangingPunct="1">
              <a:spcBef>
                <a:spcPts val="0"/>
              </a:spcBef>
              <a:spcAft>
                <a:spcPts val="0"/>
              </a:spcAft>
              <a:buFont typeface="Arial" panose="020B0604020202020204" pitchFamily="34" charset="0"/>
              <a:buChar char="•"/>
            </a:pPr>
            <a:r>
              <a:rPr lang="zh-CN" altLang="en-US" sz="1350" dirty="0">
                <a:solidFill>
                  <a:prstClr val="black"/>
                </a:solidFill>
                <a:latin typeface="Arial"/>
                <a:ea typeface="微软雅黑" panose="020B0503020204020204" pitchFamily="34" charset="-122"/>
              </a:rPr>
              <a:t>修改肺部扫描影像少许像素</a:t>
            </a:r>
            <a:endParaRPr lang="en-US" altLang="zh-CN" sz="1350" dirty="0">
              <a:solidFill>
                <a:prstClr val="black"/>
              </a:solidFill>
              <a:latin typeface="Arial"/>
              <a:ea typeface="微软雅黑" panose="020B0503020204020204" pitchFamily="34" charset="-122"/>
            </a:endParaRPr>
          </a:p>
          <a:p>
            <a:pPr marL="214313" indent="-214313" defTabSz="685800" eaLnBrk="1" fontAlgn="auto" hangingPunct="1">
              <a:spcBef>
                <a:spcPts val="0"/>
              </a:spcBef>
              <a:spcAft>
                <a:spcPts val="0"/>
              </a:spcAft>
              <a:buFont typeface="Arial" panose="020B0604020202020204" pitchFamily="34" charset="0"/>
              <a:buChar char="•"/>
            </a:pPr>
            <a:r>
              <a:rPr lang="zh-CN" altLang="en-US" sz="1350" dirty="0">
                <a:solidFill>
                  <a:prstClr val="black"/>
                </a:solidFill>
                <a:latin typeface="Arial"/>
                <a:ea typeface="微软雅黑" panose="020B0503020204020204" pitchFamily="34" charset="-122"/>
              </a:rPr>
              <a:t>修改良性皮肤病变图像</a:t>
            </a:r>
            <a:endParaRPr lang="en-US" altLang="zh-CN" sz="1350" dirty="0">
              <a:solidFill>
                <a:prstClr val="black"/>
              </a:solidFill>
              <a:latin typeface="Arial"/>
              <a:ea typeface="微软雅黑" panose="020B0503020204020204" pitchFamily="34" charset="-122"/>
            </a:endParaRPr>
          </a:p>
          <a:p>
            <a:pPr marL="214313" indent="-214313" defTabSz="685800" eaLnBrk="1" fontAlgn="auto" hangingPunct="1">
              <a:spcBef>
                <a:spcPts val="0"/>
              </a:spcBef>
              <a:spcAft>
                <a:spcPts val="0"/>
              </a:spcAft>
              <a:buFont typeface="Arial" panose="020B0604020202020204" pitchFamily="34" charset="0"/>
              <a:buChar char="•"/>
            </a:pPr>
            <a:r>
              <a:rPr lang="zh-CN" altLang="en-US" sz="1350" dirty="0">
                <a:solidFill>
                  <a:prstClr val="black"/>
                </a:solidFill>
                <a:latin typeface="Arial"/>
                <a:ea typeface="微软雅黑" panose="020B0503020204020204" pitchFamily="34" charset="-122"/>
              </a:rPr>
              <a:t>改动病人病情的书面描述</a:t>
            </a:r>
            <a:endParaRPr lang="en-US" altLang="zh-CN" sz="1350" dirty="0">
              <a:solidFill>
                <a:prstClr val="black"/>
              </a:solidFill>
              <a:latin typeface="Arial"/>
              <a:ea typeface="微软雅黑" panose="020B0503020204020204" pitchFamily="34" charset="-122"/>
            </a:endParaRPr>
          </a:p>
          <a:p>
            <a:pPr marL="214313" indent="-214313" defTabSz="685800" eaLnBrk="1" fontAlgn="auto" hangingPunct="1">
              <a:spcBef>
                <a:spcPts val="0"/>
              </a:spcBef>
              <a:spcAft>
                <a:spcPts val="0"/>
              </a:spcAft>
              <a:buFont typeface="Arial" panose="020B0604020202020204" pitchFamily="34" charset="0"/>
              <a:buChar char="•"/>
            </a:pPr>
            <a:r>
              <a:rPr lang="en-US" altLang="zh-CN" sz="1350" dirty="0">
                <a:solidFill>
                  <a:prstClr val="black"/>
                </a:solidFill>
                <a:latin typeface="Arial"/>
                <a:ea typeface="微软雅黑" panose="020B0503020204020204" pitchFamily="34" charset="-122"/>
              </a:rPr>
              <a:t>…</a:t>
            </a:r>
          </a:p>
          <a:p>
            <a:pPr marL="214313" indent="-214313" defTabSz="685800" eaLnBrk="1" fontAlgn="auto" hangingPunct="1">
              <a:spcBef>
                <a:spcPts val="0"/>
              </a:spcBef>
              <a:spcAft>
                <a:spcPts val="0"/>
              </a:spcAft>
              <a:buFont typeface="Arial" panose="020B0604020202020204" pitchFamily="34" charset="0"/>
              <a:buChar char="•"/>
            </a:pPr>
            <a:endParaRPr lang="zh-CN" altLang="en-US" sz="1350" dirty="0">
              <a:solidFill>
                <a:prstClr val="black"/>
              </a:solidFill>
              <a:latin typeface="Arial"/>
              <a:ea typeface="微软雅黑" panose="020B0503020204020204" pitchFamily="34" charset="-122"/>
            </a:endParaRPr>
          </a:p>
        </p:txBody>
      </p:sp>
      <p:sp>
        <p:nvSpPr>
          <p:cNvPr id="16" name="圆角矩形 15"/>
          <p:cNvSpPr/>
          <p:nvPr/>
        </p:nvSpPr>
        <p:spPr>
          <a:xfrm>
            <a:off x="310969" y="4507976"/>
            <a:ext cx="2491133" cy="11258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endParaRPr>
          </a:p>
        </p:txBody>
      </p:sp>
      <p:grpSp>
        <p:nvGrpSpPr>
          <p:cNvPr id="29" name="组合 28"/>
          <p:cNvGrpSpPr/>
          <p:nvPr/>
        </p:nvGrpSpPr>
        <p:grpSpPr>
          <a:xfrm>
            <a:off x="5272959" y="4917763"/>
            <a:ext cx="1288654" cy="300082"/>
            <a:chOff x="2159209" y="5348736"/>
            <a:chExt cx="1307507" cy="400109"/>
          </a:xfrm>
        </p:grpSpPr>
        <p:sp>
          <p:nvSpPr>
            <p:cNvPr id="30" name="圆角矩形 29"/>
            <p:cNvSpPr/>
            <p:nvPr/>
          </p:nvSpPr>
          <p:spPr>
            <a:xfrm>
              <a:off x="2159209" y="5348736"/>
              <a:ext cx="1096740"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endParaRPr>
            </a:p>
          </p:txBody>
        </p:sp>
        <p:sp>
          <p:nvSpPr>
            <p:cNvPr id="31" name="文本框 30"/>
            <p:cNvSpPr txBox="1"/>
            <p:nvPr/>
          </p:nvSpPr>
          <p:spPr>
            <a:xfrm>
              <a:off x="2159209" y="5348736"/>
              <a:ext cx="1307507" cy="400109"/>
            </a:xfrm>
            <a:prstGeom prst="rect">
              <a:avLst/>
            </a:prstGeom>
            <a:noFill/>
          </p:spPr>
          <p:txBody>
            <a:bodyPr wrap="square" rtlCol="0">
              <a:spAutoFit/>
            </a:bodyPr>
            <a:lstStyle/>
            <a:p>
              <a:pPr defTabSz="685800" eaLnBrk="1" fontAlgn="auto" hangingPunct="1">
                <a:spcBef>
                  <a:spcPts val="0"/>
                </a:spcBef>
                <a:spcAft>
                  <a:spcPts val="0"/>
                </a:spcAft>
              </a:pPr>
              <a:r>
                <a:rPr lang="en-US" altLang="zh-CN" sz="1350" dirty="0">
                  <a:solidFill>
                    <a:prstClr val="black"/>
                  </a:solidFill>
                  <a:latin typeface="Arial"/>
                  <a:ea typeface="微软雅黑" panose="020B0503020204020204" pitchFamily="34" charset="-122"/>
                </a:rPr>
                <a:t>AI</a:t>
              </a:r>
              <a:r>
                <a:rPr lang="zh-CN" altLang="en-US" sz="1350" dirty="0">
                  <a:solidFill>
                    <a:prstClr val="black"/>
                  </a:solidFill>
                  <a:latin typeface="Arial"/>
                  <a:ea typeface="微软雅黑" panose="020B0503020204020204" pitchFamily="34" charset="-122"/>
                </a:rPr>
                <a:t>诊断错误</a:t>
              </a:r>
            </a:p>
          </p:txBody>
        </p:sp>
      </p:grpSp>
      <p:sp>
        <p:nvSpPr>
          <p:cNvPr id="26" name="左大括号 25"/>
          <p:cNvSpPr/>
          <p:nvPr/>
        </p:nvSpPr>
        <p:spPr>
          <a:xfrm>
            <a:off x="6564069" y="4375953"/>
            <a:ext cx="442245" cy="13549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eaLnBrk="1" fontAlgn="auto" hangingPunct="1">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27" name="文本框 26"/>
          <p:cNvSpPr txBox="1"/>
          <p:nvPr/>
        </p:nvSpPr>
        <p:spPr>
          <a:xfrm>
            <a:off x="6858001" y="4467637"/>
            <a:ext cx="2221127" cy="1338828"/>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prstClr val="black"/>
                </a:solidFill>
                <a:latin typeface="Arial"/>
                <a:ea typeface="微软雅黑" panose="020B0503020204020204" pitchFamily="34" charset="-122"/>
              </a:rPr>
              <a:t>“无病”诊断为“有病”</a:t>
            </a:r>
            <a:endParaRPr lang="en-US" altLang="zh-CN" sz="1350" dirty="0">
              <a:solidFill>
                <a:prstClr val="black"/>
              </a:solidFill>
              <a:latin typeface="Arial"/>
              <a:ea typeface="微软雅黑" panose="020B0503020204020204" pitchFamily="34" charset="-122"/>
            </a:endParaRPr>
          </a:p>
          <a:p>
            <a:pPr defTabSz="685800" eaLnBrk="1" fontAlgn="auto" hangingPunct="1">
              <a:spcBef>
                <a:spcPts val="0"/>
              </a:spcBef>
              <a:spcAft>
                <a:spcPts val="0"/>
              </a:spcAft>
            </a:pPr>
            <a:r>
              <a:rPr lang="zh-CN" altLang="en-US" sz="1350" dirty="0">
                <a:solidFill>
                  <a:prstClr val="black"/>
                </a:solidFill>
                <a:latin typeface="Arial"/>
                <a:ea typeface="微软雅黑" panose="020B0503020204020204" pitchFamily="34" charset="-122"/>
              </a:rPr>
              <a:t>“良性”诊断为“恶性”</a:t>
            </a:r>
            <a:endParaRPr lang="en-US" altLang="zh-CN" sz="1350" dirty="0">
              <a:solidFill>
                <a:prstClr val="black"/>
              </a:solidFill>
              <a:latin typeface="Arial"/>
              <a:ea typeface="微软雅黑" panose="020B0503020204020204" pitchFamily="34" charset="-122"/>
            </a:endParaRPr>
          </a:p>
          <a:p>
            <a:pPr defTabSz="685800" eaLnBrk="1" fontAlgn="auto" hangingPunct="1">
              <a:spcBef>
                <a:spcPts val="0"/>
              </a:spcBef>
              <a:spcAft>
                <a:spcPts val="0"/>
              </a:spcAft>
            </a:pPr>
            <a:r>
              <a:rPr lang="zh-CN" altLang="en-US" sz="1350" dirty="0">
                <a:solidFill>
                  <a:prstClr val="black"/>
                </a:solidFill>
                <a:latin typeface="Arial"/>
                <a:ea typeface="微软雅黑" panose="020B0503020204020204" pitchFamily="34" charset="-122"/>
              </a:rPr>
              <a:t>“腰痛”诊断为“背痛”</a:t>
            </a:r>
            <a:endParaRPr lang="en-US" altLang="zh-CN" sz="1350" dirty="0">
              <a:solidFill>
                <a:prstClr val="black"/>
              </a:solidFill>
              <a:latin typeface="Arial"/>
              <a:ea typeface="微软雅黑" panose="020B0503020204020204" pitchFamily="34" charset="-122"/>
            </a:endParaRPr>
          </a:p>
          <a:p>
            <a:pPr defTabSz="685800" eaLnBrk="1" fontAlgn="auto" hangingPunct="1">
              <a:spcBef>
                <a:spcPts val="0"/>
              </a:spcBef>
              <a:spcAft>
                <a:spcPts val="0"/>
              </a:spcAft>
            </a:pPr>
            <a:r>
              <a:rPr lang="zh-CN" altLang="en-US" sz="1350" dirty="0">
                <a:solidFill>
                  <a:prstClr val="black"/>
                </a:solidFill>
                <a:latin typeface="Arial"/>
                <a:ea typeface="微软雅黑" panose="020B0503020204020204" pitchFamily="34" charset="-122"/>
              </a:rPr>
              <a:t>“酗酒”诊断为“酒精依赖”</a:t>
            </a:r>
            <a:endParaRPr lang="en-US" altLang="zh-CN" sz="1350" dirty="0">
              <a:solidFill>
                <a:prstClr val="black"/>
              </a:solidFill>
              <a:latin typeface="Arial"/>
              <a:ea typeface="微软雅黑" panose="020B0503020204020204" pitchFamily="34" charset="-122"/>
            </a:endParaRPr>
          </a:p>
          <a:p>
            <a:pPr defTabSz="685800" eaLnBrk="1" fontAlgn="auto" hangingPunct="1">
              <a:spcBef>
                <a:spcPts val="0"/>
              </a:spcBef>
              <a:spcAft>
                <a:spcPts val="0"/>
              </a:spcAft>
            </a:pPr>
            <a:r>
              <a:rPr lang="en-US" altLang="zh-CN" sz="1350" dirty="0">
                <a:solidFill>
                  <a:prstClr val="black"/>
                </a:solidFill>
                <a:latin typeface="Arial"/>
                <a:ea typeface="微软雅黑" panose="020B0503020204020204" pitchFamily="34" charset="-122"/>
              </a:rPr>
              <a:t>    …</a:t>
            </a:r>
            <a:endParaRPr lang="zh-CN" altLang="en-US" sz="1350" dirty="0">
              <a:solidFill>
                <a:prstClr val="black"/>
              </a:solidFill>
              <a:latin typeface="Arial"/>
              <a:ea typeface="微软雅黑" panose="020B0503020204020204" pitchFamily="34" charset="-122"/>
            </a:endParaRPr>
          </a:p>
        </p:txBody>
      </p:sp>
      <p:sp>
        <p:nvSpPr>
          <p:cNvPr id="28" name="Freeform 41"/>
          <p:cNvSpPr>
            <a:spLocks noEditPoints="1"/>
          </p:cNvSpPr>
          <p:nvPr/>
        </p:nvSpPr>
        <p:spPr bwMode="auto">
          <a:xfrm>
            <a:off x="2922073" y="4809274"/>
            <a:ext cx="694593" cy="516215"/>
          </a:xfrm>
          <a:custGeom>
            <a:avLst/>
            <a:gdLst>
              <a:gd name="T0" fmla="*/ 204 w 289"/>
              <a:gd name="T1" fmla="*/ 64 h 215"/>
              <a:gd name="T2" fmla="*/ 229 w 289"/>
              <a:gd name="T3" fmla="*/ 215 h 215"/>
              <a:gd name="T4" fmla="*/ 268 w 289"/>
              <a:gd name="T5" fmla="*/ 104 h 215"/>
              <a:gd name="T6" fmla="*/ 260 w 289"/>
              <a:gd name="T7" fmla="*/ 87 h 215"/>
              <a:gd name="T8" fmla="*/ 250 w 289"/>
              <a:gd name="T9" fmla="*/ 116 h 215"/>
              <a:gd name="T10" fmla="*/ 232 w 289"/>
              <a:gd name="T11" fmla="*/ 109 h 215"/>
              <a:gd name="T12" fmla="*/ 223 w 289"/>
              <a:gd name="T13" fmla="*/ 143 h 215"/>
              <a:gd name="T14" fmla="*/ 221 w 289"/>
              <a:gd name="T15" fmla="*/ 58 h 215"/>
              <a:gd name="T16" fmla="*/ 233 w 289"/>
              <a:gd name="T17" fmla="*/ 112 h 215"/>
              <a:gd name="T18" fmla="*/ 241 w 289"/>
              <a:gd name="T19" fmla="*/ 112 h 215"/>
              <a:gd name="T20" fmla="*/ 245 w 289"/>
              <a:gd name="T21" fmla="*/ 73 h 215"/>
              <a:gd name="T22" fmla="*/ 210 w 289"/>
              <a:gd name="T23" fmla="*/ 18 h 215"/>
              <a:gd name="T24" fmla="*/ 211 w 289"/>
              <a:gd name="T25" fmla="*/ 28 h 215"/>
              <a:gd name="T26" fmla="*/ 202 w 289"/>
              <a:gd name="T27" fmla="*/ 26 h 215"/>
              <a:gd name="T28" fmla="*/ 206 w 289"/>
              <a:gd name="T29" fmla="*/ 139 h 215"/>
              <a:gd name="T30" fmla="*/ 201 w 289"/>
              <a:gd name="T31" fmla="*/ 129 h 215"/>
              <a:gd name="T32" fmla="*/ 200 w 289"/>
              <a:gd name="T33" fmla="*/ 97 h 215"/>
              <a:gd name="T34" fmla="*/ 209 w 289"/>
              <a:gd name="T35" fmla="*/ 108 h 215"/>
              <a:gd name="T36" fmla="*/ 156 w 289"/>
              <a:gd name="T37" fmla="*/ 70 h 215"/>
              <a:gd name="T38" fmla="*/ 166 w 289"/>
              <a:gd name="T39" fmla="*/ 63 h 215"/>
              <a:gd name="T40" fmla="*/ 149 w 289"/>
              <a:gd name="T41" fmla="*/ 91 h 215"/>
              <a:gd name="T42" fmla="*/ 153 w 289"/>
              <a:gd name="T43" fmla="*/ 90 h 215"/>
              <a:gd name="T44" fmla="*/ 158 w 289"/>
              <a:gd name="T45" fmla="*/ 129 h 215"/>
              <a:gd name="T46" fmla="*/ 167 w 289"/>
              <a:gd name="T47" fmla="*/ 132 h 215"/>
              <a:gd name="T48" fmla="*/ 179 w 289"/>
              <a:gd name="T49" fmla="*/ 138 h 215"/>
              <a:gd name="T50" fmla="*/ 211 w 289"/>
              <a:gd name="T51" fmla="*/ 77 h 215"/>
              <a:gd name="T52" fmla="*/ 226 w 289"/>
              <a:gd name="T53" fmla="*/ 186 h 215"/>
              <a:gd name="T54" fmla="*/ 234 w 289"/>
              <a:gd name="T55" fmla="*/ 123 h 215"/>
              <a:gd name="T56" fmla="*/ 253 w 289"/>
              <a:gd name="T57" fmla="*/ 141 h 215"/>
              <a:gd name="T58" fmla="*/ 257 w 289"/>
              <a:gd name="T59" fmla="*/ 103 h 215"/>
              <a:gd name="T60" fmla="*/ 269 w 289"/>
              <a:gd name="T61" fmla="*/ 132 h 215"/>
              <a:gd name="T62" fmla="*/ 124 w 289"/>
              <a:gd name="T63" fmla="*/ 62 h 215"/>
              <a:gd name="T64" fmla="*/ 64 w 289"/>
              <a:gd name="T65" fmla="*/ 94 h 215"/>
              <a:gd name="T66" fmla="*/ 124 w 289"/>
              <a:gd name="T67" fmla="*/ 66 h 215"/>
              <a:gd name="T68" fmla="*/ 117 w 289"/>
              <a:gd name="T69" fmla="*/ 75 h 215"/>
              <a:gd name="T70" fmla="*/ 117 w 289"/>
              <a:gd name="T71" fmla="*/ 102 h 215"/>
              <a:gd name="T72" fmla="*/ 89 w 289"/>
              <a:gd name="T73" fmla="*/ 108 h 215"/>
              <a:gd name="T74" fmla="*/ 78 w 289"/>
              <a:gd name="T75" fmla="*/ 121 h 215"/>
              <a:gd name="T76" fmla="*/ 106 w 289"/>
              <a:gd name="T77" fmla="*/ 76 h 215"/>
              <a:gd name="T78" fmla="*/ 90 w 289"/>
              <a:gd name="T79" fmla="*/ 84 h 215"/>
              <a:gd name="T80" fmla="*/ 85 w 289"/>
              <a:gd name="T81" fmla="*/ 120 h 215"/>
              <a:gd name="T82" fmla="*/ 116 w 289"/>
              <a:gd name="T83" fmla="*/ 110 h 215"/>
              <a:gd name="T84" fmla="*/ 121 w 289"/>
              <a:gd name="T85" fmla="*/ 91 h 215"/>
              <a:gd name="T86" fmla="*/ 116 w 289"/>
              <a:gd name="T87" fmla="*/ 62 h 215"/>
              <a:gd name="T88" fmla="*/ 70 w 289"/>
              <a:gd name="T89" fmla="*/ 62 h 215"/>
              <a:gd name="T90" fmla="*/ 67 w 289"/>
              <a:gd name="T91" fmla="*/ 98 h 215"/>
              <a:gd name="T92" fmla="*/ 102 w 289"/>
              <a:gd name="T93" fmla="*/ 129 h 215"/>
              <a:gd name="T94" fmla="*/ 125 w 289"/>
              <a:gd name="T95" fmla="*/ 126 h 215"/>
              <a:gd name="T96" fmla="*/ 6 w 289"/>
              <a:gd name="T97" fmla="*/ 59 h 215"/>
              <a:gd name="T98" fmla="*/ 4 w 289"/>
              <a:gd name="T99" fmla="*/ 141 h 215"/>
              <a:gd name="T100" fmla="*/ 38 w 289"/>
              <a:gd name="T101" fmla="*/ 69 h 215"/>
              <a:gd name="T102" fmla="*/ 39 w 289"/>
              <a:gd name="T103" fmla="*/ 121 h 215"/>
              <a:gd name="T104" fmla="*/ 18 w 289"/>
              <a:gd name="T105" fmla="*/ 64 h 215"/>
              <a:gd name="T106" fmla="*/ 31 w 289"/>
              <a:gd name="T107" fmla="*/ 81 h 215"/>
              <a:gd name="T108" fmla="*/ 25 w 289"/>
              <a:gd name="T109" fmla="*/ 96 h 215"/>
              <a:gd name="T110" fmla="*/ 15 w 289"/>
              <a:gd name="T111" fmla="*/ 88 h 215"/>
              <a:gd name="T112" fmla="*/ 15 w 289"/>
              <a:gd name="T113" fmla="*/ 113 h 215"/>
              <a:gd name="T114" fmla="*/ 35 w 289"/>
              <a:gd name="T115" fmla="*/ 119 h 215"/>
              <a:gd name="T116" fmla="*/ 34 w 289"/>
              <a:gd name="T117" fmla="*/ 65 h 215"/>
              <a:gd name="T118" fmla="*/ 21 w 289"/>
              <a:gd name="T119" fmla="*/ 57 h 215"/>
              <a:gd name="T120" fmla="*/ 9 w 289"/>
              <a:gd name="T121" fmla="*/ 132 h 215"/>
              <a:gd name="T122" fmla="*/ 16 w 289"/>
              <a:gd name="T123" fmla="*/ 130 h 215"/>
              <a:gd name="T124" fmla="*/ 37 w 289"/>
              <a:gd name="T125" fmla="*/ 13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215">
                <a:moveTo>
                  <a:pt x="288" y="99"/>
                </a:moveTo>
                <a:cubicBezTo>
                  <a:pt x="270" y="81"/>
                  <a:pt x="266" y="77"/>
                  <a:pt x="263" y="77"/>
                </a:cubicBezTo>
                <a:cubicBezTo>
                  <a:pt x="263" y="77"/>
                  <a:pt x="263" y="77"/>
                  <a:pt x="263" y="77"/>
                </a:cubicBezTo>
                <a:cubicBezTo>
                  <a:pt x="260" y="74"/>
                  <a:pt x="257" y="71"/>
                  <a:pt x="254" y="67"/>
                </a:cubicBezTo>
                <a:cubicBezTo>
                  <a:pt x="253" y="69"/>
                  <a:pt x="253" y="69"/>
                  <a:pt x="253" y="69"/>
                </a:cubicBezTo>
                <a:cubicBezTo>
                  <a:pt x="245" y="58"/>
                  <a:pt x="235" y="48"/>
                  <a:pt x="226" y="38"/>
                </a:cubicBezTo>
                <a:cubicBezTo>
                  <a:pt x="219" y="26"/>
                  <a:pt x="211" y="14"/>
                  <a:pt x="201" y="4"/>
                </a:cubicBezTo>
                <a:cubicBezTo>
                  <a:pt x="199" y="2"/>
                  <a:pt x="199" y="2"/>
                  <a:pt x="199" y="2"/>
                </a:cubicBezTo>
                <a:cubicBezTo>
                  <a:pt x="199" y="3"/>
                  <a:pt x="199" y="3"/>
                  <a:pt x="199" y="3"/>
                </a:cubicBezTo>
                <a:cubicBezTo>
                  <a:pt x="196" y="0"/>
                  <a:pt x="196" y="0"/>
                  <a:pt x="196" y="0"/>
                </a:cubicBezTo>
                <a:cubicBezTo>
                  <a:pt x="197" y="4"/>
                  <a:pt x="197" y="4"/>
                  <a:pt x="197" y="4"/>
                </a:cubicBezTo>
                <a:cubicBezTo>
                  <a:pt x="197" y="6"/>
                  <a:pt x="197" y="7"/>
                  <a:pt x="197" y="8"/>
                </a:cubicBezTo>
                <a:cubicBezTo>
                  <a:pt x="197" y="8"/>
                  <a:pt x="197" y="8"/>
                  <a:pt x="197" y="8"/>
                </a:cubicBezTo>
                <a:cubicBezTo>
                  <a:pt x="196" y="11"/>
                  <a:pt x="196" y="11"/>
                  <a:pt x="196" y="11"/>
                </a:cubicBezTo>
                <a:cubicBezTo>
                  <a:pt x="196" y="13"/>
                  <a:pt x="196" y="15"/>
                  <a:pt x="196" y="17"/>
                </a:cubicBezTo>
                <a:cubicBezTo>
                  <a:pt x="196" y="18"/>
                  <a:pt x="196" y="20"/>
                  <a:pt x="196" y="21"/>
                </a:cubicBezTo>
                <a:cubicBezTo>
                  <a:pt x="195" y="22"/>
                  <a:pt x="195" y="22"/>
                  <a:pt x="195" y="22"/>
                </a:cubicBezTo>
                <a:cubicBezTo>
                  <a:pt x="195" y="22"/>
                  <a:pt x="196" y="23"/>
                  <a:pt x="196" y="23"/>
                </a:cubicBezTo>
                <a:cubicBezTo>
                  <a:pt x="197" y="34"/>
                  <a:pt x="200" y="45"/>
                  <a:pt x="203" y="57"/>
                </a:cubicBezTo>
                <a:cubicBezTo>
                  <a:pt x="203" y="59"/>
                  <a:pt x="203" y="62"/>
                  <a:pt x="204" y="64"/>
                </a:cubicBezTo>
                <a:cubicBezTo>
                  <a:pt x="194" y="63"/>
                  <a:pt x="179" y="60"/>
                  <a:pt x="166" y="60"/>
                </a:cubicBezTo>
                <a:cubicBezTo>
                  <a:pt x="163" y="60"/>
                  <a:pt x="159" y="60"/>
                  <a:pt x="156" y="61"/>
                </a:cubicBezTo>
                <a:cubicBezTo>
                  <a:pt x="153" y="61"/>
                  <a:pt x="150" y="60"/>
                  <a:pt x="147" y="60"/>
                </a:cubicBezTo>
                <a:cubicBezTo>
                  <a:pt x="145" y="59"/>
                  <a:pt x="145" y="59"/>
                  <a:pt x="145" y="59"/>
                </a:cubicBezTo>
                <a:cubicBezTo>
                  <a:pt x="145" y="61"/>
                  <a:pt x="145" y="61"/>
                  <a:pt x="145" y="61"/>
                </a:cubicBezTo>
                <a:cubicBezTo>
                  <a:pt x="145" y="63"/>
                  <a:pt x="145" y="66"/>
                  <a:pt x="146" y="69"/>
                </a:cubicBezTo>
                <a:cubicBezTo>
                  <a:pt x="145" y="71"/>
                  <a:pt x="145" y="73"/>
                  <a:pt x="145" y="76"/>
                </a:cubicBezTo>
                <a:cubicBezTo>
                  <a:pt x="145" y="80"/>
                  <a:pt x="146" y="86"/>
                  <a:pt x="147" y="91"/>
                </a:cubicBezTo>
                <a:cubicBezTo>
                  <a:pt x="148" y="102"/>
                  <a:pt x="149" y="112"/>
                  <a:pt x="152" y="119"/>
                </a:cubicBezTo>
                <a:cubicBezTo>
                  <a:pt x="153" y="121"/>
                  <a:pt x="154" y="122"/>
                  <a:pt x="154" y="123"/>
                </a:cubicBezTo>
                <a:cubicBezTo>
                  <a:pt x="154" y="124"/>
                  <a:pt x="154" y="125"/>
                  <a:pt x="154" y="126"/>
                </a:cubicBezTo>
                <a:cubicBezTo>
                  <a:pt x="156" y="146"/>
                  <a:pt x="160" y="149"/>
                  <a:pt x="179" y="149"/>
                </a:cubicBezTo>
                <a:cubicBezTo>
                  <a:pt x="180" y="149"/>
                  <a:pt x="182" y="149"/>
                  <a:pt x="183" y="149"/>
                </a:cubicBezTo>
                <a:cubicBezTo>
                  <a:pt x="183" y="149"/>
                  <a:pt x="183" y="149"/>
                  <a:pt x="184" y="149"/>
                </a:cubicBezTo>
                <a:cubicBezTo>
                  <a:pt x="191" y="149"/>
                  <a:pt x="198" y="149"/>
                  <a:pt x="206" y="148"/>
                </a:cubicBezTo>
                <a:cubicBezTo>
                  <a:pt x="209" y="148"/>
                  <a:pt x="213" y="148"/>
                  <a:pt x="216" y="148"/>
                </a:cubicBezTo>
                <a:cubicBezTo>
                  <a:pt x="219" y="164"/>
                  <a:pt x="222" y="180"/>
                  <a:pt x="224" y="195"/>
                </a:cubicBezTo>
                <a:cubicBezTo>
                  <a:pt x="225" y="195"/>
                  <a:pt x="225" y="195"/>
                  <a:pt x="225" y="195"/>
                </a:cubicBezTo>
                <a:cubicBezTo>
                  <a:pt x="226" y="201"/>
                  <a:pt x="227" y="207"/>
                  <a:pt x="228" y="213"/>
                </a:cubicBezTo>
                <a:cubicBezTo>
                  <a:pt x="229" y="215"/>
                  <a:pt x="229" y="215"/>
                  <a:pt x="229" y="215"/>
                </a:cubicBezTo>
                <a:cubicBezTo>
                  <a:pt x="230" y="213"/>
                  <a:pt x="230" y="213"/>
                  <a:pt x="230" y="213"/>
                </a:cubicBezTo>
                <a:cubicBezTo>
                  <a:pt x="234" y="209"/>
                  <a:pt x="237" y="203"/>
                  <a:pt x="238" y="198"/>
                </a:cubicBezTo>
                <a:cubicBezTo>
                  <a:pt x="239" y="197"/>
                  <a:pt x="239" y="196"/>
                  <a:pt x="240" y="196"/>
                </a:cubicBezTo>
                <a:cubicBezTo>
                  <a:pt x="245" y="191"/>
                  <a:pt x="248" y="186"/>
                  <a:pt x="251" y="180"/>
                </a:cubicBezTo>
                <a:cubicBezTo>
                  <a:pt x="257" y="169"/>
                  <a:pt x="262" y="157"/>
                  <a:pt x="266" y="144"/>
                </a:cubicBezTo>
                <a:cubicBezTo>
                  <a:pt x="275" y="126"/>
                  <a:pt x="283" y="110"/>
                  <a:pt x="288" y="101"/>
                </a:cubicBezTo>
                <a:cubicBezTo>
                  <a:pt x="289" y="100"/>
                  <a:pt x="289" y="100"/>
                  <a:pt x="289" y="100"/>
                </a:cubicBezTo>
                <a:lnTo>
                  <a:pt x="288" y="99"/>
                </a:lnTo>
                <a:close/>
                <a:moveTo>
                  <a:pt x="262" y="91"/>
                </a:moveTo>
                <a:cubicBezTo>
                  <a:pt x="262" y="91"/>
                  <a:pt x="262" y="91"/>
                  <a:pt x="262" y="91"/>
                </a:cubicBezTo>
                <a:cubicBezTo>
                  <a:pt x="263" y="91"/>
                  <a:pt x="263" y="90"/>
                  <a:pt x="263" y="89"/>
                </a:cubicBezTo>
                <a:cubicBezTo>
                  <a:pt x="265" y="93"/>
                  <a:pt x="266" y="96"/>
                  <a:pt x="267" y="100"/>
                </a:cubicBezTo>
                <a:cubicBezTo>
                  <a:pt x="267" y="100"/>
                  <a:pt x="267" y="101"/>
                  <a:pt x="267" y="101"/>
                </a:cubicBezTo>
                <a:cubicBezTo>
                  <a:pt x="267" y="102"/>
                  <a:pt x="266" y="102"/>
                  <a:pt x="265" y="103"/>
                </a:cubicBezTo>
                <a:cubicBezTo>
                  <a:pt x="264" y="101"/>
                  <a:pt x="262" y="99"/>
                  <a:pt x="261" y="97"/>
                </a:cubicBezTo>
                <a:cubicBezTo>
                  <a:pt x="261" y="97"/>
                  <a:pt x="261" y="96"/>
                  <a:pt x="261" y="96"/>
                </a:cubicBezTo>
                <a:cubicBezTo>
                  <a:pt x="261" y="95"/>
                  <a:pt x="261" y="94"/>
                  <a:pt x="262" y="94"/>
                </a:cubicBezTo>
                <a:cubicBezTo>
                  <a:pt x="263" y="92"/>
                  <a:pt x="263" y="92"/>
                  <a:pt x="263" y="92"/>
                </a:cubicBezTo>
                <a:cubicBezTo>
                  <a:pt x="263" y="92"/>
                  <a:pt x="263" y="92"/>
                  <a:pt x="262" y="91"/>
                </a:cubicBezTo>
                <a:moveTo>
                  <a:pt x="268" y="104"/>
                </a:moveTo>
                <a:cubicBezTo>
                  <a:pt x="268" y="104"/>
                  <a:pt x="268" y="104"/>
                  <a:pt x="268" y="104"/>
                </a:cubicBezTo>
                <a:cubicBezTo>
                  <a:pt x="268" y="105"/>
                  <a:pt x="268" y="106"/>
                  <a:pt x="268" y="107"/>
                </a:cubicBezTo>
                <a:cubicBezTo>
                  <a:pt x="268" y="106"/>
                  <a:pt x="267" y="105"/>
                  <a:pt x="267" y="105"/>
                </a:cubicBezTo>
                <a:cubicBezTo>
                  <a:pt x="267" y="105"/>
                  <a:pt x="268" y="104"/>
                  <a:pt x="268" y="104"/>
                </a:cubicBezTo>
                <a:moveTo>
                  <a:pt x="265" y="106"/>
                </a:moveTo>
                <a:cubicBezTo>
                  <a:pt x="265" y="106"/>
                  <a:pt x="265" y="106"/>
                  <a:pt x="265" y="106"/>
                </a:cubicBezTo>
                <a:cubicBezTo>
                  <a:pt x="265" y="107"/>
                  <a:pt x="266" y="108"/>
                  <a:pt x="266" y="108"/>
                </a:cubicBezTo>
                <a:cubicBezTo>
                  <a:pt x="264" y="114"/>
                  <a:pt x="261" y="120"/>
                  <a:pt x="259" y="126"/>
                </a:cubicBezTo>
                <a:cubicBezTo>
                  <a:pt x="259" y="126"/>
                  <a:pt x="258" y="125"/>
                  <a:pt x="258" y="125"/>
                </a:cubicBezTo>
                <a:cubicBezTo>
                  <a:pt x="258" y="120"/>
                  <a:pt x="259" y="116"/>
                  <a:pt x="259" y="112"/>
                </a:cubicBezTo>
                <a:cubicBezTo>
                  <a:pt x="261" y="110"/>
                  <a:pt x="263" y="108"/>
                  <a:pt x="265" y="106"/>
                </a:cubicBezTo>
                <a:moveTo>
                  <a:pt x="260" y="108"/>
                </a:moveTo>
                <a:cubicBezTo>
                  <a:pt x="260" y="108"/>
                  <a:pt x="260" y="108"/>
                  <a:pt x="260" y="108"/>
                </a:cubicBezTo>
                <a:cubicBezTo>
                  <a:pt x="260" y="106"/>
                  <a:pt x="260" y="103"/>
                  <a:pt x="260" y="101"/>
                </a:cubicBezTo>
                <a:cubicBezTo>
                  <a:pt x="261" y="102"/>
                  <a:pt x="262" y="103"/>
                  <a:pt x="263" y="104"/>
                </a:cubicBezTo>
                <a:cubicBezTo>
                  <a:pt x="262" y="106"/>
                  <a:pt x="261" y="107"/>
                  <a:pt x="260" y="108"/>
                </a:cubicBezTo>
                <a:moveTo>
                  <a:pt x="261" y="88"/>
                </a:moveTo>
                <a:cubicBezTo>
                  <a:pt x="261" y="88"/>
                  <a:pt x="261" y="88"/>
                  <a:pt x="261" y="88"/>
                </a:cubicBezTo>
                <a:cubicBezTo>
                  <a:pt x="260" y="87"/>
                  <a:pt x="260" y="87"/>
                  <a:pt x="260" y="87"/>
                </a:cubicBezTo>
                <a:cubicBezTo>
                  <a:pt x="260" y="87"/>
                  <a:pt x="260" y="87"/>
                  <a:pt x="260" y="87"/>
                </a:cubicBezTo>
                <a:cubicBezTo>
                  <a:pt x="258" y="86"/>
                  <a:pt x="257" y="84"/>
                  <a:pt x="256" y="82"/>
                </a:cubicBezTo>
                <a:cubicBezTo>
                  <a:pt x="258" y="84"/>
                  <a:pt x="259" y="85"/>
                  <a:pt x="261" y="87"/>
                </a:cubicBezTo>
                <a:cubicBezTo>
                  <a:pt x="261" y="87"/>
                  <a:pt x="261" y="87"/>
                  <a:pt x="261" y="88"/>
                </a:cubicBezTo>
                <a:moveTo>
                  <a:pt x="245" y="103"/>
                </a:moveTo>
                <a:cubicBezTo>
                  <a:pt x="245" y="103"/>
                  <a:pt x="245" y="103"/>
                  <a:pt x="245" y="103"/>
                </a:cubicBezTo>
                <a:cubicBezTo>
                  <a:pt x="245" y="101"/>
                  <a:pt x="245" y="101"/>
                  <a:pt x="245" y="101"/>
                </a:cubicBezTo>
                <a:cubicBezTo>
                  <a:pt x="244" y="102"/>
                  <a:pt x="244" y="102"/>
                  <a:pt x="244" y="102"/>
                </a:cubicBezTo>
                <a:cubicBezTo>
                  <a:pt x="242" y="95"/>
                  <a:pt x="240" y="87"/>
                  <a:pt x="237" y="81"/>
                </a:cubicBezTo>
                <a:cubicBezTo>
                  <a:pt x="240" y="84"/>
                  <a:pt x="243" y="88"/>
                  <a:pt x="246" y="92"/>
                </a:cubicBezTo>
                <a:cubicBezTo>
                  <a:pt x="249" y="90"/>
                  <a:pt x="249" y="90"/>
                  <a:pt x="249" y="90"/>
                </a:cubicBezTo>
                <a:cubicBezTo>
                  <a:pt x="247" y="87"/>
                  <a:pt x="245" y="83"/>
                  <a:pt x="243" y="79"/>
                </a:cubicBezTo>
                <a:cubicBezTo>
                  <a:pt x="245" y="81"/>
                  <a:pt x="247" y="83"/>
                  <a:pt x="249" y="84"/>
                </a:cubicBezTo>
                <a:cubicBezTo>
                  <a:pt x="251" y="88"/>
                  <a:pt x="254" y="92"/>
                  <a:pt x="256" y="96"/>
                </a:cubicBezTo>
                <a:cubicBezTo>
                  <a:pt x="254" y="101"/>
                  <a:pt x="253" y="107"/>
                  <a:pt x="251" y="112"/>
                </a:cubicBezTo>
                <a:cubicBezTo>
                  <a:pt x="250" y="109"/>
                  <a:pt x="248" y="106"/>
                  <a:pt x="245" y="103"/>
                </a:cubicBezTo>
                <a:moveTo>
                  <a:pt x="250" y="116"/>
                </a:moveTo>
                <a:cubicBezTo>
                  <a:pt x="250" y="116"/>
                  <a:pt x="250" y="116"/>
                  <a:pt x="250" y="116"/>
                </a:cubicBezTo>
                <a:cubicBezTo>
                  <a:pt x="250" y="116"/>
                  <a:pt x="250" y="116"/>
                  <a:pt x="250" y="116"/>
                </a:cubicBezTo>
                <a:cubicBezTo>
                  <a:pt x="250" y="116"/>
                  <a:pt x="250" y="116"/>
                  <a:pt x="250" y="115"/>
                </a:cubicBezTo>
                <a:cubicBezTo>
                  <a:pt x="250" y="115"/>
                  <a:pt x="250" y="116"/>
                  <a:pt x="250" y="116"/>
                </a:cubicBezTo>
                <a:moveTo>
                  <a:pt x="233" y="93"/>
                </a:moveTo>
                <a:cubicBezTo>
                  <a:pt x="233" y="93"/>
                  <a:pt x="233" y="93"/>
                  <a:pt x="233" y="93"/>
                </a:cubicBezTo>
                <a:cubicBezTo>
                  <a:pt x="233" y="92"/>
                  <a:pt x="233" y="92"/>
                  <a:pt x="233" y="91"/>
                </a:cubicBezTo>
                <a:cubicBezTo>
                  <a:pt x="234" y="93"/>
                  <a:pt x="236" y="95"/>
                  <a:pt x="237" y="97"/>
                </a:cubicBezTo>
                <a:cubicBezTo>
                  <a:pt x="237" y="97"/>
                  <a:pt x="237" y="97"/>
                  <a:pt x="237" y="97"/>
                </a:cubicBezTo>
                <a:cubicBezTo>
                  <a:pt x="237" y="98"/>
                  <a:pt x="238" y="100"/>
                  <a:pt x="238" y="101"/>
                </a:cubicBezTo>
                <a:cubicBezTo>
                  <a:pt x="238" y="101"/>
                  <a:pt x="238" y="101"/>
                  <a:pt x="238" y="101"/>
                </a:cubicBezTo>
                <a:cubicBezTo>
                  <a:pt x="237" y="99"/>
                  <a:pt x="235" y="96"/>
                  <a:pt x="233" y="93"/>
                </a:cubicBezTo>
                <a:moveTo>
                  <a:pt x="235" y="105"/>
                </a:moveTo>
                <a:cubicBezTo>
                  <a:pt x="235" y="105"/>
                  <a:pt x="235" y="105"/>
                  <a:pt x="235" y="105"/>
                </a:cubicBezTo>
                <a:cubicBezTo>
                  <a:pt x="235" y="105"/>
                  <a:pt x="235" y="105"/>
                  <a:pt x="235" y="105"/>
                </a:cubicBezTo>
                <a:cubicBezTo>
                  <a:pt x="235" y="105"/>
                  <a:pt x="235" y="105"/>
                  <a:pt x="235" y="105"/>
                </a:cubicBezTo>
                <a:cubicBezTo>
                  <a:pt x="235" y="105"/>
                  <a:pt x="235" y="105"/>
                  <a:pt x="235" y="105"/>
                </a:cubicBezTo>
                <a:moveTo>
                  <a:pt x="232" y="86"/>
                </a:moveTo>
                <a:cubicBezTo>
                  <a:pt x="232" y="86"/>
                  <a:pt x="232" y="86"/>
                  <a:pt x="232" y="86"/>
                </a:cubicBezTo>
                <a:cubicBezTo>
                  <a:pt x="231" y="81"/>
                  <a:pt x="231" y="76"/>
                  <a:pt x="230" y="71"/>
                </a:cubicBezTo>
                <a:cubicBezTo>
                  <a:pt x="234" y="79"/>
                  <a:pt x="237" y="87"/>
                  <a:pt x="238" y="94"/>
                </a:cubicBezTo>
                <a:cubicBezTo>
                  <a:pt x="236" y="91"/>
                  <a:pt x="234" y="88"/>
                  <a:pt x="232" y="86"/>
                </a:cubicBezTo>
                <a:moveTo>
                  <a:pt x="232" y="109"/>
                </a:moveTo>
                <a:cubicBezTo>
                  <a:pt x="232" y="109"/>
                  <a:pt x="232" y="109"/>
                  <a:pt x="232" y="109"/>
                </a:cubicBezTo>
                <a:cubicBezTo>
                  <a:pt x="232" y="109"/>
                  <a:pt x="232" y="109"/>
                  <a:pt x="232" y="109"/>
                </a:cubicBezTo>
                <a:cubicBezTo>
                  <a:pt x="232" y="108"/>
                  <a:pt x="232" y="107"/>
                  <a:pt x="232" y="107"/>
                </a:cubicBezTo>
                <a:cubicBezTo>
                  <a:pt x="232" y="107"/>
                  <a:pt x="232" y="107"/>
                  <a:pt x="232" y="107"/>
                </a:cubicBezTo>
                <a:cubicBezTo>
                  <a:pt x="232" y="107"/>
                  <a:pt x="232" y="107"/>
                  <a:pt x="232" y="107"/>
                </a:cubicBezTo>
                <a:cubicBezTo>
                  <a:pt x="232" y="108"/>
                  <a:pt x="232" y="109"/>
                  <a:pt x="232" y="109"/>
                </a:cubicBezTo>
                <a:moveTo>
                  <a:pt x="222" y="106"/>
                </a:moveTo>
                <a:cubicBezTo>
                  <a:pt x="222" y="106"/>
                  <a:pt x="222" y="106"/>
                  <a:pt x="222" y="106"/>
                </a:cubicBezTo>
                <a:cubicBezTo>
                  <a:pt x="221" y="96"/>
                  <a:pt x="219" y="86"/>
                  <a:pt x="218" y="77"/>
                </a:cubicBezTo>
                <a:cubicBezTo>
                  <a:pt x="220" y="85"/>
                  <a:pt x="223" y="93"/>
                  <a:pt x="225" y="101"/>
                </a:cubicBezTo>
                <a:cubicBezTo>
                  <a:pt x="224" y="101"/>
                  <a:pt x="224" y="100"/>
                  <a:pt x="224" y="100"/>
                </a:cubicBezTo>
                <a:cubicBezTo>
                  <a:pt x="222" y="102"/>
                  <a:pt x="222" y="102"/>
                  <a:pt x="222" y="102"/>
                </a:cubicBezTo>
                <a:cubicBezTo>
                  <a:pt x="223" y="103"/>
                  <a:pt x="224" y="105"/>
                  <a:pt x="225" y="106"/>
                </a:cubicBezTo>
                <a:cubicBezTo>
                  <a:pt x="224" y="106"/>
                  <a:pt x="224" y="106"/>
                  <a:pt x="224" y="106"/>
                </a:cubicBezTo>
                <a:cubicBezTo>
                  <a:pt x="225" y="109"/>
                  <a:pt x="225" y="109"/>
                  <a:pt x="225" y="109"/>
                </a:cubicBezTo>
                <a:cubicBezTo>
                  <a:pt x="226" y="110"/>
                  <a:pt x="227" y="111"/>
                  <a:pt x="228" y="113"/>
                </a:cubicBezTo>
                <a:cubicBezTo>
                  <a:pt x="230" y="119"/>
                  <a:pt x="231" y="125"/>
                  <a:pt x="232" y="131"/>
                </a:cubicBezTo>
                <a:cubicBezTo>
                  <a:pt x="232" y="133"/>
                  <a:pt x="232" y="135"/>
                  <a:pt x="232" y="137"/>
                </a:cubicBezTo>
                <a:cubicBezTo>
                  <a:pt x="232" y="145"/>
                  <a:pt x="231" y="152"/>
                  <a:pt x="230" y="159"/>
                </a:cubicBezTo>
                <a:cubicBezTo>
                  <a:pt x="229" y="142"/>
                  <a:pt x="226" y="124"/>
                  <a:pt x="222" y="106"/>
                </a:cubicBezTo>
                <a:moveTo>
                  <a:pt x="223" y="143"/>
                </a:moveTo>
                <a:cubicBezTo>
                  <a:pt x="223" y="143"/>
                  <a:pt x="223" y="143"/>
                  <a:pt x="223" y="143"/>
                </a:cubicBezTo>
                <a:cubicBezTo>
                  <a:pt x="223" y="143"/>
                  <a:pt x="223" y="143"/>
                  <a:pt x="223" y="143"/>
                </a:cubicBezTo>
                <a:cubicBezTo>
                  <a:pt x="223" y="141"/>
                  <a:pt x="223" y="141"/>
                  <a:pt x="223" y="141"/>
                </a:cubicBezTo>
                <a:cubicBezTo>
                  <a:pt x="223" y="142"/>
                  <a:pt x="223" y="142"/>
                  <a:pt x="223" y="143"/>
                </a:cubicBezTo>
                <a:moveTo>
                  <a:pt x="214" y="46"/>
                </a:moveTo>
                <a:cubicBezTo>
                  <a:pt x="214" y="46"/>
                  <a:pt x="214" y="46"/>
                  <a:pt x="214" y="46"/>
                </a:cubicBezTo>
                <a:cubicBezTo>
                  <a:pt x="215" y="50"/>
                  <a:pt x="217" y="55"/>
                  <a:pt x="218" y="59"/>
                </a:cubicBezTo>
                <a:cubicBezTo>
                  <a:pt x="222" y="73"/>
                  <a:pt x="226" y="88"/>
                  <a:pt x="229" y="103"/>
                </a:cubicBezTo>
                <a:cubicBezTo>
                  <a:pt x="228" y="103"/>
                  <a:pt x="228" y="102"/>
                  <a:pt x="228" y="102"/>
                </a:cubicBezTo>
                <a:cubicBezTo>
                  <a:pt x="223" y="83"/>
                  <a:pt x="216" y="63"/>
                  <a:pt x="210" y="46"/>
                </a:cubicBezTo>
                <a:cubicBezTo>
                  <a:pt x="210" y="44"/>
                  <a:pt x="210" y="43"/>
                  <a:pt x="210" y="41"/>
                </a:cubicBezTo>
                <a:cubicBezTo>
                  <a:pt x="211" y="43"/>
                  <a:pt x="213" y="45"/>
                  <a:pt x="214" y="46"/>
                </a:cubicBezTo>
                <a:moveTo>
                  <a:pt x="210" y="36"/>
                </a:moveTo>
                <a:cubicBezTo>
                  <a:pt x="210" y="36"/>
                  <a:pt x="210" y="36"/>
                  <a:pt x="210" y="36"/>
                </a:cubicBezTo>
                <a:cubicBezTo>
                  <a:pt x="210" y="35"/>
                  <a:pt x="210" y="34"/>
                  <a:pt x="210" y="33"/>
                </a:cubicBezTo>
                <a:cubicBezTo>
                  <a:pt x="210" y="35"/>
                  <a:pt x="211" y="37"/>
                  <a:pt x="211" y="38"/>
                </a:cubicBezTo>
                <a:cubicBezTo>
                  <a:pt x="211" y="37"/>
                  <a:pt x="210" y="37"/>
                  <a:pt x="210" y="36"/>
                </a:cubicBezTo>
                <a:moveTo>
                  <a:pt x="228" y="81"/>
                </a:moveTo>
                <a:cubicBezTo>
                  <a:pt x="228" y="81"/>
                  <a:pt x="228" y="81"/>
                  <a:pt x="228" y="81"/>
                </a:cubicBezTo>
                <a:cubicBezTo>
                  <a:pt x="225" y="74"/>
                  <a:pt x="223" y="66"/>
                  <a:pt x="221" y="58"/>
                </a:cubicBezTo>
                <a:cubicBezTo>
                  <a:pt x="220" y="57"/>
                  <a:pt x="220" y="56"/>
                  <a:pt x="220" y="54"/>
                </a:cubicBezTo>
                <a:cubicBezTo>
                  <a:pt x="221" y="57"/>
                  <a:pt x="223" y="60"/>
                  <a:pt x="225" y="63"/>
                </a:cubicBezTo>
                <a:cubicBezTo>
                  <a:pt x="227" y="69"/>
                  <a:pt x="228" y="76"/>
                  <a:pt x="229" y="82"/>
                </a:cubicBezTo>
                <a:cubicBezTo>
                  <a:pt x="229" y="82"/>
                  <a:pt x="228" y="82"/>
                  <a:pt x="228" y="81"/>
                </a:cubicBezTo>
                <a:moveTo>
                  <a:pt x="229" y="106"/>
                </a:moveTo>
                <a:cubicBezTo>
                  <a:pt x="229" y="106"/>
                  <a:pt x="229" y="106"/>
                  <a:pt x="229" y="106"/>
                </a:cubicBezTo>
                <a:cubicBezTo>
                  <a:pt x="229" y="106"/>
                  <a:pt x="229" y="107"/>
                  <a:pt x="229" y="108"/>
                </a:cubicBezTo>
                <a:cubicBezTo>
                  <a:pt x="229" y="107"/>
                  <a:pt x="229" y="106"/>
                  <a:pt x="229" y="106"/>
                </a:cubicBezTo>
                <a:cubicBezTo>
                  <a:pt x="229" y="106"/>
                  <a:pt x="229" y="106"/>
                  <a:pt x="229" y="106"/>
                </a:cubicBezTo>
                <a:moveTo>
                  <a:pt x="234" y="70"/>
                </a:moveTo>
                <a:cubicBezTo>
                  <a:pt x="234" y="70"/>
                  <a:pt x="234" y="70"/>
                  <a:pt x="234" y="70"/>
                </a:cubicBezTo>
                <a:cubicBezTo>
                  <a:pt x="235" y="70"/>
                  <a:pt x="236" y="71"/>
                  <a:pt x="236" y="72"/>
                </a:cubicBezTo>
                <a:cubicBezTo>
                  <a:pt x="239" y="76"/>
                  <a:pt x="241" y="79"/>
                  <a:pt x="242" y="83"/>
                </a:cubicBezTo>
                <a:cubicBezTo>
                  <a:pt x="240" y="79"/>
                  <a:pt x="237" y="76"/>
                  <a:pt x="235" y="72"/>
                </a:cubicBezTo>
                <a:cubicBezTo>
                  <a:pt x="235" y="71"/>
                  <a:pt x="234" y="70"/>
                  <a:pt x="234" y="70"/>
                </a:cubicBezTo>
                <a:moveTo>
                  <a:pt x="233" y="114"/>
                </a:moveTo>
                <a:cubicBezTo>
                  <a:pt x="233" y="114"/>
                  <a:pt x="233" y="114"/>
                  <a:pt x="233" y="114"/>
                </a:cubicBezTo>
                <a:cubicBezTo>
                  <a:pt x="233" y="114"/>
                  <a:pt x="233" y="114"/>
                  <a:pt x="233" y="113"/>
                </a:cubicBezTo>
                <a:cubicBezTo>
                  <a:pt x="233" y="113"/>
                  <a:pt x="233" y="112"/>
                  <a:pt x="233" y="112"/>
                </a:cubicBezTo>
                <a:cubicBezTo>
                  <a:pt x="233" y="112"/>
                  <a:pt x="233" y="112"/>
                  <a:pt x="233" y="112"/>
                </a:cubicBezTo>
                <a:cubicBezTo>
                  <a:pt x="233" y="113"/>
                  <a:pt x="233" y="114"/>
                  <a:pt x="233" y="114"/>
                </a:cubicBezTo>
                <a:moveTo>
                  <a:pt x="237" y="108"/>
                </a:moveTo>
                <a:cubicBezTo>
                  <a:pt x="237" y="108"/>
                  <a:pt x="237" y="108"/>
                  <a:pt x="237" y="108"/>
                </a:cubicBezTo>
                <a:cubicBezTo>
                  <a:pt x="237" y="110"/>
                  <a:pt x="238" y="111"/>
                  <a:pt x="239" y="112"/>
                </a:cubicBezTo>
                <a:cubicBezTo>
                  <a:pt x="238" y="111"/>
                  <a:pt x="237" y="111"/>
                  <a:pt x="236" y="110"/>
                </a:cubicBezTo>
                <a:cubicBezTo>
                  <a:pt x="235" y="110"/>
                  <a:pt x="235" y="109"/>
                  <a:pt x="235" y="108"/>
                </a:cubicBezTo>
                <a:cubicBezTo>
                  <a:pt x="236" y="108"/>
                  <a:pt x="236" y="108"/>
                  <a:pt x="237" y="108"/>
                </a:cubicBezTo>
                <a:moveTo>
                  <a:pt x="240" y="116"/>
                </a:moveTo>
                <a:cubicBezTo>
                  <a:pt x="240" y="116"/>
                  <a:pt x="240" y="116"/>
                  <a:pt x="240" y="116"/>
                </a:cubicBezTo>
                <a:cubicBezTo>
                  <a:pt x="240" y="116"/>
                  <a:pt x="240" y="116"/>
                  <a:pt x="240" y="117"/>
                </a:cubicBezTo>
                <a:cubicBezTo>
                  <a:pt x="242" y="117"/>
                  <a:pt x="242" y="117"/>
                  <a:pt x="242" y="117"/>
                </a:cubicBezTo>
                <a:cubicBezTo>
                  <a:pt x="244" y="118"/>
                  <a:pt x="246" y="120"/>
                  <a:pt x="248" y="121"/>
                </a:cubicBezTo>
                <a:cubicBezTo>
                  <a:pt x="248" y="122"/>
                  <a:pt x="249" y="122"/>
                  <a:pt x="249" y="123"/>
                </a:cubicBezTo>
                <a:cubicBezTo>
                  <a:pt x="248" y="124"/>
                  <a:pt x="248" y="125"/>
                  <a:pt x="248" y="126"/>
                </a:cubicBezTo>
                <a:cubicBezTo>
                  <a:pt x="246" y="131"/>
                  <a:pt x="244" y="136"/>
                  <a:pt x="243" y="141"/>
                </a:cubicBezTo>
                <a:cubicBezTo>
                  <a:pt x="241" y="132"/>
                  <a:pt x="239" y="123"/>
                  <a:pt x="237" y="114"/>
                </a:cubicBezTo>
                <a:cubicBezTo>
                  <a:pt x="238" y="114"/>
                  <a:pt x="239" y="115"/>
                  <a:pt x="240" y="116"/>
                </a:cubicBezTo>
                <a:moveTo>
                  <a:pt x="239" y="112"/>
                </a:moveTo>
                <a:cubicBezTo>
                  <a:pt x="239" y="112"/>
                  <a:pt x="239" y="112"/>
                  <a:pt x="239" y="112"/>
                </a:cubicBezTo>
                <a:cubicBezTo>
                  <a:pt x="241" y="112"/>
                  <a:pt x="241" y="112"/>
                  <a:pt x="241" y="112"/>
                </a:cubicBezTo>
                <a:cubicBezTo>
                  <a:pt x="241" y="112"/>
                  <a:pt x="240" y="112"/>
                  <a:pt x="240" y="113"/>
                </a:cubicBezTo>
                <a:cubicBezTo>
                  <a:pt x="240" y="113"/>
                  <a:pt x="240" y="112"/>
                  <a:pt x="239" y="112"/>
                </a:cubicBezTo>
                <a:moveTo>
                  <a:pt x="241" y="110"/>
                </a:moveTo>
                <a:cubicBezTo>
                  <a:pt x="241" y="110"/>
                  <a:pt x="241" y="110"/>
                  <a:pt x="241" y="110"/>
                </a:cubicBezTo>
                <a:cubicBezTo>
                  <a:pt x="241" y="110"/>
                  <a:pt x="241" y="110"/>
                  <a:pt x="241" y="110"/>
                </a:cubicBezTo>
                <a:cubicBezTo>
                  <a:pt x="241" y="110"/>
                  <a:pt x="241" y="110"/>
                  <a:pt x="241" y="110"/>
                </a:cubicBezTo>
                <a:cubicBezTo>
                  <a:pt x="241" y="110"/>
                  <a:pt x="241" y="110"/>
                  <a:pt x="241" y="110"/>
                </a:cubicBezTo>
                <a:cubicBezTo>
                  <a:pt x="241" y="110"/>
                  <a:pt x="241" y="110"/>
                  <a:pt x="241" y="110"/>
                </a:cubicBezTo>
                <a:moveTo>
                  <a:pt x="242" y="103"/>
                </a:moveTo>
                <a:cubicBezTo>
                  <a:pt x="242" y="103"/>
                  <a:pt x="242" y="103"/>
                  <a:pt x="242" y="103"/>
                </a:cubicBezTo>
                <a:cubicBezTo>
                  <a:pt x="242" y="103"/>
                  <a:pt x="242" y="103"/>
                  <a:pt x="242" y="103"/>
                </a:cubicBezTo>
                <a:cubicBezTo>
                  <a:pt x="242" y="104"/>
                  <a:pt x="242" y="104"/>
                  <a:pt x="243" y="104"/>
                </a:cubicBezTo>
                <a:cubicBezTo>
                  <a:pt x="242" y="104"/>
                  <a:pt x="242" y="104"/>
                  <a:pt x="242" y="103"/>
                </a:cubicBezTo>
                <a:moveTo>
                  <a:pt x="243" y="114"/>
                </a:moveTo>
                <a:cubicBezTo>
                  <a:pt x="243" y="114"/>
                  <a:pt x="243" y="114"/>
                  <a:pt x="243" y="114"/>
                </a:cubicBezTo>
                <a:cubicBezTo>
                  <a:pt x="243" y="113"/>
                  <a:pt x="243" y="112"/>
                  <a:pt x="243" y="112"/>
                </a:cubicBezTo>
                <a:cubicBezTo>
                  <a:pt x="244" y="113"/>
                  <a:pt x="245" y="115"/>
                  <a:pt x="246" y="116"/>
                </a:cubicBezTo>
                <a:cubicBezTo>
                  <a:pt x="245" y="115"/>
                  <a:pt x="244" y="115"/>
                  <a:pt x="243" y="114"/>
                </a:cubicBezTo>
                <a:moveTo>
                  <a:pt x="245" y="73"/>
                </a:moveTo>
                <a:cubicBezTo>
                  <a:pt x="245" y="73"/>
                  <a:pt x="245" y="73"/>
                  <a:pt x="245" y="73"/>
                </a:cubicBezTo>
                <a:cubicBezTo>
                  <a:pt x="249" y="77"/>
                  <a:pt x="252" y="81"/>
                  <a:pt x="255" y="86"/>
                </a:cubicBezTo>
                <a:cubicBezTo>
                  <a:pt x="254" y="84"/>
                  <a:pt x="252" y="83"/>
                  <a:pt x="251" y="82"/>
                </a:cubicBezTo>
                <a:cubicBezTo>
                  <a:pt x="249" y="79"/>
                  <a:pt x="247" y="76"/>
                  <a:pt x="245" y="73"/>
                </a:cubicBezTo>
                <a:moveTo>
                  <a:pt x="256" y="90"/>
                </a:moveTo>
                <a:cubicBezTo>
                  <a:pt x="256" y="90"/>
                  <a:pt x="256" y="90"/>
                  <a:pt x="256" y="90"/>
                </a:cubicBezTo>
                <a:cubicBezTo>
                  <a:pt x="256" y="91"/>
                  <a:pt x="257" y="91"/>
                  <a:pt x="258" y="92"/>
                </a:cubicBezTo>
                <a:cubicBezTo>
                  <a:pt x="258" y="92"/>
                  <a:pt x="258" y="92"/>
                  <a:pt x="257" y="93"/>
                </a:cubicBezTo>
                <a:cubicBezTo>
                  <a:pt x="257" y="92"/>
                  <a:pt x="256" y="91"/>
                  <a:pt x="256" y="90"/>
                </a:cubicBezTo>
                <a:moveTo>
                  <a:pt x="256" y="78"/>
                </a:moveTo>
                <a:cubicBezTo>
                  <a:pt x="256" y="78"/>
                  <a:pt x="256" y="78"/>
                  <a:pt x="256" y="78"/>
                </a:cubicBezTo>
                <a:cubicBezTo>
                  <a:pt x="257" y="79"/>
                  <a:pt x="258" y="80"/>
                  <a:pt x="258" y="81"/>
                </a:cubicBezTo>
                <a:cubicBezTo>
                  <a:pt x="254" y="78"/>
                  <a:pt x="251" y="74"/>
                  <a:pt x="247" y="70"/>
                </a:cubicBezTo>
                <a:cubicBezTo>
                  <a:pt x="250" y="73"/>
                  <a:pt x="253" y="75"/>
                  <a:pt x="256" y="78"/>
                </a:cubicBezTo>
                <a:moveTo>
                  <a:pt x="249" y="68"/>
                </a:moveTo>
                <a:cubicBezTo>
                  <a:pt x="249" y="68"/>
                  <a:pt x="249" y="68"/>
                  <a:pt x="249" y="68"/>
                </a:cubicBezTo>
                <a:cubicBezTo>
                  <a:pt x="244" y="64"/>
                  <a:pt x="240" y="60"/>
                  <a:pt x="236" y="56"/>
                </a:cubicBezTo>
                <a:cubicBezTo>
                  <a:pt x="234" y="53"/>
                  <a:pt x="233" y="50"/>
                  <a:pt x="231" y="48"/>
                </a:cubicBezTo>
                <a:cubicBezTo>
                  <a:pt x="238" y="54"/>
                  <a:pt x="244" y="61"/>
                  <a:pt x="249" y="68"/>
                </a:cubicBezTo>
                <a:moveTo>
                  <a:pt x="210" y="18"/>
                </a:moveTo>
                <a:cubicBezTo>
                  <a:pt x="210" y="18"/>
                  <a:pt x="210" y="18"/>
                  <a:pt x="210" y="18"/>
                </a:cubicBezTo>
                <a:cubicBezTo>
                  <a:pt x="212" y="22"/>
                  <a:pt x="215" y="26"/>
                  <a:pt x="217" y="30"/>
                </a:cubicBezTo>
                <a:cubicBezTo>
                  <a:pt x="217" y="29"/>
                  <a:pt x="217" y="29"/>
                  <a:pt x="216" y="29"/>
                </a:cubicBezTo>
                <a:cubicBezTo>
                  <a:pt x="214" y="25"/>
                  <a:pt x="212" y="22"/>
                  <a:pt x="210" y="19"/>
                </a:cubicBezTo>
                <a:cubicBezTo>
                  <a:pt x="210" y="19"/>
                  <a:pt x="210" y="18"/>
                  <a:pt x="210" y="18"/>
                </a:cubicBezTo>
                <a:moveTo>
                  <a:pt x="209" y="25"/>
                </a:moveTo>
                <a:cubicBezTo>
                  <a:pt x="209" y="25"/>
                  <a:pt x="209" y="25"/>
                  <a:pt x="209" y="25"/>
                </a:cubicBezTo>
                <a:cubicBezTo>
                  <a:pt x="211" y="27"/>
                  <a:pt x="213" y="28"/>
                  <a:pt x="214" y="30"/>
                </a:cubicBezTo>
                <a:cubicBezTo>
                  <a:pt x="219" y="37"/>
                  <a:pt x="224" y="45"/>
                  <a:pt x="229" y="52"/>
                </a:cubicBezTo>
                <a:cubicBezTo>
                  <a:pt x="229" y="52"/>
                  <a:pt x="229" y="52"/>
                  <a:pt x="229" y="52"/>
                </a:cubicBezTo>
                <a:cubicBezTo>
                  <a:pt x="229" y="52"/>
                  <a:pt x="229" y="52"/>
                  <a:pt x="229" y="52"/>
                </a:cubicBezTo>
                <a:cubicBezTo>
                  <a:pt x="229" y="52"/>
                  <a:pt x="229" y="52"/>
                  <a:pt x="229" y="52"/>
                </a:cubicBezTo>
                <a:cubicBezTo>
                  <a:pt x="231" y="55"/>
                  <a:pt x="233" y="57"/>
                  <a:pt x="235" y="60"/>
                </a:cubicBezTo>
                <a:cubicBezTo>
                  <a:pt x="238" y="65"/>
                  <a:pt x="241" y="70"/>
                  <a:pt x="243" y="75"/>
                </a:cubicBezTo>
                <a:cubicBezTo>
                  <a:pt x="240" y="72"/>
                  <a:pt x="238" y="68"/>
                  <a:pt x="235" y="65"/>
                </a:cubicBezTo>
                <a:cubicBezTo>
                  <a:pt x="231" y="59"/>
                  <a:pt x="227" y="53"/>
                  <a:pt x="222" y="48"/>
                </a:cubicBezTo>
                <a:cubicBezTo>
                  <a:pt x="220" y="43"/>
                  <a:pt x="217" y="37"/>
                  <a:pt x="214" y="32"/>
                </a:cubicBezTo>
                <a:cubicBezTo>
                  <a:pt x="212" y="33"/>
                  <a:pt x="212" y="33"/>
                  <a:pt x="212" y="33"/>
                </a:cubicBezTo>
                <a:cubicBezTo>
                  <a:pt x="212" y="32"/>
                  <a:pt x="211" y="30"/>
                  <a:pt x="211" y="28"/>
                </a:cubicBezTo>
                <a:cubicBezTo>
                  <a:pt x="211" y="28"/>
                  <a:pt x="211" y="28"/>
                  <a:pt x="211" y="28"/>
                </a:cubicBezTo>
                <a:cubicBezTo>
                  <a:pt x="211" y="28"/>
                  <a:pt x="211" y="28"/>
                  <a:pt x="211" y="28"/>
                </a:cubicBezTo>
                <a:cubicBezTo>
                  <a:pt x="211" y="28"/>
                  <a:pt x="211" y="28"/>
                  <a:pt x="211" y="28"/>
                </a:cubicBezTo>
                <a:cubicBezTo>
                  <a:pt x="209" y="29"/>
                  <a:pt x="209" y="29"/>
                  <a:pt x="209" y="29"/>
                </a:cubicBezTo>
                <a:cubicBezTo>
                  <a:pt x="209" y="28"/>
                  <a:pt x="209" y="27"/>
                  <a:pt x="209" y="26"/>
                </a:cubicBezTo>
                <a:lnTo>
                  <a:pt x="209" y="25"/>
                </a:lnTo>
                <a:close/>
                <a:moveTo>
                  <a:pt x="207" y="33"/>
                </a:moveTo>
                <a:cubicBezTo>
                  <a:pt x="207" y="33"/>
                  <a:pt x="207" y="33"/>
                  <a:pt x="207" y="33"/>
                </a:cubicBezTo>
                <a:cubicBezTo>
                  <a:pt x="207" y="32"/>
                  <a:pt x="207" y="32"/>
                  <a:pt x="206" y="32"/>
                </a:cubicBezTo>
                <a:cubicBezTo>
                  <a:pt x="205" y="27"/>
                  <a:pt x="204" y="23"/>
                  <a:pt x="203" y="19"/>
                </a:cubicBezTo>
                <a:cubicBezTo>
                  <a:pt x="204" y="20"/>
                  <a:pt x="206" y="21"/>
                  <a:pt x="207" y="23"/>
                </a:cubicBezTo>
                <a:cubicBezTo>
                  <a:pt x="207" y="24"/>
                  <a:pt x="207" y="25"/>
                  <a:pt x="207" y="26"/>
                </a:cubicBezTo>
                <a:cubicBezTo>
                  <a:pt x="207" y="28"/>
                  <a:pt x="207" y="30"/>
                  <a:pt x="207" y="33"/>
                </a:cubicBezTo>
                <a:moveTo>
                  <a:pt x="206" y="18"/>
                </a:moveTo>
                <a:cubicBezTo>
                  <a:pt x="206" y="18"/>
                  <a:pt x="206" y="18"/>
                  <a:pt x="206" y="18"/>
                </a:cubicBezTo>
                <a:cubicBezTo>
                  <a:pt x="205" y="17"/>
                  <a:pt x="203" y="15"/>
                  <a:pt x="202" y="14"/>
                </a:cubicBezTo>
                <a:cubicBezTo>
                  <a:pt x="202" y="13"/>
                  <a:pt x="202" y="13"/>
                  <a:pt x="202" y="12"/>
                </a:cubicBezTo>
                <a:cubicBezTo>
                  <a:pt x="203" y="14"/>
                  <a:pt x="205" y="16"/>
                  <a:pt x="206" y="18"/>
                </a:cubicBezTo>
                <a:moveTo>
                  <a:pt x="201" y="21"/>
                </a:moveTo>
                <a:cubicBezTo>
                  <a:pt x="201" y="21"/>
                  <a:pt x="201" y="21"/>
                  <a:pt x="201" y="21"/>
                </a:cubicBezTo>
                <a:cubicBezTo>
                  <a:pt x="201" y="23"/>
                  <a:pt x="202" y="25"/>
                  <a:pt x="202" y="27"/>
                </a:cubicBezTo>
                <a:cubicBezTo>
                  <a:pt x="202" y="26"/>
                  <a:pt x="202" y="26"/>
                  <a:pt x="202" y="26"/>
                </a:cubicBezTo>
                <a:cubicBezTo>
                  <a:pt x="201" y="24"/>
                  <a:pt x="201" y="23"/>
                  <a:pt x="201" y="21"/>
                </a:cubicBezTo>
                <a:moveTo>
                  <a:pt x="202" y="31"/>
                </a:moveTo>
                <a:cubicBezTo>
                  <a:pt x="202" y="31"/>
                  <a:pt x="202" y="31"/>
                  <a:pt x="202" y="31"/>
                </a:cubicBezTo>
                <a:cubicBezTo>
                  <a:pt x="203" y="32"/>
                  <a:pt x="203" y="32"/>
                  <a:pt x="204" y="33"/>
                </a:cubicBezTo>
                <a:cubicBezTo>
                  <a:pt x="205" y="37"/>
                  <a:pt x="206" y="42"/>
                  <a:pt x="208" y="46"/>
                </a:cubicBezTo>
                <a:cubicBezTo>
                  <a:pt x="207" y="46"/>
                  <a:pt x="207" y="46"/>
                  <a:pt x="207" y="46"/>
                </a:cubicBezTo>
                <a:cubicBezTo>
                  <a:pt x="208" y="53"/>
                  <a:pt x="209" y="59"/>
                  <a:pt x="210" y="65"/>
                </a:cubicBezTo>
                <a:cubicBezTo>
                  <a:pt x="210" y="65"/>
                  <a:pt x="208" y="65"/>
                  <a:pt x="207" y="65"/>
                </a:cubicBezTo>
                <a:cubicBezTo>
                  <a:pt x="207" y="62"/>
                  <a:pt x="206" y="59"/>
                  <a:pt x="205" y="56"/>
                </a:cubicBezTo>
                <a:cubicBezTo>
                  <a:pt x="204" y="48"/>
                  <a:pt x="203" y="39"/>
                  <a:pt x="202" y="31"/>
                </a:cubicBezTo>
                <a:moveTo>
                  <a:pt x="196" y="136"/>
                </a:moveTo>
                <a:cubicBezTo>
                  <a:pt x="196" y="136"/>
                  <a:pt x="196" y="136"/>
                  <a:pt x="196" y="136"/>
                </a:cubicBezTo>
                <a:cubicBezTo>
                  <a:pt x="194" y="136"/>
                  <a:pt x="192" y="136"/>
                  <a:pt x="190" y="136"/>
                </a:cubicBezTo>
                <a:cubicBezTo>
                  <a:pt x="187" y="135"/>
                  <a:pt x="184" y="134"/>
                  <a:pt x="181" y="133"/>
                </a:cubicBezTo>
                <a:cubicBezTo>
                  <a:pt x="192" y="132"/>
                  <a:pt x="203" y="132"/>
                  <a:pt x="213" y="130"/>
                </a:cubicBezTo>
                <a:cubicBezTo>
                  <a:pt x="214" y="133"/>
                  <a:pt x="214" y="135"/>
                  <a:pt x="215" y="138"/>
                </a:cubicBezTo>
                <a:cubicBezTo>
                  <a:pt x="208" y="136"/>
                  <a:pt x="202" y="136"/>
                  <a:pt x="196" y="136"/>
                </a:cubicBezTo>
                <a:moveTo>
                  <a:pt x="210" y="139"/>
                </a:moveTo>
                <a:cubicBezTo>
                  <a:pt x="210" y="139"/>
                  <a:pt x="210" y="139"/>
                  <a:pt x="210" y="139"/>
                </a:cubicBezTo>
                <a:cubicBezTo>
                  <a:pt x="209" y="139"/>
                  <a:pt x="207" y="139"/>
                  <a:pt x="206" y="139"/>
                </a:cubicBezTo>
                <a:cubicBezTo>
                  <a:pt x="204" y="139"/>
                  <a:pt x="203" y="139"/>
                  <a:pt x="202" y="138"/>
                </a:cubicBezTo>
                <a:cubicBezTo>
                  <a:pt x="205" y="139"/>
                  <a:pt x="208" y="139"/>
                  <a:pt x="210" y="139"/>
                </a:cubicBezTo>
                <a:moveTo>
                  <a:pt x="208" y="119"/>
                </a:moveTo>
                <a:cubicBezTo>
                  <a:pt x="208" y="119"/>
                  <a:pt x="208" y="119"/>
                  <a:pt x="208" y="119"/>
                </a:cubicBezTo>
                <a:cubicBezTo>
                  <a:pt x="204" y="120"/>
                  <a:pt x="200" y="121"/>
                  <a:pt x="195" y="121"/>
                </a:cubicBezTo>
                <a:cubicBezTo>
                  <a:pt x="188" y="121"/>
                  <a:pt x="180" y="120"/>
                  <a:pt x="173" y="120"/>
                </a:cubicBezTo>
                <a:cubicBezTo>
                  <a:pt x="172" y="120"/>
                  <a:pt x="170" y="120"/>
                  <a:pt x="168" y="120"/>
                </a:cubicBezTo>
                <a:cubicBezTo>
                  <a:pt x="168" y="114"/>
                  <a:pt x="167" y="107"/>
                  <a:pt x="165" y="101"/>
                </a:cubicBezTo>
                <a:cubicBezTo>
                  <a:pt x="178" y="104"/>
                  <a:pt x="193" y="104"/>
                  <a:pt x="204" y="108"/>
                </a:cubicBezTo>
                <a:cubicBezTo>
                  <a:pt x="198" y="110"/>
                  <a:pt x="192" y="110"/>
                  <a:pt x="185" y="110"/>
                </a:cubicBezTo>
                <a:cubicBezTo>
                  <a:pt x="180" y="110"/>
                  <a:pt x="174" y="110"/>
                  <a:pt x="170" y="110"/>
                </a:cubicBezTo>
                <a:cubicBezTo>
                  <a:pt x="169" y="110"/>
                  <a:pt x="169" y="110"/>
                  <a:pt x="169" y="110"/>
                </a:cubicBezTo>
                <a:cubicBezTo>
                  <a:pt x="168" y="112"/>
                  <a:pt x="168" y="112"/>
                  <a:pt x="168" y="112"/>
                </a:cubicBezTo>
                <a:cubicBezTo>
                  <a:pt x="180" y="116"/>
                  <a:pt x="195" y="117"/>
                  <a:pt x="208" y="119"/>
                </a:cubicBezTo>
                <a:moveTo>
                  <a:pt x="201" y="129"/>
                </a:moveTo>
                <a:cubicBezTo>
                  <a:pt x="201" y="129"/>
                  <a:pt x="201" y="129"/>
                  <a:pt x="201" y="129"/>
                </a:cubicBezTo>
                <a:cubicBezTo>
                  <a:pt x="193" y="130"/>
                  <a:pt x="184" y="130"/>
                  <a:pt x="175" y="132"/>
                </a:cubicBezTo>
                <a:cubicBezTo>
                  <a:pt x="173" y="131"/>
                  <a:pt x="171" y="130"/>
                  <a:pt x="169" y="130"/>
                </a:cubicBezTo>
                <a:cubicBezTo>
                  <a:pt x="169" y="128"/>
                  <a:pt x="169" y="125"/>
                  <a:pt x="169" y="123"/>
                </a:cubicBezTo>
                <a:cubicBezTo>
                  <a:pt x="179" y="126"/>
                  <a:pt x="190" y="128"/>
                  <a:pt x="201" y="129"/>
                </a:cubicBezTo>
                <a:moveTo>
                  <a:pt x="177" y="122"/>
                </a:moveTo>
                <a:cubicBezTo>
                  <a:pt x="177" y="122"/>
                  <a:pt x="177" y="122"/>
                  <a:pt x="177" y="122"/>
                </a:cubicBezTo>
                <a:cubicBezTo>
                  <a:pt x="182" y="123"/>
                  <a:pt x="189" y="123"/>
                  <a:pt x="195" y="123"/>
                </a:cubicBezTo>
                <a:cubicBezTo>
                  <a:pt x="201" y="123"/>
                  <a:pt x="207" y="122"/>
                  <a:pt x="212" y="119"/>
                </a:cubicBezTo>
                <a:cubicBezTo>
                  <a:pt x="212" y="122"/>
                  <a:pt x="212" y="125"/>
                  <a:pt x="213" y="128"/>
                </a:cubicBezTo>
                <a:cubicBezTo>
                  <a:pt x="201" y="126"/>
                  <a:pt x="188" y="125"/>
                  <a:pt x="177" y="122"/>
                </a:cubicBezTo>
                <a:moveTo>
                  <a:pt x="181" y="113"/>
                </a:moveTo>
                <a:cubicBezTo>
                  <a:pt x="181" y="113"/>
                  <a:pt x="181" y="113"/>
                  <a:pt x="181" y="113"/>
                </a:cubicBezTo>
                <a:cubicBezTo>
                  <a:pt x="183" y="113"/>
                  <a:pt x="184" y="113"/>
                  <a:pt x="185" y="113"/>
                </a:cubicBezTo>
                <a:cubicBezTo>
                  <a:pt x="193" y="113"/>
                  <a:pt x="201" y="112"/>
                  <a:pt x="209" y="110"/>
                </a:cubicBezTo>
                <a:cubicBezTo>
                  <a:pt x="210" y="110"/>
                  <a:pt x="210" y="110"/>
                  <a:pt x="210" y="110"/>
                </a:cubicBezTo>
                <a:cubicBezTo>
                  <a:pt x="210" y="112"/>
                  <a:pt x="211" y="114"/>
                  <a:pt x="211" y="116"/>
                </a:cubicBezTo>
                <a:cubicBezTo>
                  <a:pt x="202" y="115"/>
                  <a:pt x="191" y="114"/>
                  <a:pt x="181" y="113"/>
                </a:cubicBezTo>
                <a:moveTo>
                  <a:pt x="209" y="108"/>
                </a:moveTo>
                <a:cubicBezTo>
                  <a:pt x="209" y="108"/>
                  <a:pt x="209" y="108"/>
                  <a:pt x="209" y="108"/>
                </a:cubicBezTo>
                <a:cubicBezTo>
                  <a:pt x="196" y="101"/>
                  <a:pt x="179" y="102"/>
                  <a:pt x="165" y="98"/>
                </a:cubicBezTo>
                <a:cubicBezTo>
                  <a:pt x="165" y="98"/>
                  <a:pt x="165" y="98"/>
                  <a:pt x="165" y="98"/>
                </a:cubicBezTo>
                <a:cubicBezTo>
                  <a:pt x="166" y="98"/>
                  <a:pt x="168" y="98"/>
                  <a:pt x="170" y="98"/>
                </a:cubicBezTo>
                <a:cubicBezTo>
                  <a:pt x="175" y="98"/>
                  <a:pt x="181" y="98"/>
                  <a:pt x="186" y="98"/>
                </a:cubicBezTo>
                <a:cubicBezTo>
                  <a:pt x="191" y="98"/>
                  <a:pt x="195" y="98"/>
                  <a:pt x="200" y="97"/>
                </a:cubicBezTo>
                <a:cubicBezTo>
                  <a:pt x="204" y="96"/>
                  <a:pt x="204" y="96"/>
                  <a:pt x="204" y="96"/>
                </a:cubicBezTo>
                <a:cubicBezTo>
                  <a:pt x="200" y="94"/>
                  <a:pt x="200" y="94"/>
                  <a:pt x="200" y="94"/>
                </a:cubicBezTo>
                <a:cubicBezTo>
                  <a:pt x="188" y="89"/>
                  <a:pt x="174" y="88"/>
                  <a:pt x="161" y="85"/>
                </a:cubicBezTo>
                <a:cubicBezTo>
                  <a:pt x="161" y="85"/>
                  <a:pt x="161" y="84"/>
                  <a:pt x="161" y="84"/>
                </a:cubicBezTo>
                <a:cubicBezTo>
                  <a:pt x="172" y="85"/>
                  <a:pt x="183" y="87"/>
                  <a:pt x="195" y="87"/>
                </a:cubicBezTo>
                <a:cubicBezTo>
                  <a:pt x="195" y="84"/>
                  <a:pt x="195" y="84"/>
                  <a:pt x="195" y="84"/>
                </a:cubicBezTo>
                <a:cubicBezTo>
                  <a:pt x="184" y="80"/>
                  <a:pt x="170" y="78"/>
                  <a:pt x="157" y="74"/>
                </a:cubicBezTo>
                <a:cubicBezTo>
                  <a:pt x="157" y="74"/>
                  <a:pt x="157" y="74"/>
                  <a:pt x="157" y="74"/>
                </a:cubicBezTo>
                <a:cubicBezTo>
                  <a:pt x="161" y="74"/>
                  <a:pt x="165" y="74"/>
                  <a:pt x="168" y="75"/>
                </a:cubicBezTo>
                <a:cubicBezTo>
                  <a:pt x="168" y="75"/>
                  <a:pt x="168" y="75"/>
                  <a:pt x="168" y="75"/>
                </a:cubicBezTo>
                <a:cubicBezTo>
                  <a:pt x="171" y="77"/>
                  <a:pt x="171" y="77"/>
                  <a:pt x="171" y="77"/>
                </a:cubicBezTo>
                <a:cubicBezTo>
                  <a:pt x="176" y="79"/>
                  <a:pt x="183" y="80"/>
                  <a:pt x="190" y="80"/>
                </a:cubicBezTo>
                <a:cubicBezTo>
                  <a:pt x="194" y="80"/>
                  <a:pt x="197" y="80"/>
                  <a:pt x="201" y="79"/>
                </a:cubicBezTo>
                <a:cubicBezTo>
                  <a:pt x="201" y="79"/>
                  <a:pt x="201" y="79"/>
                  <a:pt x="201" y="79"/>
                </a:cubicBezTo>
                <a:cubicBezTo>
                  <a:pt x="201" y="79"/>
                  <a:pt x="201" y="79"/>
                  <a:pt x="201" y="80"/>
                </a:cubicBezTo>
                <a:cubicBezTo>
                  <a:pt x="203" y="81"/>
                  <a:pt x="203" y="81"/>
                  <a:pt x="203" y="81"/>
                </a:cubicBezTo>
                <a:cubicBezTo>
                  <a:pt x="204" y="80"/>
                  <a:pt x="204" y="80"/>
                  <a:pt x="204" y="79"/>
                </a:cubicBezTo>
                <a:cubicBezTo>
                  <a:pt x="204" y="79"/>
                  <a:pt x="205" y="79"/>
                  <a:pt x="206" y="79"/>
                </a:cubicBezTo>
                <a:cubicBezTo>
                  <a:pt x="207" y="89"/>
                  <a:pt x="208" y="98"/>
                  <a:pt x="210" y="108"/>
                </a:cubicBezTo>
                <a:lnTo>
                  <a:pt x="209" y="108"/>
                </a:lnTo>
                <a:close/>
                <a:moveTo>
                  <a:pt x="164" y="95"/>
                </a:moveTo>
                <a:cubicBezTo>
                  <a:pt x="164" y="95"/>
                  <a:pt x="164" y="95"/>
                  <a:pt x="164" y="95"/>
                </a:cubicBezTo>
                <a:cubicBezTo>
                  <a:pt x="163" y="93"/>
                  <a:pt x="163" y="90"/>
                  <a:pt x="162" y="88"/>
                </a:cubicBezTo>
                <a:cubicBezTo>
                  <a:pt x="173" y="90"/>
                  <a:pt x="185" y="91"/>
                  <a:pt x="195" y="95"/>
                </a:cubicBezTo>
                <a:cubicBezTo>
                  <a:pt x="192" y="95"/>
                  <a:pt x="189" y="95"/>
                  <a:pt x="186" y="95"/>
                </a:cubicBezTo>
                <a:cubicBezTo>
                  <a:pt x="181" y="95"/>
                  <a:pt x="175" y="95"/>
                  <a:pt x="170" y="95"/>
                </a:cubicBezTo>
                <a:cubicBezTo>
                  <a:pt x="168" y="95"/>
                  <a:pt x="166" y="95"/>
                  <a:pt x="164" y="95"/>
                </a:cubicBezTo>
                <a:moveTo>
                  <a:pt x="160" y="82"/>
                </a:moveTo>
                <a:cubicBezTo>
                  <a:pt x="160" y="82"/>
                  <a:pt x="160" y="82"/>
                  <a:pt x="160" y="82"/>
                </a:cubicBezTo>
                <a:cubicBezTo>
                  <a:pt x="160" y="80"/>
                  <a:pt x="159" y="79"/>
                  <a:pt x="159" y="77"/>
                </a:cubicBezTo>
                <a:cubicBezTo>
                  <a:pt x="167" y="80"/>
                  <a:pt x="177" y="81"/>
                  <a:pt x="185" y="84"/>
                </a:cubicBezTo>
                <a:cubicBezTo>
                  <a:pt x="177" y="83"/>
                  <a:pt x="169" y="82"/>
                  <a:pt x="160" y="82"/>
                </a:cubicBezTo>
                <a:moveTo>
                  <a:pt x="157" y="82"/>
                </a:moveTo>
                <a:cubicBezTo>
                  <a:pt x="157" y="82"/>
                  <a:pt x="157" y="82"/>
                  <a:pt x="157" y="82"/>
                </a:cubicBezTo>
                <a:cubicBezTo>
                  <a:pt x="157" y="82"/>
                  <a:pt x="156" y="82"/>
                  <a:pt x="156" y="82"/>
                </a:cubicBezTo>
                <a:cubicBezTo>
                  <a:pt x="155" y="82"/>
                  <a:pt x="154" y="82"/>
                  <a:pt x="154" y="82"/>
                </a:cubicBezTo>
                <a:cubicBezTo>
                  <a:pt x="154" y="79"/>
                  <a:pt x="154" y="78"/>
                  <a:pt x="154" y="76"/>
                </a:cubicBezTo>
                <a:cubicBezTo>
                  <a:pt x="155" y="76"/>
                  <a:pt x="155" y="76"/>
                  <a:pt x="155" y="76"/>
                </a:cubicBezTo>
                <a:cubicBezTo>
                  <a:pt x="156" y="78"/>
                  <a:pt x="157" y="80"/>
                  <a:pt x="157" y="82"/>
                </a:cubicBezTo>
                <a:moveTo>
                  <a:pt x="156" y="70"/>
                </a:moveTo>
                <a:cubicBezTo>
                  <a:pt x="156" y="70"/>
                  <a:pt x="156" y="70"/>
                  <a:pt x="156" y="70"/>
                </a:cubicBezTo>
                <a:cubicBezTo>
                  <a:pt x="156" y="70"/>
                  <a:pt x="156" y="70"/>
                  <a:pt x="157" y="70"/>
                </a:cubicBezTo>
                <a:cubicBezTo>
                  <a:pt x="159" y="70"/>
                  <a:pt x="162" y="71"/>
                  <a:pt x="165" y="72"/>
                </a:cubicBezTo>
                <a:cubicBezTo>
                  <a:pt x="162" y="72"/>
                  <a:pt x="159" y="71"/>
                  <a:pt x="156" y="71"/>
                </a:cubicBezTo>
                <a:cubicBezTo>
                  <a:pt x="156" y="71"/>
                  <a:pt x="156" y="70"/>
                  <a:pt x="156" y="70"/>
                </a:cubicBezTo>
                <a:moveTo>
                  <a:pt x="179" y="73"/>
                </a:moveTo>
                <a:cubicBezTo>
                  <a:pt x="179" y="73"/>
                  <a:pt x="179" y="73"/>
                  <a:pt x="179" y="73"/>
                </a:cubicBezTo>
                <a:cubicBezTo>
                  <a:pt x="174" y="72"/>
                  <a:pt x="170" y="71"/>
                  <a:pt x="166" y="69"/>
                </a:cubicBezTo>
                <a:cubicBezTo>
                  <a:pt x="171" y="70"/>
                  <a:pt x="177" y="72"/>
                  <a:pt x="183" y="73"/>
                </a:cubicBezTo>
                <a:cubicBezTo>
                  <a:pt x="181" y="73"/>
                  <a:pt x="180" y="73"/>
                  <a:pt x="179" y="73"/>
                </a:cubicBezTo>
                <a:moveTo>
                  <a:pt x="187" y="78"/>
                </a:moveTo>
                <a:cubicBezTo>
                  <a:pt x="187" y="78"/>
                  <a:pt x="187" y="78"/>
                  <a:pt x="187" y="78"/>
                </a:cubicBezTo>
                <a:cubicBezTo>
                  <a:pt x="184" y="77"/>
                  <a:pt x="181" y="77"/>
                  <a:pt x="178" y="76"/>
                </a:cubicBezTo>
                <a:cubicBezTo>
                  <a:pt x="180" y="76"/>
                  <a:pt x="181" y="77"/>
                  <a:pt x="182" y="77"/>
                </a:cubicBezTo>
                <a:cubicBezTo>
                  <a:pt x="184" y="77"/>
                  <a:pt x="185" y="77"/>
                  <a:pt x="187" y="78"/>
                </a:cubicBezTo>
                <a:moveTo>
                  <a:pt x="166" y="63"/>
                </a:moveTo>
                <a:cubicBezTo>
                  <a:pt x="166" y="63"/>
                  <a:pt x="166" y="63"/>
                  <a:pt x="166" y="63"/>
                </a:cubicBezTo>
                <a:cubicBezTo>
                  <a:pt x="177" y="63"/>
                  <a:pt x="191" y="65"/>
                  <a:pt x="200" y="67"/>
                </a:cubicBezTo>
                <a:cubicBezTo>
                  <a:pt x="200" y="67"/>
                  <a:pt x="199" y="67"/>
                  <a:pt x="198" y="67"/>
                </a:cubicBezTo>
                <a:cubicBezTo>
                  <a:pt x="187" y="67"/>
                  <a:pt x="176" y="65"/>
                  <a:pt x="166" y="63"/>
                </a:cubicBezTo>
                <a:close/>
                <a:moveTo>
                  <a:pt x="148" y="62"/>
                </a:moveTo>
                <a:cubicBezTo>
                  <a:pt x="148" y="62"/>
                  <a:pt x="148" y="62"/>
                  <a:pt x="148" y="62"/>
                </a:cubicBezTo>
                <a:cubicBezTo>
                  <a:pt x="149" y="63"/>
                  <a:pt x="150" y="63"/>
                  <a:pt x="151" y="63"/>
                </a:cubicBezTo>
                <a:cubicBezTo>
                  <a:pt x="150" y="63"/>
                  <a:pt x="149" y="64"/>
                  <a:pt x="148" y="65"/>
                </a:cubicBezTo>
                <a:lnTo>
                  <a:pt x="148" y="62"/>
                </a:lnTo>
                <a:close/>
                <a:moveTo>
                  <a:pt x="153" y="70"/>
                </a:moveTo>
                <a:cubicBezTo>
                  <a:pt x="153" y="70"/>
                  <a:pt x="153" y="70"/>
                  <a:pt x="153" y="70"/>
                </a:cubicBezTo>
                <a:cubicBezTo>
                  <a:pt x="153" y="70"/>
                  <a:pt x="153" y="70"/>
                  <a:pt x="153" y="70"/>
                </a:cubicBezTo>
                <a:cubicBezTo>
                  <a:pt x="153" y="70"/>
                  <a:pt x="152" y="71"/>
                  <a:pt x="152" y="71"/>
                </a:cubicBezTo>
                <a:cubicBezTo>
                  <a:pt x="152" y="71"/>
                  <a:pt x="152" y="71"/>
                  <a:pt x="152" y="71"/>
                </a:cubicBezTo>
                <a:cubicBezTo>
                  <a:pt x="151" y="71"/>
                  <a:pt x="150" y="71"/>
                  <a:pt x="149" y="71"/>
                </a:cubicBezTo>
                <a:cubicBezTo>
                  <a:pt x="149" y="74"/>
                  <a:pt x="149" y="74"/>
                  <a:pt x="149" y="74"/>
                </a:cubicBezTo>
                <a:cubicBezTo>
                  <a:pt x="150" y="74"/>
                  <a:pt x="151" y="74"/>
                  <a:pt x="152" y="75"/>
                </a:cubicBezTo>
                <a:cubicBezTo>
                  <a:pt x="151" y="77"/>
                  <a:pt x="151" y="79"/>
                  <a:pt x="151" y="82"/>
                </a:cubicBezTo>
                <a:cubicBezTo>
                  <a:pt x="151" y="82"/>
                  <a:pt x="151" y="82"/>
                  <a:pt x="151" y="82"/>
                </a:cubicBezTo>
                <a:cubicBezTo>
                  <a:pt x="150" y="84"/>
                  <a:pt x="150" y="84"/>
                  <a:pt x="150" y="84"/>
                </a:cubicBezTo>
                <a:cubicBezTo>
                  <a:pt x="150" y="84"/>
                  <a:pt x="151" y="84"/>
                  <a:pt x="151" y="84"/>
                </a:cubicBezTo>
                <a:cubicBezTo>
                  <a:pt x="151" y="86"/>
                  <a:pt x="151" y="88"/>
                  <a:pt x="151" y="90"/>
                </a:cubicBezTo>
                <a:cubicBezTo>
                  <a:pt x="151" y="93"/>
                  <a:pt x="151" y="96"/>
                  <a:pt x="151" y="99"/>
                </a:cubicBezTo>
                <a:cubicBezTo>
                  <a:pt x="150" y="97"/>
                  <a:pt x="150" y="94"/>
                  <a:pt x="149" y="91"/>
                </a:cubicBezTo>
                <a:cubicBezTo>
                  <a:pt x="149" y="84"/>
                  <a:pt x="148" y="76"/>
                  <a:pt x="148" y="70"/>
                </a:cubicBezTo>
                <a:cubicBezTo>
                  <a:pt x="148" y="69"/>
                  <a:pt x="149" y="68"/>
                  <a:pt x="150" y="67"/>
                </a:cubicBezTo>
                <a:cubicBezTo>
                  <a:pt x="151" y="65"/>
                  <a:pt x="153" y="64"/>
                  <a:pt x="156" y="64"/>
                </a:cubicBezTo>
                <a:cubicBezTo>
                  <a:pt x="169" y="66"/>
                  <a:pt x="184" y="69"/>
                  <a:pt x="198" y="69"/>
                </a:cubicBezTo>
                <a:cubicBezTo>
                  <a:pt x="200" y="69"/>
                  <a:pt x="202" y="69"/>
                  <a:pt x="204" y="69"/>
                </a:cubicBezTo>
                <a:cubicBezTo>
                  <a:pt x="204" y="71"/>
                  <a:pt x="205" y="72"/>
                  <a:pt x="205" y="74"/>
                </a:cubicBezTo>
                <a:cubicBezTo>
                  <a:pt x="205" y="74"/>
                  <a:pt x="205" y="74"/>
                  <a:pt x="205" y="74"/>
                </a:cubicBezTo>
                <a:cubicBezTo>
                  <a:pt x="205" y="74"/>
                  <a:pt x="204" y="73"/>
                  <a:pt x="204" y="73"/>
                </a:cubicBezTo>
                <a:cubicBezTo>
                  <a:pt x="204" y="71"/>
                  <a:pt x="204" y="71"/>
                  <a:pt x="204" y="71"/>
                </a:cubicBezTo>
                <a:cubicBezTo>
                  <a:pt x="202" y="72"/>
                  <a:pt x="202" y="72"/>
                  <a:pt x="202" y="72"/>
                </a:cubicBezTo>
                <a:cubicBezTo>
                  <a:pt x="200" y="73"/>
                  <a:pt x="197" y="74"/>
                  <a:pt x="194" y="74"/>
                </a:cubicBezTo>
                <a:cubicBezTo>
                  <a:pt x="184" y="71"/>
                  <a:pt x="172" y="67"/>
                  <a:pt x="162" y="67"/>
                </a:cubicBezTo>
                <a:cubicBezTo>
                  <a:pt x="160" y="67"/>
                  <a:pt x="159" y="67"/>
                  <a:pt x="157" y="67"/>
                </a:cubicBezTo>
                <a:cubicBezTo>
                  <a:pt x="156" y="67"/>
                  <a:pt x="155" y="67"/>
                  <a:pt x="155" y="67"/>
                </a:cubicBezTo>
                <a:cubicBezTo>
                  <a:pt x="154" y="67"/>
                  <a:pt x="154" y="67"/>
                  <a:pt x="154" y="67"/>
                </a:cubicBezTo>
                <a:cubicBezTo>
                  <a:pt x="153" y="68"/>
                  <a:pt x="153" y="68"/>
                  <a:pt x="153" y="68"/>
                </a:cubicBezTo>
                <a:cubicBezTo>
                  <a:pt x="153" y="68"/>
                  <a:pt x="153" y="68"/>
                  <a:pt x="153" y="68"/>
                </a:cubicBezTo>
                <a:cubicBezTo>
                  <a:pt x="152" y="69"/>
                  <a:pt x="152" y="69"/>
                  <a:pt x="152" y="69"/>
                </a:cubicBezTo>
                <a:lnTo>
                  <a:pt x="153" y="70"/>
                </a:lnTo>
                <a:close/>
                <a:moveTo>
                  <a:pt x="153" y="90"/>
                </a:moveTo>
                <a:cubicBezTo>
                  <a:pt x="153" y="90"/>
                  <a:pt x="153" y="90"/>
                  <a:pt x="153" y="90"/>
                </a:cubicBezTo>
                <a:cubicBezTo>
                  <a:pt x="153" y="88"/>
                  <a:pt x="153" y="87"/>
                  <a:pt x="153" y="85"/>
                </a:cubicBezTo>
                <a:cubicBezTo>
                  <a:pt x="155" y="86"/>
                  <a:pt x="157" y="86"/>
                  <a:pt x="159" y="87"/>
                </a:cubicBezTo>
                <a:cubicBezTo>
                  <a:pt x="160" y="90"/>
                  <a:pt x="161" y="93"/>
                  <a:pt x="161" y="96"/>
                </a:cubicBezTo>
                <a:cubicBezTo>
                  <a:pt x="160" y="96"/>
                  <a:pt x="159" y="96"/>
                  <a:pt x="158" y="96"/>
                </a:cubicBezTo>
                <a:cubicBezTo>
                  <a:pt x="153" y="97"/>
                  <a:pt x="153" y="97"/>
                  <a:pt x="153" y="97"/>
                </a:cubicBezTo>
                <a:cubicBezTo>
                  <a:pt x="153" y="95"/>
                  <a:pt x="153" y="92"/>
                  <a:pt x="153" y="90"/>
                </a:cubicBezTo>
                <a:moveTo>
                  <a:pt x="157" y="124"/>
                </a:moveTo>
                <a:cubicBezTo>
                  <a:pt x="157" y="124"/>
                  <a:pt x="157" y="124"/>
                  <a:pt x="157" y="124"/>
                </a:cubicBezTo>
                <a:cubicBezTo>
                  <a:pt x="155" y="116"/>
                  <a:pt x="154" y="106"/>
                  <a:pt x="153" y="97"/>
                </a:cubicBezTo>
                <a:cubicBezTo>
                  <a:pt x="157" y="99"/>
                  <a:pt x="157" y="99"/>
                  <a:pt x="157" y="99"/>
                </a:cubicBezTo>
                <a:cubicBezTo>
                  <a:pt x="159" y="99"/>
                  <a:pt x="161" y="100"/>
                  <a:pt x="162" y="100"/>
                </a:cubicBezTo>
                <a:cubicBezTo>
                  <a:pt x="164" y="109"/>
                  <a:pt x="166" y="119"/>
                  <a:pt x="166" y="127"/>
                </a:cubicBezTo>
                <a:cubicBezTo>
                  <a:pt x="166" y="128"/>
                  <a:pt x="166" y="128"/>
                  <a:pt x="166" y="128"/>
                </a:cubicBezTo>
                <a:cubicBezTo>
                  <a:pt x="165" y="128"/>
                  <a:pt x="165" y="128"/>
                  <a:pt x="165" y="128"/>
                </a:cubicBezTo>
                <a:cubicBezTo>
                  <a:pt x="163" y="127"/>
                  <a:pt x="161" y="127"/>
                  <a:pt x="160" y="127"/>
                </a:cubicBezTo>
                <a:cubicBezTo>
                  <a:pt x="159" y="127"/>
                  <a:pt x="158" y="127"/>
                  <a:pt x="158" y="127"/>
                </a:cubicBezTo>
                <a:cubicBezTo>
                  <a:pt x="158" y="126"/>
                  <a:pt x="157" y="125"/>
                  <a:pt x="157" y="124"/>
                </a:cubicBezTo>
                <a:moveTo>
                  <a:pt x="158" y="129"/>
                </a:moveTo>
                <a:cubicBezTo>
                  <a:pt x="158" y="129"/>
                  <a:pt x="158" y="129"/>
                  <a:pt x="158" y="129"/>
                </a:cubicBezTo>
                <a:cubicBezTo>
                  <a:pt x="159" y="130"/>
                  <a:pt x="160" y="130"/>
                  <a:pt x="162" y="130"/>
                </a:cubicBezTo>
                <a:cubicBezTo>
                  <a:pt x="161" y="131"/>
                  <a:pt x="160" y="131"/>
                  <a:pt x="159" y="132"/>
                </a:cubicBezTo>
                <a:cubicBezTo>
                  <a:pt x="159" y="131"/>
                  <a:pt x="159" y="130"/>
                  <a:pt x="158" y="129"/>
                </a:cubicBezTo>
                <a:moveTo>
                  <a:pt x="162" y="139"/>
                </a:moveTo>
                <a:cubicBezTo>
                  <a:pt x="162" y="139"/>
                  <a:pt x="162" y="139"/>
                  <a:pt x="162" y="139"/>
                </a:cubicBezTo>
                <a:cubicBezTo>
                  <a:pt x="163" y="139"/>
                  <a:pt x="163" y="140"/>
                  <a:pt x="164" y="140"/>
                </a:cubicBezTo>
                <a:cubicBezTo>
                  <a:pt x="164" y="140"/>
                  <a:pt x="164" y="141"/>
                  <a:pt x="164" y="142"/>
                </a:cubicBezTo>
                <a:cubicBezTo>
                  <a:pt x="163" y="141"/>
                  <a:pt x="163" y="140"/>
                  <a:pt x="162" y="139"/>
                </a:cubicBezTo>
                <a:moveTo>
                  <a:pt x="166" y="145"/>
                </a:moveTo>
                <a:cubicBezTo>
                  <a:pt x="166" y="145"/>
                  <a:pt x="166" y="145"/>
                  <a:pt x="166" y="145"/>
                </a:cubicBezTo>
                <a:cubicBezTo>
                  <a:pt x="167" y="144"/>
                  <a:pt x="167" y="144"/>
                  <a:pt x="167" y="144"/>
                </a:cubicBezTo>
                <a:cubicBezTo>
                  <a:pt x="167" y="144"/>
                  <a:pt x="167" y="144"/>
                  <a:pt x="167" y="144"/>
                </a:cubicBezTo>
                <a:cubicBezTo>
                  <a:pt x="167" y="144"/>
                  <a:pt x="167" y="144"/>
                  <a:pt x="167" y="144"/>
                </a:cubicBezTo>
                <a:cubicBezTo>
                  <a:pt x="167" y="144"/>
                  <a:pt x="166" y="140"/>
                  <a:pt x="166" y="139"/>
                </a:cubicBezTo>
                <a:cubicBezTo>
                  <a:pt x="167" y="138"/>
                  <a:pt x="167" y="138"/>
                  <a:pt x="167" y="138"/>
                </a:cubicBezTo>
                <a:cubicBezTo>
                  <a:pt x="165" y="138"/>
                  <a:pt x="165" y="138"/>
                  <a:pt x="165" y="138"/>
                </a:cubicBezTo>
                <a:cubicBezTo>
                  <a:pt x="163" y="137"/>
                  <a:pt x="162" y="136"/>
                  <a:pt x="160" y="135"/>
                </a:cubicBezTo>
                <a:cubicBezTo>
                  <a:pt x="161" y="133"/>
                  <a:pt x="163" y="132"/>
                  <a:pt x="165" y="131"/>
                </a:cubicBezTo>
                <a:cubicBezTo>
                  <a:pt x="166" y="131"/>
                  <a:pt x="166" y="131"/>
                  <a:pt x="167" y="132"/>
                </a:cubicBezTo>
                <a:cubicBezTo>
                  <a:pt x="167" y="132"/>
                  <a:pt x="167" y="132"/>
                  <a:pt x="167" y="132"/>
                </a:cubicBezTo>
                <a:cubicBezTo>
                  <a:pt x="167" y="132"/>
                  <a:pt x="167" y="133"/>
                  <a:pt x="167" y="133"/>
                </a:cubicBezTo>
                <a:cubicBezTo>
                  <a:pt x="167" y="133"/>
                  <a:pt x="167" y="133"/>
                  <a:pt x="167" y="133"/>
                </a:cubicBezTo>
                <a:cubicBezTo>
                  <a:pt x="162" y="134"/>
                  <a:pt x="162" y="134"/>
                  <a:pt x="162" y="134"/>
                </a:cubicBezTo>
                <a:cubicBezTo>
                  <a:pt x="167" y="136"/>
                  <a:pt x="167" y="136"/>
                  <a:pt x="167" y="136"/>
                </a:cubicBezTo>
                <a:cubicBezTo>
                  <a:pt x="167" y="136"/>
                  <a:pt x="167" y="136"/>
                  <a:pt x="167" y="136"/>
                </a:cubicBezTo>
                <a:cubicBezTo>
                  <a:pt x="167" y="137"/>
                  <a:pt x="167" y="139"/>
                  <a:pt x="167" y="140"/>
                </a:cubicBezTo>
                <a:cubicBezTo>
                  <a:pt x="167" y="141"/>
                  <a:pt x="167" y="142"/>
                  <a:pt x="167" y="142"/>
                </a:cubicBezTo>
                <a:cubicBezTo>
                  <a:pt x="167" y="143"/>
                  <a:pt x="167" y="143"/>
                  <a:pt x="167" y="143"/>
                </a:cubicBezTo>
                <a:cubicBezTo>
                  <a:pt x="168" y="144"/>
                  <a:pt x="168" y="144"/>
                  <a:pt x="168" y="144"/>
                </a:cubicBezTo>
                <a:cubicBezTo>
                  <a:pt x="169" y="144"/>
                  <a:pt x="169" y="144"/>
                  <a:pt x="170" y="144"/>
                </a:cubicBezTo>
                <a:cubicBezTo>
                  <a:pt x="170" y="145"/>
                  <a:pt x="170" y="145"/>
                  <a:pt x="170" y="145"/>
                </a:cubicBezTo>
                <a:cubicBezTo>
                  <a:pt x="171" y="145"/>
                  <a:pt x="173" y="145"/>
                  <a:pt x="174" y="145"/>
                </a:cubicBezTo>
                <a:cubicBezTo>
                  <a:pt x="177" y="145"/>
                  <a:pt x="180" y="146"/>
                  <a:pt x="183" y="146"/>
                </a:cubicBezTo>
                <a:cubicBezTo>
                  <a:pt x="174" y="146"/>
                  <a:pt x="169" y="146"/>
                  <a:pt x="166" y="145"/>
                </a:cubicBezTo>
                <a:moveTo>
                  <a:pt x="174" y="142"/>
                </a:moveTo>
                <a:cubicBezTo>
                  <a:pt x="174" y="142"/>
                  <a:pt x="174" y="142"/>
                  <a:pt x="174" y="142"/>
                </a:cubicBezTo>
                <a:cubicBezTo>
                  <a:pt x="172" y="142"/>
                  <a:pt x="171" y="142"/>
                  <a:pt x="170" y="141"/>
                </a:cubicBezTo>
                <a:cubicBezTo>
                  <a:pt x="170" y="140"/>
                  <a:pt x="170" y="140"/>
                  <a:pt x="170" y="140"/>
                </a:cubicBezTo>
                <a:cubicBezTo>
                  <a:pt x="170" y="139"/>
                  <a:pt x="170" y="138"/>
                  <a:pt x="170" y="137"/>
                </a:cubicBezTo>
                <a:cubicBezTo>
                  <a:pt x="173" y="137"/>
                  <a:pt x="176" y="138"/>
                  <a:pt x="179" y="138"/>
                </a:cubicBezTo>
                <a:cubicBezTo>
                  <a:pt x="185" y="140"/>
                  <a:pt x="191" y="141"/>
                  <a:pt x="198" y="141"/>
                </a:cubicBezTo>
                <a:cubicBezTo>
                  <a:pt x="190" y="142"/>
                  <a:pt x="182" y="142"/>
                  <a:pt x="174" y="142"/>
                </a:cubicBezTo>
                <a:moveTo>
                  <a:pt x="205" y="146"/>
                </a:moveTo>
                <a:cubicBezTo>
                  <a:pt x="205" y="146"/>
                  <a:pt x="205" y="146"/>
                  <a:pt x="205" y="146"/>
                </a:cubicBezTo>
                <a:cubicBezTo>
                  <a:pt x="205" y="146"/>
                  <a:pt x="205" y="146"/>
                  <a:pt x="205" y="146"/>
                </a:cubicBezTo>
                <a:cubicBezTo>
                  <a:pt x="200" y="146"/>
                  <a:pt x="195" y="145"/>
                  <a:pt x="190" y="145"/>
                </a:cubicBezTo>
                <a:cubicBezTo>
                  <a:pt x="191" y="145"/>
                  <a:pt x="193" y="145"/>
                  <a:pt x="194" y="145"/>
                </a:cubicBezTo>
                <a:cubicBezTo>
                  <a:pt x="201" y="145"/>
                  <a:pt x="208" y="145"/>
                  <a:pt x="216" y="144"/>
                </a:cubicBezTo>
                <a:cubicBezTo>
                  <a:pt x="216" y="144"/>
                  <a:pt x="216" y="144"/>
                  <a:pt x="216" y="145"/>
                </a:cubicBezTo>
                <a:cubicBezTo>
                  <a:pt x="212" y="145"/>
                  <a:pt x="209" y="145"/>
                  <a:pt x="205" y="146"/>
                </a:cubicBezTo>
                <a:moveTo>
                  <a:pt x="215" y="117"/>
                </a:moveTo>
                <a:cubicBezTo>
                  <a:pt x="215" y="117"/>
                  <a:pt x="215" y="117"/>
                  <a:pt x="215" y="117"/>
                </a:cubicBezTo>
                <a:cubicBezTo>
                  <a:pt x="215" y="117"/>
                  <a:pt x="215" y="117"/>
                  <a:pt x="215" y="117"/>
                </a:cubicBezTo>
                <a:cubicBezTo>
                  <a:pt x="215" y="117"/>
                  <a:pt x="215" y="117"/>
                  <a:pt x="215" y="117"/>
                </a:cubicBezTo>
                <a:cubicBezTo>
                  <a:pt x="213" y="107"/>
                  <a:pt x="213" y="97"/>
                  <a:pt x="211" y="87"/>
                </a:cubicBezTo>
                <a:cubicBezTo>
                  <a:pt x="211" y="84"/>
                  <a:pt x="211" y="82"/>
                  <a:pt x="210" y="79"/>
                </a:cubicBezTo>
                <a:cubicBezTo>
                  <a:pt x="210" y="79"/>
                  <a:pt x="210" y="79"/>
                  <a:pt x="210" y="79"/>
                </a:cubicBezTo>
                <a:cubicBezTo>
                  <a:pt x="211" y="79"/>
                  <a:pt x="211" y="79"/>
                  <a:pt x="211" y="79"/>
                </a:cubicBezTo>
                <a:cubicBezTo>
                  <a:pt x="211" y="77"/>
                  <a:pt x="211" y="77"/>
                  <a:pt x="211" y="77"/>
                </a:cubicBezTo>
                <a:cubicBezTo>
                  <a:pt x="211" y="77"/>
                  <a:pt x="211" y="77"/>
                  <a:pt x="211" y="77"/>
                </a:cubicBezTo>
                <a:cubicBezTo>
                  <a:pt x="210" y="77"/>
                  <a:pt x="210" y="77"/>
                  <a:pt x="210" y="77"/>
                </a:cubicBezTo>
                <a:cubicBezTo>
                  <a:pt x="209" y="74"/>
                  <a:pt x="209" y="71"/>
                  <a:pt x="208" y="69"/>
                </a:cubicBezTo>
                <a:cubicBezTo>
                  <a:pt x="209" y="68"/>
                  <a:pt x="210" y="68"/>
                  <a:pt x="211" y="68"/>
                </a:cubicBezTo>
                <a:cubicBezTo>
                  <a:pt x="211" y="70"/>
                  <a:pt x="211" y="71"/>
                  <a:pt x="212" y="72"/>
                </a:cubicBezTo>
                <a:cubicBezTo>
                  <a:pt x="214" y="87"/>
                  <a:pt x="217" y="101"/>
                  <a:pt x="220" y="115"/>
                </a:cubicBezTo>
                <a:cubicBezTo>
                  <a:pt x="221" y="124"/>
                  <a:pt x="222" y="132"/>
                  <a:pt x="223" y="140"/>
                </a:cubicBezTo>
                <a:cubicBezTo>
                  <a:pt x="222" y="140"/>
                  <a:pt x="222" y="140"/>
                  <a:pt x="221" y="140"/>
                </a:cubicBezTo>
                <a:cubicBezTo>
                  <a:pt x="218" y="139"/>
                  <a:pt x="218" y="139"/>
                  <a:pt x="218" y="139"/>
                </a:cubicBezTo>
                <a:cubicBezTo>
                  <a:pt x="217" y="132"/>
                  <a:pt x="215" y="124"/>
                  <a:pt x="215" y="117"/>
                </a:cubicBezTo>
                <a:moveTo>
                  <a:pt x="226" y="186"/>
                </a:moveTo>
                <a:cubicBezTo>
                  <a:pt x="226" y="186"/>
                  <a:pt x="226" y="186"/>
                  <a:pt x="226" y="186"/>
                </a:cubicBezTo>
                <a:cubicBezTo>
                  <a:pt x="224" y="174"/>
                  <a:pt x="222" y="161"/>
                  <a:pt x="219" y="148"/>
                </a:cubicBezTo>
                <a:cubicBezTo>
                  <a:pt x="219" y="148"/>
                  <a:pt x="219" y="148"/>
                  <a:pt x="219" y="147"/>
                </a:cubicBezTo>
                <a:cubicBezTo>
                  <a:pt x="221" y="147"/>
                  <a:pt x="222" y="147"/>
                  <a:pt x="224" y="146"/>
                </a:cubicBezTo>
                <a:cubicBezTo>
                  <a:pt x="224" y="150"/>
                  <a:pt x="225" y="154"/>
                  <a:pt x="225" y="158"/>
                </a:cubicBezTo>
                <a:cubicBezTo>
                  <a:pt x="225" y="160"/>
                  <a:pt x="225" y="161"/>
                  <a:pt x="225" y="163"/>
                </a:cubicBezTo>
                <a:cubicBezTo>
                  <a:pt x="225" y="167"/>
                  <a:pt x="225" y="171"/>
                  <a:pt x="225" y="175"/>
                </a:cubicBezTo>
                <a:cubicBezTo>
                  <a:pt x="225" y="179"/>
                  <a:pt x="225" y="179"/>
                  <a:pt x="225" y="179"/>
                </a:cubicBezTo>
                <a:cubicBezTo>
                  <a:pt x="227" y="176"/>
                  <a:pt x="227" y="176"/>
                  <a:pt x="227" y="176"/>
                </a:cubicBezTo>
                <a:cubicBezTo>
                  <a:pt x="227" y="179"/>
                  <a:pt x="226" y="183"/>
                  <a:pt x="226" y="186"/>
                </a:cubicBezTo>
                <a:moveTo>
                  <a:pt x="230" y="209"/>
                </a:moveTo>
                <a:cubicBezTo>
                  <a:pt x="230" y="209"/>
                  <a:pt x="230" y="209"/>
                  <a:pt x="230" y="209"/>
                </a:cubicBezTo>
                <a:cubicBezTo>
                  <a:pt x="230" y="209"/>
                  <a:pt x="230" y="208"/>
                  <a:pt x="230" y="208"/>
                </a:cubicBezTo>
                <a:cubicBezTo>
                  <a:pt x="230" y="208"/>
                  <a:pt x="230" y="208"/>
                  <a:pt x="230" y="208"/>
                </a:cubicBezTo>
                <a:cubicBezTo>
                  <a:pt x="231" y="207"/>
                  <a:pt x="232" y="205"/>
                  <a:pt x="233" y="203"/>
                </a:cubicBezTo>
                <a:cubicBezTo>
                  <a:pt x="232" y="205"/>
                  <a:pt x="231" y="208"/>
                  <a:pt x="230" y="209"/>
                </a:cubicBezTo>
                <a:moveTo>
                  <a:pt x="238" y="182"/>
                </a:moveTo>
                <a:cubicBezTo>
                  <a:pt x="238" y="182"/>
                  <a:pt x="238" y="182"/>
                  <a:pt x="238" y="182"/>
                </a:cubicBezTo>
                <a:cubicBezTo>
                  <a:pt x="236" y="187"/>
                  <a:pt x="235" y="192"/>
                  <a:pt x="234" y="198"/>
                </a:cubicBezTo>
                <a:cubicBezTo>
                  <a:pt x="234" y="198"/>
                  <a:pt x="233" y="199"/>
                  <a:pt x="233" y="199"/>
                </a:cubicBezTo>
                <a:cubicBezTo>
                  <a:pt x="235" y="191"/>
                  <a:pt x="237" y="182"/>
                  <a:pt x="239" y="173"/>
                </a:cubicBezTo>
                <a:cubicBezTo>
                  <a:pt x="239" y="176"/>
                  <a:pt x="238" y="179"/>
                  <a:pt x="238" y="182"/>
                </a:cubicBezTo>
                <a:moveTo>
                  <a:pt x="229" y="203"/>
                </a:moveTo>
                <a:cubicBezTo>
                  <a:pt x="229" y="203"/>
                  <a:pt x="229" y="203"/>
                  <a:pt x="229" y="203"/>
                </a:cubicBezTo>
                <a:cubicBezTo>
                  <a:pt x="228" y="200"/>
                  <a:pt x="228" y="197"/>
                  <a:pt x="227" y="194"/>
                </a:cubicBezTo>
                <a:cubicBezTo>
                  <a:pt x="229" y="187"/>
                  <a:pt x="230" y="179"/>
                  <a:pt x="230" y="172"/>
                </a:cubicBezTo>
                <a:cubicBezTo>
                  <a:pt x="234" y="165"/>
                  <a:pt x="235" y="157"/>
                  <a:pt x="235" y="147"/>
                </a:cubicBezTo>
                <a:cubicBezTo>
                  <a:pt x="235" y="142"/>
                  <a:pt x="235" y="137"/>
                  <a:pt x="234" y="131"/>
                </a:cubicBezTo>
                <a:cubicBezTo>
                  <a:pt x="234" y="128"/>
                  <a:pt x="234" y="125"/>
                  <a:pt x="234" y="122"/>
                </a:cubicBezTo>
                <a:cubicBezTo>
                  <a:pt x="234" y="122"/>
                  <a:pt x="234" y="123"/>
                  <a:pt x="234" y="123"/>
                </a:cubicBezTo>
                <a:cubicBezTo>
                  <a:pt x="235" y="123"/>
                  <a:pt x="235" y="124"/>
                  <a:pt x="235" y="124"/>
                </a:cubicBezTo>
                <a:cubicBezTo>
                  <a:pt x="236" y="132"/>
                  <a:pt x="238" y="139"/>
                  <a:pt x="241" y="146"/>
                </a:cubicBezTo>
                <a:cubicBezTo>
                  <a:pt x="241" y="146"/>
                  <a:pt x="241" y="146"/>
                  <a:pt x="241" y="146"/>
                </a:cubicBezTo>
                <a:cubicBezTo>
                  <a:pt x="237" y="166"/>
                  <a:pt x="235" y="188"/>
                  <a:pt x="229" y="203"/>
                </a:cubicBezTo>
                <a:moveTo>
                  <a:pt x="249" y="178"/>
                </a:moveTo>
                <a:cubicBezTo>
                  <a:pt x="249" y="178"/>
                  <a:pt x="249" y="178"/>
                  <a:pt x="249" y="178"/>
                </a:cubicBezTo>
                <a:cubicBezTo>
                  <a:pt x="248" y="179"/>
                  <a:pt x="247" y="180"/>
                  <a:pt x="247" y="182"/>
                </a:cubicBezTo>
                <a:cubicBezTo>
                  <a:pt x="247" y="180"/>
                  <a:pt x="248" y="179"/>
                  <a:pt x="249" y="177"/>
                </a:cubicBezTo>
                <a:cubicBezTo>
                  <a:pt x="249" y="177"/>
                  <a:pt x="249" y="178"/>
                  <a:pt x="249" y="178"/>
                </a:cubicBezTo>
                <a:moveTo>
                  <a:pt x="252" y="165"/>
                </a:moveTo>
                <a:cubicBezTo>
                  <a:pt x="252" y="165"/>
                  <a:pt x="252" y="165"/>
                  <a:pt x="252" y="165"/>
                </a:cubicBezTo>
                <a:cubicBezTo>
                  <a:pt x="248" y="173"/>
                  <a:pt x="244" y="181"/>
                  <a:pt x="240" y="188"/>
                </a:cubicBezTo>
                <a:cubicBezTo>
                  <a:pt x="240" y="186"/>
                  <a:pt x="241" y="185"/>
                  <a:pt x="241" y="183"/>
                </a:cubicBezTo>
                <a:cubicBezTo>
                  <a:pt x="241" y="182"/>
                  <a:pt x="241" y="182"/>
                  <a:pt x="241" y="181"/>
                </a:cubicBezTo>
                <a:cubicBezTo>
                  <a:pt x="245" y="172"/>
                  <a:pt x="250" y="163"/>
                  <a:pt x="253" y="153"/>
                </a:cubicBezTo>
                <a:cubicBezTo>
                  <a:pt x="253" y="151"/>
                  <a:pt x="254" y="149"/>
                  <a:pt x="254" y="146"/>
                </a:cubicBezTo>
                <a:cubicBezTo>
                  <a:pt x="254" y="153"/>
                  <a:pt x="253" y="159"/>
                  <a:pt x="252" y="165"/>
                </a:cubicBezTo>
                <a:moveTo>
                  <a:pt x="255" y="127"/>
                </a:moveTo>
                <a:cubicBezTo>
                  <a:pt x="255" y="127"/>
                  <a:pt x="255" y="127"/>
                  <a:pt x="255" y="127"/>
                </a:cubicBezTo>
                <a:cubicBezTo>
                  <a:pt x="254" y="132"/>
                  <a:pt x="254" y="136"/>
                  <a:pt x="253" y="141"/>
                </a:cubicBezTo>
                <a:cubicBezTo>
                  <a:pt x="249" y="151"/>
                  <a:pt x="245" y="161"/>
                  <a:pt x="242" y="171"/>
                </a:cubicBezTo>
                <a:cubicBezTo>
                  <a:pt x="242" y="162"/>
                  <a:pt x="243" y="153"/>
                  <a:pt x="245" y="146"/>
                </a:cubicBezTo>
                <a:cubicBezTo>
                  <a:pt x="247" y="140"/>
                  <a:pt x="249" y="134"/>
                  <a:pt x="250" y="128"/>
                </a:cubicBezTo>
                <a:cubicBezTo>
                  <a:pt x="251" y="127"/>
                  <a:pt x="251" y="126"/>
                  <a:pt x="251" y="125"/>
                </a:cubicBezTo>
                <a:cubicBezTo>
                  <a:pt x="253" y="125"/>
                  <a:pt x="253" y="125"/>
                  <a:pt x="253" y="125"/>
                </a:cubicBezTo>
                <a:cubicBezTo>
                  <a:pt x="252" y="124"/>
                  <a:pt x="252" y="124"/>
                  <a:pt x="252" y="124"/>
                </a:cubicBezTo>
                <a:cubicBezTo>
                  <a:pt x="254" y="123"/>
                  <a:pt x="254" y="123"/>
                  <a:pt x="254" y="123"/>
                </a:cubicBezTo>
                <a:cubicBezTo>
                  <a:pt x="253" y="122"/>
                  <a:pt x="253" y="122"/>
                  <a:pt x="253" y="122"/>
                </a:cubicBezTo>
                <a:cubicBezTo>
                  <a:pt x="253" y="121"/>
                  <a:pt x="253" y="121"/>
                  <a:pt x="253" y="121"/>
                </a:cubicBezTo>
                <a:cubicBezTo>
                  <a:pt x="254" y="122"/>
                  <a:pt x="254" y="124"/>
                  <a:pt x="255" y="125"/>
                </a:cubicBezTo>
                <a:cubicBezTo>
                  <a:pt x="255" y="126"/>
                  <a:pt x="255" y="126"/>
                  <a:pt x="255" y="127"/>
                </a:cubicBezTo>
                <a:moveTo>
                  <a:pt x="255" y="119"/>
                </a:moveTo>
                <a:cubicBezTo>
                  <a:pt x="255" y="119"/>
                  <a:pt x="255" y="119"/>
                  <a:pt x="255" y="119"/>
                </a:cubicBezTo>
                <a:cubicBezTo>
                  <a:pt x="255" y="119"/>
                  <a:pt x="255" y="119"/>
                  <a:pt x="255" y="118"/>
                </a:cubicBezTo>
                <a:cubicBezTo>
                  <a:pt x="255" y="118"/>
                  <a:pt x="255" y="118"/>
                  <a:pt x="255" y="118"/>
                </a:cubicBezTo>
                <a:cubicBezTo>
                  <a:pt x="255" y="118"/>
                  <a:pt x="255" y="119"/>
                  <a:pt x="255" y="119"/>
                </a:cubicBezTo>
                <a:moveTo>
                  <a:pt x="253" y="116"/>
                </a:moveTo>
                <a:cubicBezTo>
                  <a:pt x="253" y="116"/>
                  <a:pt x="253" y="116"/>
                  <a:pt x="253" y="116"/>
                </a:cubicBezTo>
                <a:cubicBezTo>
                  <a:pt x="253" y="116"/>
                  <a:pt x="253" y="116"/>
                  <a:pt x="253" y="116"/>
                </a:cubicBezTo>
                <a:cubicBezTo>
                  <a:pt x="254" y="112"/>
                  <a:pt x="255" y="107"/>
                  <a:pt x="257" y="103"/>
                </a:cubicBezTo>
                <a:cubicBezTo>
                  <a:pt x="256" y="106"/>
                  <a:pt x="256" y="109"/>
                  <a:pt x="256" y="113"/>
                </a:cubicBezTo>
                <a:cubicBezTo>
                  <a:pt x="255" y="114"/>
                  <a:pt x="254" y="115"/>
                  <a:pt x="253" y="116"/>
                </a:cubicBezTo>
                <a:moveTo>
                  <a:pt x="264" y="143"/>
                </a:moveTo>
                <a:cubicBezTo>
                  <a:pt x="264" y="143"/>
                  <a:pt x="264" y="143"/>
                  <a:pt x="264" y="143"/>
                </a:cubicBezTo>
                <a:cubicBezTo>
                  <a:pt x="261" y="148"/>
                  <a:pt x="259" y="153"/>
                  <a:pt x="256" y="158"/>
                </a:cubicBezTo>
                <a:cubicBezTo>
                  <a:pt x="257" y="151"/>
                  <a:pt x="257" y="144"/>
                  <a:pt x="257" y="137"/>
                </a:cubicBezTo>
                <a:cubicBezTo>
                  <a:pt x="258" y="135"/>
                  <a:pt x="259" y="134"/>
                  <a:pt x="259" y="132"/>
                </a:cubicBezTo>
                <a:cubicBezTo>
                  <a:pt x="260" y="133"/>
                  <a:pt x="260" y="134"/>
                  <a:pt x="260" y="135"/>
                </a:cubicBezTo>
                <a:cubicBezTo>
                  <a:pt x="262" y="136"/>
                  <a:pt x="262" y="136"/>
                  <a:pt x="262" y="136"/>
                </a:cubicBezTo>
                <a:cubicBezTo>
                  <a:pt x="263" y="135"/>
                  <a:pt x="263" y="135"/>
                  <a:pt x="263" y="135"/>
                </a:cubicBezTo>
                <a:cubicBezTo>
                  <a:pt x="265" y="132"/>
                  <a:pt x="266" y="129"/>
                  <a:pt x="268" y="126"/>
                </a:cubicBezTo>
                <a:cubicBezTo>
                  <a:pt x="267" y="131"/>
                  <a:pt x="265" y="137"/>
                  <a:pt x="264" y="143"/>
                </a:cubicBezTo>
                <a:moveTo>
                  <a:pt x="269" y="115"/>
                </a:moveTo>
                <a:cubicBezTo>
                  <a:pt x="269" y="115"/>
                  <a:pt x="269" y="115"/>
                  <a:pt x="269" y="115"/>
                </a:cubicBezTo>
                <a:cubicBezTo>
                  <a:pt x="267" y="121"/>
                  <a:pt x="265" y="127"/>
                  <a:pt x="262" y="131"/>
                </a:cubicBezTo>
                <a:cubicBezTo>
                  <a:pt x="261" y="131"/>
                  <a:pt x="261" y="130"/>
                  <a:pt x="260" y="129"/>
                </a:cubicBezTo>
                <a:cubicBezTo>
                  <a:pt x="263" y="122"/>
                  <a:pt x="266" y="116"/>
                  <a:pt x="269" y="109"/>
                </a:cubicBezTo>
                <a:cubicBezTo>
                  <a:pt x="269" y="111"/>
                  <a:pt x="269" y="112"/>
                  <a:pt x="269" y="113"/>
                </a:cubicBezTo>
                <a:cubicBezTo>
                  <a:pt x="269" y="113"/>
                  <a:pt x="269" y="114"/>
                  <a:pt x="269" y="115"/>
                </a:cubicBezTo>
                <a:moveTo>
                  <a:pt x="269" y="132"/>
                </a:moveTo>
                <a:cubicBezTo>
                  <a:pt x="269" y="132"/>
                  <a:pt x="269" y="132"/>
                  <a:pt x="269" y="132"/>
                </a:cubicBezTo>
                <a:cubicBezTo>
                  <a:pt x="270" y="126"/>
                  <a:pt x="271" y="121"/>
                  <a:pt x="271" y="115"/>
                </a:cubicBezTo>
                <a:cubicBezTo>
                  <a:pt x="272" y="111"/>
                  <a:pt x="273" y="107"/>
                  <a:pt x="273" y="102"/>
                </a:cubicBezTo>
                <a:cubicBezTo>
                  <a:pt x="273" y="102"/>
                  <a:pt x="273" y="101"/>
                  <a:pt x="273" y="100"/>
                </a:cubicBezTo>
                <a:cubicBezTo>
                  <a:pt x="273" y="98"/>
                  <a:pt x="273" y="98"/>
                  <a:pt x="273" y="98"/>
                </a:cubicBezTo>
                <a:cubicBezTo>
                  <a:pt x="271" y="99"/>
                  <a:pt x="271" y="99"/>
                  <a:pt x="271" y="99"/>
                </a:cubicBezTo>
                <a:cubicBezTo>
                  <a:pt x="270" y="99"/>
                  <a:pt x="270" y="100"/>
                  <a:pt x="270" y="100"/>
                </a:cubicBezTo>
                <a:cubicBezTo>
                  <a:pt x="270" y="100"/>
                  <a:pt x="270" y="99"/>
                  <a:pt x="270" y="99"/>
                </a:cubicBezTo>
                <a:cubicBezTo>
                  <a:pt x="268" y="95"/>
                  <a:pt x="267" y="91"/>
                  <a:pt x="264" y="87"/>
                </a:cubicBezTo>
                <a:cubicBezTo>
                  <a:pt x="265" y="86"/>
                  <a:pt x="265" y="86"/>
                  <a:pt x="265" y="86"/>
                </a:cubicBezTo>
                <a:cubicBezTo>
                  <a:pt x="264" y="86"/>
                  <a:pt x="264" y="86"/>
                  <a:pt x="264" y="86"/>
                </a:cubicBezTo>
                <a:cubicBezTo>
                  <a:pt x="264" y="85"/>
                  <a:pt x="263" y="84"/>
                  <a:pt x="263" y="83"/>
                </a:cubicBezTo>
                <a:cubicBezTo>
                  <a:pt x="270" y="90"/>
                  <a:pt x="278" y="96"/>
                  <a:pt x="285" y="102"/>
                </a:cubicBezTo>
                <a:cubicBezTo>
                  <a:pt x="281" y="109"/>
                  <a:pt x="275" y="120"/>
                  <a:pt x="269" y="132"/>
                </a:cubicBezTo>
                <a:moveTo>
                  <a:pt x="135" y="130"/>
                </a:moveTo>
                <a:cubicBezTo>
                  <a:pt x="135" y="130"/>
                  <a:pt x="135" y="130"/>
                  <a:pt x="135" y="130"/>
                </a:cubicBezTo>
                <a:cubicBezTo>
                  <a:pt x="135" y="129"/>
                  <a:pt x="135" y="128"/>
                  <a:pt x="135" y="127"/>
                </a:cubicBezTo>
                <a:cubicBezTo>
                  <a:pt x="135" y="124"/>
                  <a:pt x="135" y="121"/>
                  <a:pt x="133" y="119"/>
                </a:cubicBezTo>
                <a:cubicBezTo>
                  <a:pt x="131" y="106"/>
                  <a:pt x="131" y="93"/>
                  <a:pt x="130" y="80"/>
                </a:cubicBezTo>
                <a:cubicBezTo>
                  <a:pt x="129" y="69"/>
                  <a:pt x="128" y="65"/>
                  <a:pt x="124" y="62"/>
                </a:cubicBezTo>
                <a:cubicBezTo>
                  <a:pt x="125" y="59"/>
                  <a:pt x="125" y="59"/>
                  <a:pt x="125" y="59"/>
                </a:cubicBezTo>
                <a:cubicBezTo>
                  <a:pt x="120" y="59"/>
                  <a:pt x="116" y="58"/>
                  <a:pt x="112" y="57"/>
                </a:cubicBezTo>
                <a:cubicBezTo>
                  <a:pt x="103" y="55"/>
                  <a:pt x="93" y="53"/>
                  <a:pt x="84" y="53"/>
                </a:cubicBezTo>
                <a:cubicBezTo>
                  <a:pt x="79" y="53"/>
                  <a:pt x="74" y="54"/>
                  <a:pt x="70" y="55"/>
                </a:cubicBezTo>
                <a:cubicBezTo>
                  <a:pt x="70" y="57"/>
                  <a:pt x="70" y="57"/>
                  <a:pt x="70" y="57"/>
                </a:cubicBezTo>
                <a:cubicBezTo>
                  <a:pt x="74" y="57"/>
                  <a:pt x="77" y="57"/>
                  <a:pt x="80" y="57"/>
                </a:cubicBezTo>
                <a:cubicBezTo>
                  <a:pt x="82" y="57"/>
                  <a:pt x="84" y="57"/>
                  <a:pt x="85" y="57"/>
                </a:cubicBezTo>
                <a:cubicBezTo>
                  <a:pt x="85" y="59"/>
                  <a:pt x="85" y="59"/>
                  <a:pt x="85" y="59"/>
                </a:cubicBezTo>
                <a:cubicBezTo>
                  <a:pt x="87" y="60"/>
                  <a:pt x="90" y="60"/>
                  <a:pt x="93" y="61"/>
                </a:cubicBezTo>
                <a:cubicBezTo>
                  <a:pt x="93" y="61"/>
                  <a:pt x="93" y="61"/>
                  <a:pt x="93" y="61"/>
                </a:cubicBezTo>
                <a:cubicBezTo>
                  <a:pt x="91" y="61"/>
                  <a:pt x="89" y="61"/>
                  <a:pt x="87" y="61"/>
                </a:cubicBezTo>
                <a:cubicBezTo>
                  <a:pt x="84" y="61"/>
                  <a:pt x="82" y="61"/>
                  <a:pt x="79" y="61"/>
                </a:cubicBezTo>
                <a:cubicBezTo>
                  <a:pt x="81" y="60"/>
                  <a:pt x="82" y="60"/>
                  <a:pt x="84" y="60"/>
                </a:cubicBezTo>
                <a:cubicBezTo>
                  <a:pt x="84" y="57"/>
                  <a:pt x="84" y="57"/>
                  <a:pt x="84" y="57"/>
                </a:cubicBezTo>
                <a:cubicBezTo>
                  <a:pt x="80" y="57"/>
                  <a:pt x="75" y="57"/>
                  <a:pt x="71" y="59"/>
                </a:cubicBezTo>
                <a:cubicBezTo>
                  <a:pt x="67" y="60"/>
                  <a:pt x="64" y="63"/>
                  <a:pt x="64" y="68"/>
                </a:cubicBezTo>
                <a:cubicBezTo>
                  <a:pt x="64" y="69"/>
                  <a:pt x="64" y="70"/>
                  <a:pt x="64" y="71"/>
                </a:cubicBezTo>
                <a:cubicBezTo>
                  <a:pt x="64" y="74"/>
                  <a:pt x="64" y="77"/>
                  <a:pt x="64" y="80"/>
                </a:cubicBezTo>
                <a:cubicBezTo>
                  <a:pt x="64" y="82"/>
                  <a:pt x="64" y="84"/>
                  <a:pt x="64" y="86"/>
                </a:cubicBezTo>
                <a:cubicBezTo>
                  <a:pt x="64" y="88"/>
                  <a:pt x="64" y="91"/>
                  <a:pt x="64" y="94"/>
                </a:cubicBezTo>
                <a:cubicBezTo>
                  <a:pt x="64" y="109"/>
                  <a:pt x="65" y="125"/>
                  <a:pt x="69" y="138"/>
                </a:cubicBezTo>
                <a:cubicBezTo>
                  <a:pt x="69" y="138"/>
                  <a:pt x="69" y="139"/>
                  <a:pt x="69" y="139"/>
                </a:cubicBezTo>
                <a:cubicBezTo>
                  <a:pt x="68" y="140"/>
                  <a:pt x="68" y="140"/>
                  <a:pt x="68" y="140"/>
                </a:cubicBezTo>
                <a:cubicBezTo>
                  <a:pt x="69" y="140"/>
                  <a:pt x="69" y="140"/>
                  <a:pt x="69" y="140"/>
                </a:cubicBezTo>
                <a:cubicBezTo>
                  <a:pt x="74" y="144"/>
                  <a:pt x="81" y="145"/>
                  <a:pt x="88" y="145"/>
                </a:cubicBezTo>
                <a:cubicBezTo>
                  <a:pt x="95" y="145"/>
                  <a:pt x="102" y="144"/>
                  <a:pt x="109" y="143"/>
                </a:cubicBezTo>
                <a:cubicBezTo>
                  <a:pt x="116" y="145"/>
                  <a:pt x="122" y="145"/>
                  <a:pt x="127" y="145"/>
                </a:cubicBezTo>
                <a:cubicBezTo>
                  <a:pt x="130" y="145"/>
                  <a:pt x="133" y="145"/>
                  <a:pt x="135" y="144"/>
                </a:cubicBezTo>
                <a:cubicBezTo>
                  <a:pt x="135" y="145"/>
                  <a:pt x="135" y="146"/>
                  <a:pt x="135" y="147"/>
                </a:cubicBezTo>
                <a:cubicBezTo>
                  <a:pt x="138" y="147"/>
                  <a:pt x="138" y="147"/>
                  <a:pt x="138" y="147"/>
                </a:cubicBezTo>
                <a:cubicBezTo>
                  <a:pt x="138" y="146"/>
                  <a:pt x="138" y="145"/>
                  <a:pt x="137" y="143"/>
                </a:cubicBezTo>
                <a:cubicBezTo>
                  <a:pt x="138" y="143"/>
                  <a:pt x="138" y="143"/>
                  <a:pt x="139" y="142"/>
                </a:cubicBezTo>
                <a:cubicBezTo>
                  <a:pt x="140" y="142"/>
                  <a:pt x="140" y="142"/>
                  <a:pt x="140" y="142"/>
                </a:cubicBezTo>
                <a:cubicBezTo>
                  <a:pt x="139" y="141"/>
                  <a:pt x="139" y="141"/>
                  <a:pt x="139" y="141"/>
                </a:cubicBezTo>
                <a:cubicBezTo>
                  <a:pt x="137" y="137"/>
                  <a:pt x="136" y="133"/>
                  <a:pt x="135" y="130"/>
                </a:cubicBezTo>
                <a:moveTo>
                  <a:pt x="121" y="67"/>
                </a:moveTo>
                <a:cubicBezTo>
                  <a:pt x="121" y="67"/>
                  <a:pt x="121" y="67"/>
                  <a:pt x="121" y="67"/>
                </a:cubicBezTo>
                <a:cubicBezTo>
                  <a:pt x="124" y="66"/>
                  <a:pt x="124" y="66"/>
                  <a:pt x="124" y="66"/>
                </a:cubicBezTo>
                <a:cubicBezTo>
                  <a:pt x="124" y="66"/>
                  <a:pt x="124" y="66"/>
                  <a:pt x="124" y="66"/>
                </a:cubicBezTo>
                <a:cubicBezTo>
                  <a:pt x="124" y="66"/>
                  <a:pt x="124" y="66"/>
                  <a:pt x="124" y="66"/>
                </a:cubicBezTo>
                <a:cubicBezTo>
                  <a:pt x="125" y="66"/>
                  <a:pt x="125" y="66"/>
                  <a:pt x="125" y="66"/>
                </a:cubicBezTo>
                <a:cubicBezTo>
                  <a:pt x="126" y="68"/>
                  <a:pt x="126" y="72"/>
                  <a:pt x="127" y="80"/>
                </a:cubicBezTo>
                <a:cubicBezTo>
                  <a:pt x="128" y="91"/>
                  <a:pt x="128" y="103"/>
                  <a:pt x="130" y="114"/>
                </a:cubicBezTo>
                <a:cubicBezTo>
                  <a:pt x="129" y="114"/>
                  <a:pt x="129" y="114"/>
                  <a:pt x="129" y="114"/>
                </a:cubicBezTo>
                <a:cubicBezTo>
                  <a:pt x="130" y="119"/>
                  <a:pt x="130" y="119"/>
                  <a:pt x="130" y="119"/>
                </a:cubicBezTo>
                <a:cubicBezTo>
                  <a:pt x="130" y="123"/>
                  <a:pt x="131" y="127"/>
                  <a:pt x="132" y="131"/>
                </a:cubicBezTo>
                <a:cubicBezTo>
                  <a:pt x="132" y="132"/>
                  <a:pt x="132" y="132"/>
                  <a:pt x="132" y="133"/>
                </a:cubicBezTo>
                <a:cubicBezTo>
                  <a:pt x="129" y="120"/>
                  <a:pt x="126" y="107"/>
                  <a:pt x="124" y="94"/>
                </a:cubicBezTo>
                <a:cubicBezTo>
                  <a:pt x="127" y="94"/>
                  <a:pt x="127" y="94"/>
                  <a:pt x="127" y="94"/>
                </a:cubicBezTo>
                <a:cubicBezTo>
                  <a:pt x="124" y="93"/>
                  <a:pt x="124" y="93"/>
                  <a:pt x="124" y="93"/>
                </a:cubicBezTo>
                <a:cubicBezTo>
                  <a:pt x="124" y="92"/>
                  <a:pt x="124" y="90"/>
                  <a:pt x="124" y="89"/>
                </a:cubicBezTo>
                <a:cubicBezTo>
                  <a:pt x="125" y="90"/>
                  <a:pt x="125" y="90"/>
                  <a:pt x="125" y="90"/>
                </a:cubicBezTo>
                <a:cubicBezTo>
                  <a:pt x="125" y="89"/>
                  <a:pt x="125" y="89"/>
                  <a:pt x="125" y="89"/>
                </a:cubicBezTo>
                <a:cubicBezTo>
                  <a:pt x="125" y="84"/>
                  <a:pt x="125" y="78"/>
                  <a:pt x="126" y="74"/>
                </a:cubicBezTo>
                <a:cubicBezTo>
                  <a:pt x="123" y="73"/>
                  <a:pt x="123" y="73"/>
                  <a:pt x="123" y="73"/>
                </a:cubicBezTo>
                <a:cubicBezTo>
                  <a:pt x="122" y="77"/>
                  <a:pt x="122" y="82"/>
                  <a:pt x="121" y="87"/>
                </a:cubicBezTo>
                <a:cubicBezTo>
                  <a:pt x="121" y="87"/>
                  <a:pt x="121" y="87"/>
                  <a:pt x="121" y="86"/>
                </a:cubicBezTo>
                <a:cubicBezTo>
                  <a:pt x="121" y="81"/>
                  <a:pt x="122" y="76"/>
                  <a:pt x="122" y="71"/>
                </a:cubicBezTo>
                <a:cubicBezTo>
                  <a:pt x="120" y="71"/>
                  <a:pt x="120" y="71"/>
                  <a:pt x="120" y="71"/>
                </a:cubicBezTo>
                <a:cubicBezTo>
                  <a:pt x="119" y="72"/>
                  <a:pt x="118" y="74"/>
                  <a:pt x="117" y="75"/>
                </a:cubicBezTo>
                <a:cubicBezTo>
                  <a:pt x="117" y="73"/>
                  <a:pt x="117" y="73"/>
                  <a:pt x="117" y="73"/>
                </a:cubicBezTo>
                <a:cubicBezTo>
                  <a:pt x="107" y="71"/>
                  <a:pt x="97" y="71"/>
                  <a:pt x="89" y="68"/>
                </a:cubicBezTo>
                <a:cubicBezTo>
                  <a:pt x="93" y="68"/>
                  <a:pt x="97" y="68"/>
                  <a:pt x="101" y="68"/>
                </a:cubicBezTo>
                <a:cubicBezTo>
                  <a:pt x="103" y="68"/>
                  <a:pt x="106" y="68"/>
                  <a:pt x="108" y="68"/>
                </a:cubicBezTo>
                <a:cubicBezTo>
                  <a:pt x="112" y="68"/>
                  <a:pt x="117" y="68"/>
                  <a:pt x="121" y="67"/>
                </a:cubicBezTo>
                <a:cubicBezTo>
                  <a:pt x="121" y="67"/>
                  <a:pt x="121" y="67"/>
                  <a:pt x="121" y="67"/>
                </a:cubicBezTo>
                <a:cubicBezTo>
                  <a:pt x="121" y="67"/>
                  <a:pt x="121" y="67"/>
                  <a:pt x="121" y="67"/>
                </a:cubicBezTo>
                <a:moveTo>
                  <a:pt x="119" y="81"/>
                </a:moveTo>
                <a:cubicBezTo>
                  <a:pt x="119" y="81"/>
                  <a:pt x="119" y="81"/>
                  <a:pt x="119" y="81"/>
                </a:cubicBezTo>
                <a:cubicBezTo>
                  <a:pt x="118" y="82"/>
                  <a:pt x="118" y="83"/>
                  <a:pt x="118" y="84"/>
                </a:cubicBezTo>
                <a:cubicBezTo>
                  <a:pt x="114" y="82"/>
                  <a:pt x="110" y="81"/>
                  <a:pt x="106" y="80"/>
                </a:cubicBezTo>
                <a:cubicBezTo>
                  <a:pt x="111" y="81"/>
                  <a:pt x="115" y="81"/>
                  <a:pt x="119" y="81"/>
                </a:cubicBezTo>
                <a:moveTo>
                  <a:pt x="116" y="78"/>
                </a:moveTo>
                <a:cubicBezTo>
                  <a:pt x="116" y="78"/>
                  <a:pt x="116" y="78"/>
                  <a:pt x="116" y="78"/>
                </a:cubicBezTo>
                <a:cubicBezTo>
                  <a:pt x="117" y="77"/>
                  <a:pt x="118" y="77"/>
                  <a:pt x="119" y="76"/>
                </a:cubicBezTo>
                <a:cubicBezTo>
                  <a:pt x="119" y="77"/>
                  <a:pt x="119" y="78"/>
                  <a:pt x="119" y="78"/>
                </a:cubicBezTo>
                <a:cubicBezTo>
                  <a:pt x="118" y="78"/>
                  <a:pt x="117" y="78"/>
                  <a:pt x="116" y="78"/>
                </a:cubicBezTo>
                <a:moveTo>
                  <a:pt x="105" y="103"/>
                </a:moveTo>
                <a:cubicBezTo>
                  <a:pt x="105" y="103"/>
                  <a:pt x="105" y="103"/>
                  <a:pt x="105" y="103"/>
                </a:cubicBezTo>
                <a:cubicBezTo>
                  <a:pt x="109" y="103"/>
                  <a:pt x="113" y="103"/>
                  <a:pt x="117" y="102"/>
                </a:cubicBezTo>
                <a:cubicBezTo>
                  <a:pt x="117" y="103"/>
                  <a:pt x="116" y="103"/>
                  <a:pt x="116" y="104"/>
                </a:cubicBezTo>
                <a:cubicBezTo>
                  <a:pt x="113" y="104"/>
                  <a:pt x="109" y="103"/>
                  <a:pt x="105" y="103"/>
                </a:cubicBezTo>
                <a:moveTo>
                  <a:pt x="113" y="106"/>
                </a:moveTo>
                <a:cubicBezTo>
                  <a:pt x="113" y="106"/>
                  <a:pt x="113" y="106"/>
                  <a:pt x="113" y="106"/>
                </a:cubicBezTo>
                <a:cubicBezTo>
                  <a:pt x="113" y="106"/>
                  <a:pt x="112" y="106"/>
                  <a:pt x="112" y="106"/>
                </a:cubicBezTo>
                <a:cubicBezTo>
                  <a:pt x="112" y="106"/>
                  <a:pt x="112" y="106"/>
                  <a:pt x="111" y="106"/>
                </a:cubicBezTo>
                <a:cubicBezTo>
                  <a:pt x="112" y="106"/>
                  <a:pt x="112" y="106"/>
                  <a:pt x="113" y="106"/>
                </a:cubicBezTo>
                <a:moveTo>
                  <a:pt x="79" y="99"/>
                </a:moveTo>
                <a:cubicBezTo>
                  <a:pt x="79" y="99"/>
                  <a:pt x="79" y="99"/>
                  <a:pt x="79" y="99"/>
                </a:cubicBezTo>
                <a:cubicBezTo>
                  <a:pt x="78" y="98"/>
                  <a:pt x="78" y="97"/>
                  <a:pt x="78" y="96"/>
                </a:cubicBezTo>
                <a:cubicBezTo>
                  <a:pt x="78" y="96"/>
                  <a:pt x="79" y="96"/>
                  <a:pt x="79" y="96"/>
                </a:cubicBezTo>
                <a:cubicBezTo>
                  <a:pt x="79" y="98"/>
                  <a:pt x="79" y="98"/>
                  <a:pt x="79" y="98"/>
                </a:cubicBezTo>
                <a:cubicBezTo>
                  <a:pt x="82" y="98"/>
                  <a:pt x="84" y="98"/>
                  <a:pt x="87" y="98"/>
                </a:cubicBezTo>
                <a:cubicBezTo>
                  <a:pt x="88" y="98"/>
                  <a:pt x="89" y="98"/>
                  <a:pt x="89" y="98"/>
                </a:cubicBezTo>
                <a:cubicBezTo>
                  <a:pt x="97" y="99"/>
                  <a:pt x="104" y="99"/>
                  <a:pt x="111" y="100"/>
                </a:cubicBezTo>
                <a:cubicBezTo>
                  <a:pt x="112" y="100"/>
                  <a:pt x="112" y="100"/>
                  <a:pt x="112" y="100"/>
                </a:cubicBezTo>
                <a:cubicBezTo>
                  <a:pt x="105" y="101"/>
                  <a:pt x="97" y="101"/>
                  <a:pt x="90" y="102"/>
                </a:cubicBezTo>
                <a:cubicBezTo>
                  <a:pt x="86" y="101"/>
                  <a:pt x="82" y="100"/>
                  <a:pt x="79" y="99"/>
                </a:cubicBezTo>
                <a:moveTo>
                  <a:pt x="89" y="108"/>
                </a:moveTo>
                <a:cubicBezTo>
                  <a:pt x="89" y="108"/>
                  <a:pt x="89" y="108"/>
                  <a:pt x="89" y="108"/>
                </a:cubicBezTo>
                <a:cubicBezTo>
                  <a:pt x="89" y="108"/>
                  <a:pt x="88" y="108"/>
                  <a:pt x="88" y="108"/>
                </a:cubicBezTo>
                <a:cubicBezTo>
                  <a:pt x="87" y="108"/>
                  <a:pt x="86" y="108"/>
                  <a:pt x="86" y="108"/>
                </a:cubicBezTo>
                <a:cubicBezTo>
                  <a:pt x="87" y="108"/>
                  <a:pt x="88" y="108"/>
                  <a:pt x="89" y="108"/>
                </a:cubicBezTo>
                <a:moveTo>
                  <a:pt x="79" y="102"/>
                </a:moveTo>
                <a:cubicBezTo>
                  <a:pt x="79" y="102"/>
                  <a:pt x="79" y="102"/>
                  <a:pt x="79" y="102"/>
                </a:cubicBezTo>
                <a:cubicBezTo>
                  <a:pt x="79" y="102"/>
                  <a:pt x="79" y="102"/>
                  <a:pt x="79" y="102"/>
                </a:cubicBezTo>
                <a:cubicBezTo>
                  <a:pt x="79" y="102"/>
                  <a:pt x="79" y="102"/>
                  <a:pt x="79" y="102"/>
                </a:cubicBezTo>
                <a:cubicBezTo>
                  <a:pt x="79" y="102"/>
                  <a:pt x="79" y="102"/>
                  <a:pt x="79" y="102"/>
                </a:cubicBezTo>
                <a:moveTo>
                  <a:pt x="77" y="90"/>
                </a:moveTo>
                <a:cubicBezTo>
                  <a:pt x="77" y="90"/>
                  <a:pt x="77" y="90"/>
                  <a:pt x="77" y="90"/>
                </a:cubicBezTo>
                <a:cubicBezTo>
                  <a:pt x="87" y="90"/>
                  <a:pt x="99" y="90"/>
                  <a:pt x="108" y="92"/>
                </a:cubicBezTo>
                <a:cubicBezTo>
                  <a:pt x="102" y="92"/>
                  <a:pt x="95" y="92"/>
                  <a:pt x="89" y="93"/>
                </a:cubicBezTo>
                <a:cubicBezTo>
                  <a:pt x="89" y="93"/>
                  <a:pt x="88" y="93"/>
                  <a:pt x="88" y="93"/>
                </a:cubicBezTo>
                <a:cubicBezTo>
                  <a:pt x="85" y="93"/>
                  <a:pt x="81" y="93"/>
                  <a:pt x="78" y="93"/>
                </a:cubicBezTo>
                <a:cubicBezTo>
                  <a:pt x="78" y="92"/>
                  <a:pt x="78" y="91"/>
                  <a:pt x="77" y="90"/>
                </a:cubicBezTo>
                <a:moveTo>
                  <a:pt x="78" y="121"/>
                </a:moveTo>
                <a:cubicBezTo>
                  <a:pt x="78" y="121"/>
                  <a:pt x="78" y="121"/>
                  <a:pt x="78" y="121"/>
                </a:cubicBezTo>
                <a:cubicBezTo>
                  <a:pt x="78" y="122"/>
                  <a:pt x="78" y="122"/>
                  <a:pt x="78" y="122"/>
                </a:cubicBezTo>
                <a:cubicBezTo>
                  <a:pt x="78" y="122"/>
                  <a:pt x="78" y="122"/>
                  <a:pt x="78" y="121"/>
                </a:cubicBezTo>
                <a:cubicBezTo>
                  <a:pt x="78" y="121"/>
                  <a:pt x="78" y="121"/>
                  <a:pt x="78" y="121"/>
                </a:cubicBezTo>
                <a:moveTo>
                  <a:pt x="113" y="97"/>
                </a:moveTo>
                <a:cubicBezTo>
                  <a:pt x="113" y="97"/>
                  <a:pt x="113" y="97"/>
                  <a:pt x="113" y="97"/>
                </a:cubicBezTo>
                <a:cubicBezTo>
                  <a:pt x="113" y="97"/>
                  <a:pt x="112" y="97"/>
                  <a:pt x="112" y="97"/>
                </a:cubicBezTo>
                <a:cubicBezTo>
                  <a:pt x="109" y="96"/>
                  <a:pt x="106" y="96"/>
                  <a:pt x="103" y="96"/>
                </a:cubicBezTo>
                <a:cubicBezTo>
                  <a:pt x="105" y="95"/>
                  <a:pt x="108" y="95"/>
                  <a:pt x="110" y="95"/>
                </a:cubicBezTo>
                <a:cubicBezTo>
                  <a:pt x="113" y="95"/>
                  <a:pt x="115" y="95"/>
                  <a:pt x="117" y="95"/>
                </a:cubicBezTo>
                <a:cubicBezTo>
                  <a:pt x="117" y="96"/>
                  <a:pt x="117" y="97"/>
                  <a:pt x="117" y="98"/>
                </a:cubicBezTo>
                <a:cubicBezTo>
                  <a:pt x="116" y="98"/>
                  <a:pt x="114" y="98"/>
                  <a:pt x="113" y="97"/>
                </a:cubicBezTo>
                <a:moveTo>
                  <a:pt x="113" y="91"/>
                </a:moveTo>
                <a:cubicBezTo>
                  <a:pt x="113" y="91"/>
                  <a:pt x="113" y="91"/>
                  <a:pt x="113" y="91"/>
                </a:cubicBezTo>
                <a:cubicBezTo>
                  <a:pt x="114" y="91"/>
                  <a:pt x="115" y="92"/>
                  <a:pt x="117" y="92"/>
                </a:cubicBezTo>
                <a:cubicBezTo>
                  <a:pt x="116" y="92"/>
                  <a:pt x="116" y="92"/>
                  <a:pt x="115" y="92"/>
                </a:cubicBezTo>
                <a:cubicBezTo>
                  <a:pt x="114" y="92"/>
                  <a:pt x="114" y="92"/>
                  <a:pt x="114" y="92"/>
                </a:cubicBezTo>
                <a:cubicBezTo>
                  <a:pt x="114" y="91"/>
                  <a:pt x="113" y="91"/>
                  <a:pt x="113" y="91"/>
                </a:cubicBezTo>
                <a:moveTo>
                  <a:pt x="115" y="89"/>
                </a:moveTo>
                <a:cubicBezTo>
                  <a:pt x="115" y="89"/>
                  <a:pt x="115" y="89"/>
                  <a:pt x="115" y="89"/>
                </a:cubicBezTo>
                <a:cubicBezTo>
                  <a:pt x="116" y="89"/>
                  <a:pt x="117" y="89"/>
                  <a:pt x="118" y="89"/>
                </a:cubicBezTo>
                <a:cubicBezTo>
                  <a:pt x="118" y="89"/>
                  <a:pt x="118" y="89"/>
                  <a:pt x="118" y="90"/>
                </a:cubicBezTo>
                <a:cubicBezTo>
                  <a:pt x="117" y="89"/>
                  <a:pt x="116" y="89"/>
                  <a:pt x="115" y="89"/>
                </a:cubicBezTo>
                <a:moveTo>
                  <a:pt x="106" y="76"/>
                </a:moveTo>
                <a:cubicBezTo>
                  <a:pt x="106" y="76"/>
                  <a:pt x="106" y="76"/>
                  <a:pt x="106" y="76"/>
                </a:cubicBezTo>
                <a:cubicBezTo>
                  <a:pt x="105" y="76"/>
                  <a:pt x="103" y="76"/>
                  <a:pt x="102" y="76"/>
                </a:cubicBezTo>
                <a:cubicBezTo>
                  <a:pt x="104" y="76"/>
                  <a:pt x="106" y="76"/>
                  <a:pt x="109" y="76"/>
                </a:cubicBezTo>
                <a:cubicBezTo>
                  <a:pt x="110" y="76"/>
                  <a:pt x="112" y="76"/>
                  <a:pt x="113" y="76"/>
                </a:cubicBezTo>
                <a:cubicBezTo>
                  <a:pt x="111" y="76"/>
                  <a:pt x="109" y="76"/>
                  <a:pt x="106" y="76"/>
                </a:cubicBezTo>
                <a:moveTo>
                  <a:pt x="105" y="85"/>
                </a:moveTo>
                <a:cubicBezTo>
                  <a:pt x="105" y="85"/>
                  <a:pt x="105" y="85"/>
                  <a:pt x="105" y="85"/>
                </a:cubicBezTo>
                <a:cubicBezTo>
                  <a:pt x="107" y="85"/>
                  <a:pt x="110" y="85"/>
                  <a:pt x="113" y="86"/>
                </a:cubicBezTo>
                <a:cubicBezTo>
                  <a:pt x="113" y="86"/>
                  <a:pt x="114" y="86"/>
                  <a:pt x="114" y="86"/>
                </a:cubicBezTo>
                <a:cubicBezTo>
                  <a:pt x="109" y="86"/>
                  <a:pt x="103" y="86"/>
                  <a:pt x="98" y="86"/>
                </a:cubicBezTo>
                <a:cubicBezTo>
                  <a:pt x="97" y="86"/>
                  <a:pt x="97" y="86"/>
                  <a:pt x="97" y="86"/>
                </a:cubicBezTo>
                <a:cubicBezTo>
                  <a:pt x="100" y="85"/>
                  <a:pt x="102" y="85"/>
                  <a:pt x="105" y="85"/>
                </a:cubicBezTo>
                <a:moveTo>
                  <a:pt x="90" y="84"/>
                </a:moveTo>
                <a:cubicBezTo>
                  <a:pt x="90" y="84"/>
                  <a:pt x="90" y="84"/>
                  <a:pt x="90" y="84"/>
                </a:cubicBezTo>
                <a:cubicBezTo>
                  <a:pt x="86" y="85"/>
                  <a:pt x="86" y="85"/>
                  <a:pt x="86" y="85"/>
                </a:cubicBezTo>
                <a:cubicBezTo>
                  <a:pt x="88" y="86"/>
                  <a:pt x="88" y="86"/>
                  <a:pt x="88" y="86"/>
                </a:cubicBezTo>
                <a:cubicBezTo>
                  <a:pt x="84" y="86"/>
                  <a:pt x="80" y="86"/>
                  <a:pt x="77" y="87"/>
                </a:cubicBezTo>
                <a:cubicBezTo>
                  <a:pt x="77" y="85"/>
                  <a:pt x="76" y="83"/>
                  <a:pt x="76" y="81"/>
                </a:cubicBezTo>
                <a:cubicBezTo>
                  <a:pt x="83" y="82"/>
                  <a:pt x="90" y="82"/>
                  <a:pt x="98" y="83"/>
                </a:cubicBezTo>
                <a:cubicBezTo>
                  <a:pt x="96" y="83"/>
                  <a:pt x="93" y="84"/>
                  <a:pt x="90" y="84"/>
                </a:cubicBezTo>
                <a:moveTo>
                  <a:pt x="93" y="78"/>
                </a:moveTo>
                <a:cubicBezTo>
                  <a:pt x="93" y="78"/>
                  <a:pt x="93" y="78"/>
                  <a:pt x="93" y="78"/>
                </a:cubicBezTo>
                <a:cubicBezTo>
                  <a:pt x="87" y="78"/>
                  <a:pt x="81" y="78"/>
                  <a:pt x="75" y="78"/>
                </a:cubicBezTo>
                <a:cubicBezTo>
                  <a:pt x="75" y="77"/>
                  <a:pt x="75" y="76"/>
                  <a:pt x="75" y="75"/>
                </a:cubicBezTo>
                <a:cubicBezTo>
                  <a:pt x="81" y="76"/>
                  <a:pt x="88" y="76"/>
                  <a:pt x="94" y="77"/>
                </a:cubicBezTo>
                <a:cubicBezTo>
                  <a:pt x="93" y="77"/>
                  <a:pt x="93" y="77"/>
                  <a:pt x="93" y="78"/>
                </a:cubicBezTo>
                <a:moveTo>
                  <a:pt x="77" y="133"/>
                </a:moveTo>
                <a:cubicBezTo>
                  <a:pt x="77" y="133"/>
                  <a:pt x="77" y="133"/>
                  <a:pt x="77" y="133"/>
                </a:cubicBezTo>
                <a:cubicBezTo>
                  <a:pt x="78" y="133"/>
                  <a:pt x="79" y="134"/>
                  <a:pt x="80" y="134"/>
                </a:cubicBezTo>
                <a:cubicBezTo>
                  <a:pt x="79" y="134"/>
                  <a:pt x="79" y="134"/>
                  <a:pt x="78" y="134"/>
                </a:cubicBezTo>
                <a:cubicBezTo>
                  <a:pt x="78" y="135"/>
                  <a:pt x="78" y="135"/>
                  <a:pt x="78" y="135"/>
                </a:cubicBezTo>
                <a:cubicBezTo>
                  <a:pt x="78" y="135"/>
                  <a:pt x="78" y="135"/>
                  <a:pt x="78" y="135"/>
                </a:cubicBezTo>
                <a:cubicBezTo>
                  <a:pt x="77" y="135"/>
                  <a:pt x="77" y="135"/>
                  <a:pt x="76" y="135"/>
                </a:cubicBezTo>
                <a:cubicBezTo>
                  <a:pt x="76" y="134"/>
                  <a:pt x="76" y="134"/>
                  <a:pt x="77" y="133"/>
                </a:cubicBezTo>
                <a:moveTo>
                  <a:pt x="77" y="130"/>
                </a:moveTo>
                <a:cubicBezTo>
                  <a:pt x="77" y="130"/>
                  <a:pt x="77" y="130"/>
                  <a:pt x="77" y="130"/>
                </a:cubicBezTo>
                <a:cubicBezTo>
                  <a:pt x="77" y="128"/>
                  <a:pt x="78" y="126"/>
                  <a:pt x="78" y="124"/>
                </a:cubicBezTo>
                <a:cubicBezTo>
                  <a:pt x="83" y="125"/>
                  <a:pt x="88" y="125"/>
                  <a:pt x="94" y="126"/>
                </a:cubicBezTo>
                <a:cubicBezTo>
                  <a:pt x="88" y="127"/>
                  <a:pt x="82" y="128"/>
                  <a:pt x="77" y="130"/>
                </a:cubicBezTo>
                <a:moveTo>
                  <a:pt x="85" y="120"/>
                </a:moveTo>
                <a:cubicBezTo>
                  <a:pt x="85" y="120"/>
                  <a:pt x="85" y="120"/>
                  <a:pt x="85" y="120"/>
                </a:cubicBezTo>
                <a:cubicBezTo>
                  <a:pt x="86" y="120"/>
                  <a:pt x="87" y="120"/>
                  <a:pt x="89" y="120"/>
                </a:cubicBezTo>
                <a:cubicBezTo>
                  <a:pt x="90" y="120"/>
                  <a:pt x="91" y="121"/>
                  <a:pt x="93" y="121"/>
                </a:cubicBezTo>
                <a:cubicBezTo>
                  <a:pt x="90" y="121"/>
                  <a:pt x="87" y="120"/>
                  <a:pt x="85" y="120"/>
                </a:cubicBezTo>
                <a:moveTo>
                  <a:pt x="81" y="114"/>
                </a:moveTo>
                <a:cubicBezTo>
                  <a:pt x="81" y="114"/>
                  <a:pt x="81" y="114"/>
                  <a:pt x="81" y="114"/>
                </a:cubicBezTo>
                <a:cubicBezTo>
                  <a:pt x="80" y="117"/>
                  <a:pt x="80" y="117"/>
                  <a:pt x="80" y="117"/>
                </a:cubicBezTo>
                <a:cubicBezTo>
                  <a:pt x="80" y="117"/>
                  <a:pt x="80" y="117"/>
                  <a:pt x="81" y="117"/>
                </a:cubicBezTo>
                <a:cubicBezTo>
                  <a:pt x="80" y="117"/>
                  <a:pt x="79" y="117"/>
                  <a:pt x="78" y="117"/>
                </a:cubicBezTo>
                <a:cubicBezTo>
                  <a:pt x="79" y="114"/>
                  <a:pt x="79" y="112"/>
                  <a:pt x="79" y="109"/>
                </a:cubicBezTo>
                <a:cubicBezTo>
                  <a:pt x="80" y="109"/>
                  <a:pt x="81" y="109"/>
                  <a:pt x="82" y="110"/>
                </a:cubicBezTo>
                <a:cubicBezTo>
                  <a:pt x="81" y="110"/>
                  <a:pt x="81" y="110"/>
                  <a:pt x="81" y="110"/>
                </a:cubicBezTo>
                <a:cubicBezTo>
                  <a:pt x="84" y="111"/>
                  <a:pt x="84" y="111"/>
                  <a:pt x="84" y="111"/>
                </a:cubicBezTo>
                <a:cubicBezTo>
                  <a:pt x="93" y="115"/>
                  <a:pt x="102" y="116"/>
                  <a:pt x="110" y="118"/>
                </a:cubicBezTo>
                <a:cubicBezTo>
                  <a:pt x="100" y="117"/>
                  <a:pt x="91" y="115"/>
                  <a:pt x="81" y="114"/>
                </a:cubicBezTo>
                <a:moveTo>
                  <a:pt x="98" y="110"/>
                </a:moveTo>
                <a:cubicBezTo>
                  <a:pt x="98" y="110"/>
                  <a:pt x="98" y="110"/>
                  <a:pt x="98" y="110"/>
                </a:cubicBezTo>
                <a:cubicBezTo>
                  <a:pt x="102" y="110"/>
                  <a:pt x="105" y="110"/>
                  <a:pt x="109" y="110"/>
                </a:cubicBezTo>
                <a:cubicBezTo>
                  <a:pt x="111" y="110"/>
                  <a:pt x="113" y="110"/>
                  <a:pt x="116" y="110"/>
                </a:cubicBezTo>
                <a:cubicBezTo>
                  <a:pt x="116" y="110"/>
                  <a:pt x="116" y="110"/>
                  <a:pt x="116" y="110"/>
                </a:cubicBezTo>
                <a:cubicBezTo>
                  <a:pt x="116" y="110"/>
                  <a:pt x="116" y="110"/>
                  <a:pt x="116" y="110"/>
                </a:cubicBezTo>
                <a:cubicBezTo>
                  <a:pt x="116" y="110"/>
                  <a:pt x="117" y="110"/>
                  <a:pt x="117" y="110"/>
                </a:cubicBezTo>
                <a:cubicBezTo>
                  <a:pt x="117" y="108"/>
                  <a:pt x="117" y="108"/>
                  <a:pt x="117" y="108"/>
                </a:cubicBezTo>
                <a:cubicBezTo>
                  <a:pt x="119" y="107"/>
                  <a:pt x="119" y="107"/>
                  <a:pt x="119" y="107"/>
                </a:cubicBezTo>
                <a:cubicBezTo>
                  <a:pt x="119" y="106"/>
                  <a:pt x="120" y="105"/>
                  <a:pt x="120" y="104"/>
                </a:cubicBezTo>
                <a:cubicBezTo>
                  <a:pt x="120" y="109"/>
                  <a:pt x="120" y="113"/>
                  <a:pt x="121" y="117"/>
                </a:cubicBezTo>
                <a:cubicBezTo>
                  <a:pt x="119" y="117"/>
                  <a:pt x="117" y="116"/>
                  <a:pt x="115" y="116"/>
                </a:cubicBezTo>
                <a:cubicBezTo>
                  <a:pt x="110" y="113"/>
                  <a:pt x="104" y="112"/>
                  <a:pt x="98" y="110"/>
                </a:cubicBezTo>
                <a:moveTo>
                  <a:pt x="120" y="95"/>
                </a:moveTo>
                <a:cubicBezTo>
                  <a:pt x="120" y="95"/>
                  <a:pt x="120" y="95"/>
                  <a:pt x="120" y="95"/>
                </a:cubicBezTo>
                <a:cubicBezTo>
                  <a:pt x="120" y="95"/>
                  <a:pt x="120" y="96"/>
                  <a:pt x="120" y="97"/>
                </a:cubicBezTo>
                <a:cubicBezTo>
                  <a:pt x="120" y="98"/>
                  <a:pt x="120" y="98"/>
                  <a:pt x="120" y="98"/>
                </a:cubicBezTo>
                <a:cubicBezTo>
                  <a:pt x="120" y="98"/>
                  <a:pt x="120" y="98"/>
                  <a:pt x="120" y="98"/>
                </a:cubicBezTo>
                <a:cubicBezTo>
                  <a:pt x="120" y="97"/>
                  <a:pt x="120" y="96"/>
                  <a:pt x="120" y="95"/>
                </a:cubicBezTo>
                <a:cubicBezTo>
                  <a:pt x="120" y="95"/>
                  <a:pt x="120" y="95"/>
                  <a:pt x="120" y="95"/>
                </a:cubicBezTo>
                <a:moveTo>
                  <a:pt x="120" y="91"/>
                </a:moveTo>
                <a:cubicBezTo>
                  <a:pt x="120" y="91"/>
                  <a:pt x="120" y="91"/>
                  <a:pt x="120" y="91"/>
                </a:cubicBezTo>
                <a:cubicBezTo>
                  <a:pt x="120" y="90"/>
                  <a:pt x="120" y="90"/>
                  <a:pt x="120" y="89"/>
                </a:cubicBezTo>
                <a:cubicBezTo>
                  <a:pt x="121" y="89"/>
                  <a:pt x="121" y="89"/>
                  <a:pt x="121" y="89"/>
                </a:cubicBezTo>
                <a:cubicBezTo>
                  <a:pt x="121" y="90"/>
                  <a:pt x="121" y="90"/>
                  <a:pt x="121" y="91"/>
                </a:cubicBezTo>
                <a:cubicBezTo>
                  <a:pt x="121" y="91"/>
                  <a:pt x="120" y="91"/>
                  <a:pt x="120" y="91"/>
                </a:cubicBezTo>
                <a:moveTo>
                  <a:pt x="121" y="118"/>
                </a:moveTo>
                <a:cubicBezTo>
                  <a:pt x="121" y="118"/>
                  <a:pt x="121" y="118"/>
                  <a:pt x="121" y="118"/>
                </a:cubicBezTo>
                <a:cubicBezTo>
                  <a:pt x="121" y="119"/>
                  <a:pt x="121" y="119"/>
                  <a:pt x="121" y="120"/>
                </a:cubicBezTo>
                <a:cubicBezTo>
                  <a:pt x="121" y="120"/>
                  <a:pt x="121" y="120"/>
                  <a:pt x="121" y="120"/>
                </a:cubicBezTo>
                <a:lnTo>
                  <a:pt x="121" y="118"/>
                </a:lnTo>
                <a:close/>
                <a:moveTo>
                  <a:pt x="120" y="122"/>
                </a:moveTo>
                <a:cubicBezTo>
                  <a:pt x="120" y="122"/>
                  <a:pt x="120" y="122"/>
                  <a:pt x="120" y="122"/>
                </a:cubicBezTo>
                <a:cubicBezTo>
                  <a:pt x="121" y="121"/>
                  <a:pt x="121" y="121"/>
                  <a:pt x="121" y="121"/>
                </a:cubicBezTo>
                <a:cubicBezTo>
                  <a:pt x="121" y="122"/>
                  <a:pt x="122" y="124"/>
                  <a:pt x="122" y="125"/>
                </a:cubicBezTo>
                <a:cubicBezTo>
                  <a:pt x="121" y="125"/>
                  <a:pt x="120" y="125"/>
                  <a:pt x="119" y="125"/>
                </a:cubicBezTo>
                <a:cubicBezTo>
                  <a:pt x="117" y="124"/>
                  <a:pt x="114" y="123"/>
                  <a:pt x="112" y="122"/>
                </a:cubicBezTo>
                <a:cubicBezTo>
                  <a:pt x="115" y="122"/>
                  <a:pt x="117" y="122"/>
                  <a:pt x="120" y="122"/>
                </a:cubicBezTo>
                <a:moveTo>
                  <a:pt x="90" y="57"/>
                </a:moveTo>
                <a:cubicBezTo>
                  <a:pt x="90" y="57"/>
                  <a:pt x="90" y="57"/>
                  <a:pt x="90" y="57"/>
                </a:cubicBezTo>
                <a:cubicBezTo>
                  <a:pt x="97" y="58"/>
                  <a:pt x="104" y="59"/>
                  <a:pt x="111" y="60"/>
                </a:cubicBezTo>
                <a:cubicBezTo>
                  <a:pt x="111" y="60"/>
                  <a:pt x="112" y="60"/>
                  <a:pt x="112" y="60"/>
                </a:cubicBezTo>
                <a:cubicBezTo>
                  <a:pt x="116" y="61"/>
                  <a:pt x="119" y="62"/>
                  <a:pt x="121" y="63"/>
                </a:cubicBezTo>
                <a:cubicBezTo>
                  <a:pt x="120" y="63"/>
                  <a:pt x="119" y="63"/>
                  <a:pt x="117" y="62"/>
                </a:cubicBezTo>
                <a:cubicBezTo>
                  <a:pt x="117" y="62"/>
                  <a:pt x="117" y="62"/>
                  <a:pt x="116" y="62"/>
                </a:cubicBezTo>
                <a:cubicBezTo>
                  <a:pt x="110" y="60"/>
                  <a:pt x="104" y="59"/>
                  <a:pt x="97" y="59"/>
                </a:cubicBezTo>
                <a:cubicBezTo>
                  <a:pt x="95" y="58"/>
                  <a:pt x="92" y="58"/>
                  <a:pt x="90" y="57"/>
                </a:cubicBezTo>
                <a:moveTo>
                  <a:pt x="85" y="64"/>
                </a:moveTo>
                <a:cubicBezTo>
                  <a:pt x="85" y="64"/>
                  <a:pt x="85" y="64"/>
                  <a:pt x="85" y="64"/>
                </a:cubicBezTo>
                <a:cubicBezTo>
                  <a:pt x="88" y="64"/>
                  <a:pt x="92" y="64"/>
                  <a:pt x="96" y="65"/>
                </a:cubicBezTo>
                <a:cubicBezTo>
                  <a:pt x="92" y="65"/>
                  <a:pt x="87" y="65"/>
                  <a:pt x="83" y="66"/>
                </a:cubicBezTo>
                <a:cubicBezTo>
                  <a:pt x="78" y="67"/>
                  <a:pt x="78" y="67"/>
                  <a:pt x="78" y="67"/>
                </a:cubicBezTo>
                <a:cubicBezTo>
                  <a:pt x="83" y="69"/>
                  <a:pt x="83" y="69"/>
                  <a:pt x="83" y="69"/>
                </a:cubicBezTo>
                <a:cubicBezTo>
                  <a:pt x="88" y="71"/>
                  <a:pt x="93" y="72"/>
                  <a:pt x="98" y="73"/>
                </a:cubicBezTo>
                <a:cubicBezTo>
                  <a:pt x="92" y="72"/>
                  <a:pt x="85" y="72"/>
                  <a:pt x="78" y="72"/>
                </a:cubicBezTo>
                <a:cubicBezTo>
                  <a:pt x="77" y="72"/>
                  <a:pt x="76" y="72"/>
                  <a:pt x="74" y="72"/>
                </a:cubicBezTo>
                <a:cubicBezTo>
                  <a:pt x="74" y="70"/>
                  <a:pt x="74" y="68"/>
                  <a:pt x="73" y="67"/>
                </a:cubicBezTo>
                <a:cubicBezTo>
                  <a:pt x="77" y="65"/>
                  <a:pt x="81" y="64"/>
                  <a:pt x="85" y="64"/>
                </a:cubicBezTo>
                <a:moveTo>
                  <a:pt x="73" y="97"/>
                </a:moveTo>
                <a:cubicBezTo>
                  <a:pt x="73" y="97"/>
                  <a:pt x="73" y="97"/>
                  <a:pt x="73" y="97"/>
                </a:cubicBezTo>
                <a:cubicBezTo>
                  <a:pt x="72" y="97"/>
                  <a:pt x="72" y="97"/>
                  <a:pt x="71" y="97"/>
                </a:cubicBezTo>
                <a:cubicBezTo>
                  <a:pt x="72" y="97"/>
                  <a:pt x="72" y="97"/>
                  <a:pt x="72" y="97"/>
                </a:cubicBezTo>
                <a:cubicBezTo>
                  <a:pt x="72" y="97"/>
                  <a:pt x="72" y="97"/>
                  <a:pt x="73" y="97"/>
                </a:cubicBezTo>
                <a:moveTo>
                  <a:pt x="70" y="62"/>
                </a:moveTo>
                <a:cubicBezTo>
                  <a:pt x="70" y="62"/>
                  <a:pt x="70" y="62"/>
                  <a:pt x="70" y="62"/>
                </a:cubicBezTo>
                <a:cubicBezTo>
                  <a:pt x="71" y="64"/>
                  <a:pt x="71" y="64"/>
                  <a:pt x="71" y="64"/>
                </a:cubicBezTo>
                <a:cubicBezTo>
                  <a:pt x="71" y="64"/>
                  <a:pt x="72" y="64"/>
                  <a:pt x="72" y="64"/>
                </a:cubicBezTo>
                <a:cubicBezTo>
                  <a:pt x="71" y="64"/>
                  <a:pt x="70" y="65"/>
                  <a:pt x="69" y="66"/>
                </a:cubicBezTo>
                <a:cubicBezTo>
                  <a:pt x="69" y="67"/>
                  <a:pt x="68" y="67"/>
                  <a:pt x="67" y="68"/>
                </a:cubicBezTo>
                <a:cubicBezTo>
                  <a:pt x="67" y="67"/>
                  <a:pt x="67" y="67"/>
                  <a:pt x="67" y="67"/>
                </a:cubicBezTo>
                <a:cubicBezTo>
                  <a:pt x="67" y="64"/>
                  <a:pt x="68" y="63"/>
                  <a:pt x="70" y="62"/>
                </a:cubicBezTo>
                <a:moveTo>
                  <a:pt x="72" y="83"/>
                </a:moveTo>
                <a:cubicBezTo>
                  <a:pt x="72" y="83"/>
                  <a:pt x="72" y="83"/>
                  <a:pt x="72" y="83"/>
                </a:cubicBezTo>
                <a:cubicBezTo>
                  <a:pt x="71" y="79"/>
                  <a:pt x="70" y="76"/>
                  <a:pt x="69" y="72"/>
                </a:cubicBezTo>
                <a:cubicBezTo>
                  <a:pt x="69" y="72"/>
                  <a:pt x="69" y="72"/>
                  <a:pt x="69" y="72"/>
                </a:cubicBezTo>
                <a:cubicBezTo>
                  <a:pt x="69" y="70"/>
                  <a:pt x="70" y="69"/>
                  <a:pt x="71" y="69"/>
                </a:cubicBezTo>
                <a:cubicBezTo>
                  <a:pt x="71" y="73"/>
                  <a:pt x="71" y="78"/>
                  <a:pt x="72" y="83"/>
                </a:cubicBezTo>
                <a:moveTo>
                  <a:pt x="67" y="95"/>
                </a:moveTo>
                <a:cubicBezTo>
                  <a:pt x="67" y="95"/>
                  <a:pt x="67" y="95"/>
                  <a:pt x="67" y="95"/>
                </a:cubicBezTo>
                <a:cubicBezTo>
                  <a:pt x="67" y="95"/>
                  <a:pt x="67" y="94"/>
                  <a:pt x="67" y="93"/>
                </a:cubicBezTo>
                <a:cubicBezTo>
                  <a:pt x="67" y="89"/>
                  <a:pt x="67" y="85"/>
                  <a:pt x="67" y="80"/>
                </a:cubicBezTo>
                <a:cubicBezTo>
                  <a:pt x="67" y="79"/>
                  <a:pt x="67" y="78"/>
                  <a:pt x="67" y="77"/>
                </a:cubicBezTo>
                <a:cubicBezTo>
                  <a:pt x="69" y="82"/>
                  <a:pt x="70" y="88"/>
                  <a:pt x="72" y="94"/>
                </a:cubicBezTo>
                <a:cubicBezTo>
                  <a:pt x="70" y="94"/>
                  <a:pt x="69" y="95"/>
                  <a:pt x="67" y="95"/>
                </a:cubicBezTo>
                <a:close/>
                <a:moveTo>
                  <a:pt x="67" y="98"/>
                </a:moveTo>
                <a:cubicBezTo>
                  <a:pt x="67" y="98"/>
                  <a:pt x="67" y="98"/>
                  <a:pt x="67" y="98"/>
                </a:cubicBezTo>
                <a:cubicBezTo>
                  <a:pt x="69" y="99"/>
                  <a:pt x="71" y="100"/>
                  <a:pt x="73" y="100"/>
                </a:cubicBezTo>
                <a:cubicBezTo>
                  <a:pt x="73" y="101"/>
                  <a:pt x="73" y="102"/>
                  <a:pt x="74" y="103"/>
                </a:cubicBezTo>
                <a:cubicBezTo>
                  <a:pt x="74" y="109"/>
                  <a:pt x="74" y="115"/>
                  <a:pt x="74" y="120"/>
                </a:cubicBezTo>
                <a:cubicBezTo>
                  <a:pt x="74" y="122"/>
                  <a:pt x="74" y="124"/>
                  <a:pt x="74" y="125"/>
                </a:cubicBezTo>
                <a:cubicBezTo>
                  <a:pt x="74" y="128"/>
                  <a:pt x="73" y="130"/>
                  <a:pt x="72" y="133"/>
                </a:cubicBezTo>
                <a:cubicBezTo>
                  <a:pt x="71" y="123"/>
                  <a:pt x="69" y="110"/>
                  <a:pt x="67" y="98"/>
                </a:cubicBezTo>
                <a:moveTo>
                  <a:pt x="88" y="142"/>
                </a:moveTo>
                <a:cubicBezTo>
                  <a:pt x="88" y="142"/>
                  <a:pt x="88" y="142"/>
                  <a:pt x="88" y="142"/>
                </a:cubicBezTo>
                <a:cubicBezTo>
                  <a:pt x="81" y="142"/>
                  <a:pt x="76" y="141"/>
                  <a:pt x="72" y="139"/>
                </a:cubicBezTo>
                <a:cubicBezTo>
                  <a:pt x="73" y="138"/>
                  <a:pt x="73" y="136"/>
                  <a:pt x="74" y="135"/>
                </a:cubicBezTo>
                <a:cubicBezTo>
                  <a:pt x="76" y="135"/>
                  <a:pt x="76" y="135"/>
                  <a:pt x="76" y="135"/>
                </a:cubicBezTo>
                <a:cubicBezTo>
                  <a:pt x="76" y="135"/>
                  <a:pt x="75" y="135"/>
                  <a:pt x="75" y="135"/>
                </a:cubicBezTo>
                <a:cubicBezTo>
                  <a:pt x="75" y="138"/>
                  <a:pt x="75" y="138"/>
                  <a:pt x="75" y="138"/>
                </a:cubicBezTo>
                <a:cubicBezTo>
                  <a:pt x="83" y="140"/>
                  <a:pt x="91" y="141"/>
                  <a:pt x="99" y="141"/>
                </a:cubicBezTo>
                <a:cubicBezTo>
                  <a:pt x="100" y="141"/>
                  <a:pt x="100" y="141"/>
                  <a:pt x="101" y="142"/>
                </a:cubicBezTo>
                <a:cubicBezTo>
                  <a:pt x="96" y="142"/>
                  <a:pt x="92" y="142"/>
                  <a:pt x="88" y="142"/>
                </a:cubicBezTo>
                <a:moveTo>
                  <a:pt x="81" y="131"/>
                </a:moveTo>
                <a:cubicBezTo>
                  <a:pt x="81" y="131"/>
                  <a:pt x="81" y="131"/>
                  <a:pt x="81" y="131"/>
                </a:cubicBezTo>
                <a:cubicBezTo>
                  <a:pt x="87" y="129"/>
                  <a:pt x="94" y="129"/>
                  <a:pt x="102" y="129"/>
                </a:cubicBezTo>
                <a:cubicBezTo>
                  <a:pt x="104" y="129"/>
                  <a:pt x="107" y="129"/>
                  <a:pt x="109" y="129"/>
                </a:cubicBezTo>
                <a:cubicBezTo>
                  <a:pt x="115" y="130"/>
                  <a:pt x="120" y="133"/>
                  <a:pt x="125" y="136"/>
                </a:cubicBezTo>
                <a:cubicBezTo>
                  <a:pt x="124" y="136"/>
                  <a:pt x="124" y="136"/>
                  <a:pt x="123" y="136"/>
                </a:cubicBezTo>
                <a:cubicBezTo>
                  <a:pt x="109" y="136"/>
                  <a:pt x="93" y="136"/>
                  <a:pt x="81" y="131"/>
                </a:cubicBezTo>
                <a:moveTo>
                  <a:pt x="127" y="143"/>
                </a:moveTo>
                <a:cubicBezTo>
                  <a:pt x="127" y="143"/>
                  <a:pt x="127" y="143"/>
                  <a:pt x="127" y="143"/>
                </a:cubicBezTo>
                <a:cubicBezTo>
                  <a:pt x="125" y="143"/>
                  <a:pt x="124" y="143"/>
                  <a:pt x="123" y="143"/>
                </a:cubicBezTo>
                <a:cubicBezTo>
                  <a:pt x="123" y="141"/>
                  <a:pt x="123" y="141"/>
                  <a:pt x="123" y="141"/>
                </a:cubicBezTo>
                <a:cubicBezTo>
                  <a:pt x="125" y="141"/>
                  <a:pt x="128" y="140"/>
                  <a:pt x="130" y="139"/>
                </a:cubicBezTo>
                <a:cubicBezTo>
                  <a:pt x="129" y="137"/>
                  <a:pt x="129" y="137"/>
                  <a:pt x="129" y="137"/>
                </a:cubicBezTo>
                <a:cubicBezTo>
                  <a:pt x="129" y="137"/>
                  <a:pt x="129" y="137"/>
                  <a:pt x="128" y="137"/>
                </a:cubicBezTo>
                <a:cubicBezTo>
                  <a:pt x="130" y="136"/>
                  <a:pt x="130" y="136"/>
                  <a:pt x="130" y="136"/>
                </a:cubicBezTo>
                <a:cubicBezTo>
                  <a:pt x="128" y="135"/>
                  <a:pt x="128" y="135"/>
                  <a:pt x="128" y="135"/>
                </a:cubicBezTo>
                <a:cubicBezTo>
                  <a:pt x="125" y="132"/>
                  <a:pt x="122" y="131"/>
                  <a:pt x="118" y="129"/>
                </a:cubicBezTo>
                <a:cubicBezTo>
                  <a:pt x="120" y="129"/>
                  <a:pt x="122" y="129"/>
                  <a:pt x="123" y="129"/>
                </a:cubicBezTo>
                <a:cubicBezTo>
                  <a:pt x="124" y="128"/>
                  <a:pt x="124" y="128"/>
                  <a:pt x="124" y="128"/>
                </a:cubicBezTo>
                <a:cubicBezTo>
                  <a:pt x="124" y="128"/>
                  <a:pt x="124" y="128"/>
                  <a:pt x="125" y="128"/>
                </a:cubicBezTo>
                <a:cubicBezTo>
                  <a:pt x="126" y="128"/>
                  <a:pt x="126" y="128"/>
                  <a:pt x="127" y="128"/>
                </a:cubicBezTo>
                <a:cubicBezTo>
                  <a:pt x="127" y="126"/>
                  <a:pt x="127" y="126"/>
                  <a:pt x="127" y="126"/>
                </a:cubicBezTo>
                <a:cubicBezTo>
                  <a:pt x="127" y="126"/>
                  <a:pt x="126" y="126"/>
                  <a:pt x="125" y="126"/>
                </a:cubicBezTo>
                <a:cubicBezTo>
                  <a:pt x="126" y="124"/>
                  <a:pt x="126" y="122"/>
                  <a:pt x="126" y="121"/>
                </a:cubicBezTo>
                <a:cubicBezTo>
                  <a:pt x="126" y="119"/>
                  <a:pt x="126" y="117"/>
                  <a:pt x="125" y="116"/>
                </a:cubicBezTo>
                <a:cubicBezTo>
                  <a:pt x="127" y="123"/>
                  <a:pt x="129" y="130"/>
                  <a:pt x="130" y="137"/>
                </a:cubicBezTo>
                <a:cubicBezTo>
                  <a:pt x="131" y="141"/>
                  <a:pt x="131" y="141"/>
                  <a:pt x="131" y="141"/>
                </a:cubicBezTo>
                <a:cubicBezTo>
                  <a:pt x="133" y="138"/>
                  <a:pt x="133" y="138"/>
                  <a:pt x="133" y="138"/>
                </a:cubicBezTo>
                <a:cubicBezTo>
                  <a:pt x="133" y="137"/>
                  <a:pt x="133" y="137"/>
                  <a:pt x="133" y="136"/>
                </a:cubicBezTo>
                <a:cubicBezTo>
                  <a:pt x="134" y="138"/>
                  <a:pt x="134" y="140"/>
                  <a:pt x="134" y="142"/>
                </a:cubicBezTo>
                <a:cubicBezTo>
                  <a:pt x="132" y="142"/>
                  <a:pt x="130" y="143"/>
                  <a:pt x="127" y="143"/>
                </a:cubicBezTo>
                <a:moveTo>
                  <a:pt x="41" y="128"/>
                </a:moveTo>
                <a:cubicBezTo>
                  <a:pt x="41" y="128"/>
                  <a:pt x="41" y="128"/>
                  <a:pt x="41" y="128"/>
                </a:cubicBezTo>
                <a:cubicBezTo>
                  <a:pt x="41" y="126"/>
                  <a:pt x="41" y="124"/>
                  <a:pt x="41" y="121"/>
                </a:cubicBezTo>
                <a:cubicBezTo>
                  <a:pt x="41" y="120"/>
                  <a:pt x="41" y="119"/>
                  <a:pt x="41" y="118"/>
                </a:cubicBezTo>
                <a:cubicBezTo>
                  <a:pt x="41" y="118"/>
                  <a:pt x="41" y="117"/>
                  <a:pt x="41" y="117"/>
                </a:cubicBezTo>
                <a:cubicBezTo>
                  <a:pt x="41" y="109"/>
                  <a:pt x="43" y="90"/>
                  <a:pt x="43" y="76"/>
                </a:cubicBezTo>
                <a:cubicBezTo>
                  <a:pt x="43" y="70"/>
                  <a:pt x="43" y="64"/>
                  <a:pt x="41" y="61"/>
                </a:cubicBezTo>
                <a:cubicBezTo>
                  <a:pt x="40" y="59"/>
                  <a:pt x="34" y="57"/>
                  <a:pt x="28" y="54"/>
                </a:cubicBezTo>
                <a:cubicBezTo>
                  <a:pt x="21" y="51"/>
                  <a:pt x="15" y="49"/>
                  <a:pt x="11" y="49"/>
                </a:cubicBezTo>
                <a:cubicBezTo>
                  <a:pt x="10" y="49"/>
                  <a:pt x="9" y="49"/>
                  <a:pt x="9" y="49"/>
                </a:cubicBezTo>
                <a:cubicBezTo>
                  <a:pt x="7" y="51"/>
                  <a:pt x="6" y="53"/>
                  <a:pt x="6" y="55"/>
                </a:cubicBezTo>
                <a:cubicBezTo>
                  <a:pt x="6" y="56"/>
                  <a:pt x="6" y="58"/>
                  <a:pt x="6" y="59"/>
                </a:cubicBezTo>
                <a:cubicBezTo>
                  <a:pt x="6" y="59"/>
                  <a:pt x="6" y="59"/>
                  <a:pt x="6" y="59"/>
                </a:cubicBezTo>
                <a:cubicBezTo>
                  <a:pt x="4" y="56"/>
                  <a:pt x="4" y="56"/>
                  <a:pt x="4" y="56"/>
                </a:cubicBezTo>
                <a:cubicBezTo>
                  <a:pt x="4" y="61"/>
                  <a:pt x="4" y="61"/>
                  <a:pt x="4" y="61"/>
                </a:cubicBezTo>
                <a:cubicBezTo>
                  <a:pt x="5" y="65"/>
                  <a:pt x="5" y="69"/>
                  <a:pt x="5" y="73"/>
                </a:cubicBezTo>
                <a:cubicBezTo>
                  <a:pt x="4" y="79"/>
                  <a:pt x="3" y="86"/>
                  <a:pt x="3" y="92"/>
                </a:cubicBezTo>
                <a:cubicBezTo>
                  <a:pt x="3" y="102"/>
                  <a:pt x="4" y="112"/>
                  <a:pt x="4" y="121"/>
                </a:cubicBezTo>
                <a:cubicBezTo>
                  <a:pt x="3" y="129"/>
                  <a:pt x="1" y="136"/>
                  <a:pt x="0" y="143"/>
                </a:cubicBezTo>
                <a:cubicBezTo>
                  <a:pt x="0" y="145"/>
                  <a:pt x="0" y="145"/>
                  <a:pt x="0" y="145"/>
                </a:cubicBezTo>
                <a:cubicBezTo>
                  <a:pt x="2" y="144"/>
                  <a:pt x="2" y="144"/>
                  <a:pt x="2" y="144"/>
                </a:cubicBezTo>
                <a:cubicBezTo>
                  <a:pt x="3" y="144"/>
                  <a:pt x="3" y="144"/>
                  <a:pt x="4" y="144"/>
                </a:cubicBezTo>
                <a:cubicBezTo>
                  <a:pt x="4" y="144"/>
                  <a:pt x="4" y="144"/>
                  <a:pt x="4" y="144"/>
                </a:cubicBezTo>
                <a:cubicBezTo>
                  <a:pt x="6" y="143"/>
                  <a:pt x="6" y="143"/>
                  <a:pt x="6" y="143"/>
                </a:cubicBezTo>
                <a:cubicBezTo>
                  <a:pt x="6" y="143"/>
                  <a:pt x="7" y="143"/>
                  <a:pt x="7" y="143"/>
                </a:cubicBezTo>
                <a:cubicBezTo>
                  <a:pt x="14" y="141"/>
                  <a:pt x="20" y="141"/>
                  <a:pt x="25" y="141"/>
                </a:cubicBezTo>
                <a:cubicBezTo>
                  <a:pt x="31" y="140"/>
                  <a:pt x="37" y="140"/>
                  <a:pt x="42" y="140"/>
                </a:cubicBezTo>
                <a:cubicBezTo>
                  <a:pt x="44" y="140"/>
                  <a:pt x="44" y="140"/>
                  <a:pt x="44" y="140"/>
                </a:cubicBezTo>
                <a:cubicBezTo>
                  <a:pt x="43" y="138"/>
                  <a:pt x="43" y="138"/>
                  <a:pt x="43" y="138"/>
                </a:cubicBezTo>
                <a:cubicBezTo>
                  <a:pt x="43" y="135"/>
                  <a:pt x="42" y="131"/>
                  <a:pt x="41" y="128"/>
                </a:cubicBezTo>
                <a:moveTo>
                  <a:pt x="4" y="141"/>
                </a:moveTo>
                <a:cubicBezTo>
                  <a:pt x="4" y="141"/>
                  <a:pt x="4" y="141"/>
                  <a:pt x="4" y="141"/>
                </a:cubicBezTo>
                <a:cubicBezTo>
                  <a:pt x="4" y="141"/>
                  <a:pt x="4" y="141"/>
                  <a:pt x="3" y="141"/>
                </a:cubicBezTo>
                <a:cubicBezTo>
                  <a:pt x="4" y="138"/>
                  <a:pt x="4" y="136"/>
                  <a:pt x="5" y="133"/>
                </a:cubicBezTo>
                <a:cubicBezTo>
                  <a:pt x="5" y="135"/>
                  <a:pt x="4" y="138"/>
                  <a:pt x="4" y="141"/>
                </a:cubicBezTo>
                <a:moveTo>
                  <a:pt x="6" y="59"/>
                </a:moveTo>
                <a:cubicBezTo>
                  <a:pt x="6" y="59"/>
                  <a:pt x="6" y="59"/>
                  <a:pt x="6" y="59"/>
                </a:cubicBezTo>
                <a:cubicBezTo>
                  <a:pt x="7" y="59"/>
                  <a:pt x="7" y="59"/>
                  <a:pt x="7" y="59"/>
                </a:cubicBezTo>
                <a:cubicBezTo>
                  <a:pt x="7" y="59"/>
                  <a:pt x="7" y="59"/>
                  <a:pt x="7" y="59"/>
                </a:cubicBezTo>
                <a:lnTo>
                  <a:pt x="6" y="59"/>
                </a:lnTo>
                <a:close/>
                <a:moveTo>
                  <a:pt x="7" y="140"/>
                </a:moveTo>
                <a:cubicBezTo>
                  <a:pt x="7" y="140"/>
                  <a:pt x="7" y="140"/>
                  <a:pt x="7" y="140"/>
                </a:cubicBezTo>
                <a:cubicBezTo>
                  <a:pt x="7" y="140"/>
                  <a:pt x="7" y="140"/>
                  <a:pt x="7" y="140"/>
                </a:cubicBezTo>
                <a:cubicBezTo>
                  <a:pt x="7" y="140"/>
                  <a:pt x="7" y="140"/>
                  <a:pt x="7" y="140"/>
                </a:cubicBezTo>
                <a:cubicBezTo>
                  <a:pt x="7" y="140"/>
                  <a:pt x="7" y="140"/>
                  <a:pt x="7" y="140"/>
                </a:cubicBezTo>
                <a:moveTo>
                  <a:pt x="7" y="67"/>
                </a:moveTo>
                <a:cubicBezTo>
                  <a:pt x="7" y="67"/>
                  <a:pt x="7" y="67"/>
                  <a:pt x="7" y="67"/>
                </a:cubicBezTo>
                <a:cubicBezTo>
                  <a:pt x="7" y="67"/>
                  <a:pt x="7" y="67"/>
                  <a:pt x="7" y="67"/>
                </a:cubicBezTo>
                <a:cubicBezTo>
                  <a:pt x="7" y="67"/>
                  <a:pt x="7" y="67"/>
                  <a:pt x="7" y="67"/>
                </a:cubicBezTo>
                <a:close/>
                <a:moveTo>
                  <a:pt x="37" y="69"/>
                </a:moveTo>
                <a:cubicBezTo>
                  <a:pt x="37" y="69"/>
                  <a:pt x="37" y="69"/>
                  <a:pt x="37" y="69"/>
                </a:cubicBezTo>
                <a:cubicBezTo>
                  <a:pt x="37" y="69"/>
                  <a:pt x="38" y="69"/>
                  <a:pt x="38" y="69"/>
                </a:cubicBezTo>
                <a:cubicBezTo>
                  <a:pt x="38" y="66"/>
                  <a:pt x="38" y="66"/>
                  <a:pt x="38" y="66"/>
                </a:cubicBezTo>
                <a:cubicBezTo>
                  <a:pt x="38" y="66"/>
                  <a:pt x="37" y="66"/>
                  <a:pt x="37" y="66"/>
                </a:cubicBezTo>
                <a:cubicBezTo>
                  <a:pt x="37" y="64"/>
                  <a:pt x="36" y="62"/>
                  <a:pt x="36" y="61"/>
                </a:cubicBezTo>
                <a:cubicBezTo>
                  <a:pt x="38" y="61"/>
                  <a:pt x="39" y="62"/>
                  <a:pt x="39" y="62"/>
                </a:cubicBezTo>
                <a:cubicBezTo>
                  <a:pt x="40" y="64"/>
                  <a:pt x="41" y="70"/>
                  <a:pt x="41" y="76"/>
                </a:cubicBezTo>
                <a:cubicBezTo>
                  <a:pt x="41" y="90"/>
                  <a:pt x="38" y="108"/>
                  <a:pt x="38" y="117"/>
                </a:cubicBezTo>
                <a:cubicBezTo>
                  <a:pt x="38" y="117"/>
                  <a:pt x="38" y="118"/>
                  <a:pt x="38" y="118"/>
                </a:cubicBezTo>
                <a:cubicBezTo>
                  <a:pt x="39" y="119"/>
                  <a:pt x="39" y="120"/>
                  <a:pt x="39" y="121"/>
                </a:cubicBezTo>
                <a:cubicBezTo>
                  <a:pt x="39" y="121"/>
                  <a:pt x="39" y="121"/>
                  <a:pt x="39" y="121"/>
                </a:cubicBezTo>
                <a:cubicBezTo>
                  <a:pt x="38" y="121"/>
                  <a:pt x="38" y="121"/>
                  <a:pt x="38" y="121"/>
                </a:cubicBezTo>
                <a:cubicBezTo>
                  <a:pt x="38" y="119"/>
                  <a:pt x="37" y="117"/>
                  <a:pt x="37" y="114"/>
                </a:cubicBezTo>
                <a:cubicBezTo>
                  <a:pt x="36" y="112"/>
                  <a:pt x="36" y="109"/>
                  <a:pt x="36" y="107"/>
                </a:cubicBezTo>
                <a:cubicBezTo>
                  <a:pt x="36" y="104"/>
                  <a:pt x="36" y="104"/>
                  <a:pt x="36" y="104"/>
                </a:cubicBezTo>
                <a:cubicBezTo>
                  <a:pt x="36" y="104"/>
                  <a:pt x="36" y="104"/>
                  <a:pt x="36" y="104"/>
                </a:cubicBezTo>
                <a:cubicBezTo>
                  <a:pt x="36" y="104"/>
                  <a:pt x="36" y="103"/>
                  <a:pt x="36" y="103"/>
                </a:cubicBezTo>
                <a:cubicBezTo>
                  <a:pt x="36" y="93"/>
                  <a:pt x="37" y="84"/>
                  <a:pt x="37" y="74"/>
                </a:cubicBezTo>
                <a:cubicBezTo>
                  <a:pt x="37" y="72"/>
                  <a:pt x="37" y="71"/>
                  <a:pt x="37" y="69"/>
                </a:cubicBezTo>
                <a:moveTo>
                  <a:pt x="39" y="121"/>
                </a:moveTo>
                <a:cubicBezTo>
                  <a:pt x="39" y="121"/>
                  <a:pt x="39" y="121"/>
                  <a:pt x="39" y="121"/>
                </a:cubicBezTo>
                <a:cubicBezTo>
                  <a:pt x="39" y="121"/>
                  <a:pt x="39" y="121"/>
                  <a:pt x="39" y="121"/>
                </a:cubicBezTo>
                <a:cubicBezTo>
                  <a:pt x="39" y="121"/>
                  <a:pt x="38" y="121"/>
                  <a:pt x="38" y="121"/>
                </a:cubicBezTo>
                <a:lnTo>
                  <a:pt x="39" y="121"/>
                </a:lnTo>
                <a:close/>
                <a:moveTo>
                  <a:pt x="13" y="102"/>
                </a:moveTo>
                <a:cubicBezTo>
                  <a:pt x="13" y="102"/>
                  <a:pt x="13" y="102"/>
                  <a:pt x="13" y="102"/>
                </a:cubicBezTo>
                <a:cubicBezTo>
                  <a:pt x="13" y="105"/>
                  <a:pt x="13" y="107"/>
                  <a:pt x="13" y="110"/>
                </a:cubicBezTo>
                <a:cubicBezTo>
                  <a:pt x="12" y="107"/>
                  <a:pt x="12" y="104"/>
                  <a:pt x="11" y="101"/>
                </a:cubicBezTo>
                <a:cubicBezTo>
                  <a:pt x="12" y="98"/>
                  <a:pt x="12" y="95"/>
                  <a:pt x="13" y="92"/>
                </a:cubicBezTo>
                <a:cubicBezTo>
                  <a:pt x="13" y="92"/>
                  <a:pt x="13" y="92"/>
                  <a:pt x="13" y="92"/>
                </a:cubicBezTo>
                <a:cubicBezTo>
                  <a:pt x="13" y="93"/>
                  <a:pt x="13" y="94"/>
                  <a:pt x="13" y="95"/>
                </a:cubicBezTo>
                <a:cubicBezTo>
                  <a:pt x="13" y="95"/>
                  <a:pt x="12" y="95"/>
                  <a:pt x="12" y="95"/>
                </a:cubicBezTo>
                <a:cubicBezTo>
                  <a:pt x="13" y="98"/>
                  <a:pt x="13" y="98"/>
                  <a:pt x="13" y="98"/>
                </a:cubicBezTo>
                <a:cubicBezTo>
                  <a:pt x="13" y="98"/>
                  <a:pt x="13" y="98"/>
                  <a:pt x="13" y="98"/>
                </a:cubicBezTo>
                <a:cubicBezTo>
                  <a:pt x="13" y="99"/>
                  <a:pt x="13" y="99"/>
                  <a:pt x="13" y="100"/>
                </a:cubicBezTo>
                <a:cubicBezTo>
                  <a:pt x="13" y="101"/>
                  <a:pt x="13" y="101"/>
                  <a:pt x="13" y="101"/>
                </a:cubicBezTo>
                <a:cubicBezTo>
                  <a:pt x="12" y="102"/>
                  <a:pt x="12" y="102"/>
                  <a:pt x="12" y="102"/>
                </a:cubicBezTo>
                <a:lnTo>
                  <a:pt x="13" y="102"/>
                </a:lnTo>
                <a:close/>
                <a:moveTo>
                  <a:pt x="11" y="66"/>
                </a:moveTo>
                <a:cubicBezTo>
                  <a:pt x="11" y="66"/>
                  <a:pt x="11" y="66"/>
                  <a:pt x="11" y="66"/>
                </a:cubicBezTo>
                <a:cubicBezTo>
                  <a:pt x="11" y="65"/>
                  <a:pt x="10" y="63"/>
                  <a:pt x="10" y="61"/>
                </a:cubicBezTo>
                <a:cubicBezTo>
                  <a:pt x="12" y="62"/>
                  <a:pt x="15" y="63"/>
                  <a:pt x="18" y="64"/>
                </a:cubicBezTo>
                <a:cubicBezTo>
                  <a:pt x="17" y="64"/>
                  <a:pt x="17" y="64"/>
                  <a:pt x="17" y="64"/>
                </a:cubicBezTo>
                <a:cubicBezTo>
                  <a:pt x="16" y="64"/>
                  <a:pt x="16" y="64"/>
                  <a:pt x="15" y="64"/>
                </a:cubicBezTo>
                <a:cubicBezTo>
                  <a:pt x="15" y="66"/>
                  <a:pt x="15" y="66"/>
                  <a:pt x="15" y="66"/>
                </a:cubicBezTo>
                <a:cubicBezTo>
                  <a:pt x="14" y="66"/>
                  <a:pt x="13" y="66"/>
                  <a:pt x="11" y="66"/>
                </a:cubicBezTo>
                <a:moveTo>
                  <a:pt x="13" y="88"/>
                </a:moveTo>
                <a:cubicBezTo>
                  <a:pt x="13" y="88"/>
                  <a:pt x="13" y="88"/>
                  <a:pt x="13" y="88"/>
                </a:cubicBezTo>
                <a:cubicBezTo>
                  <a:pt x="13" y="88"/>
                  <a:pt x="13" y="88"/>
                  <a:pt x="13" y="88"/>
                </a:cubicBezTo>
                <a:cubicBezTo>
                  <a:pt x="13" y="88"/>
                  <a:pt x="13" y="88"/>
                  <a:pt x="13" y="88"/>
                </a:cubicBezTo>
                <a:cubicBezTo>
                  <a:pt x="13" y="88"/>
                  <a:pt x="13" y="88"/>
                  <a:pt x="13" y="88"/>
                </a:cubicBezTo>
                <a:moveTo>
                  <a:pt x="13" y="71"/>
                </a:moveTo>
                <a:cubicBezTo>
                  <a:pt x="13" y="71"/>
                  <a:pt x="13" y="71"/>
                  <a:pt x="13" y="71"/>
                </a:cubicBezTo>
                <a:cubicBezTo>
                  <a:pt x="17" y="72"/>
                  <a:pt x="21" y="73"/>
                  <a:pt x="25" y="75"/>
                </a:cubicBezTo>
                <a:cubicBezTo>
                  <a:pt x="24" y="75"/>
                  <a:pt x="23" y="75"/>
                  <a:pt x="22" y="75"/>
                </a:cubicBezTo>
                <a:cubicBezTo>
                  <a:pt x="19" y="75"/>
                  <a:pt x="17" y="74"/>
                  <a:pt x="14" y="74"/>
                </a:cubicBezTo>
                <a:cubicBezTo>
                  <a:pt x="14" y="74"/>
                  <a:pt x="14" y="74"/>
                  <a:pt x="14" y="74"/>
                </a:cubicBezTo>
                <a:cubicBezTo>
                  <a:pt x="14" y="74"/>
                  <a:pt x="14" y="74"/>
                  <a:pt x="14" y="74"/>
                </a:cubicBezTo>
                <a:cubicBezTo>
                  <a:pt x="14" y="75"/>
                  <a:pt x="14" y="75"/>
                  <a:pt x="14" y="75"/>
                </a:cubicBezTo>
                <a:cubicBezTo>
                  <a:pt x="14" y="73"/>
                  <a:pt x="13" y="72"/>
                  <a:pt x="13" y="71"/>
                </a:cubicBezTo>
                <a:moveTo>
                  <a:pt x="31" y="81"/>
                </a:moveTo>
                <a:cubicBezTo>
                  <a:pt x="31" y="81"/>
                  <a:pt x="31" y="81"/>
                  <a:pt x="31" y="81"/>
                </a:cubicBezTo>
                <a:cubicBezTo>
                  <a:pt x="30" y="81"/>
                  <a:pt x="29" y="81"/>
                  <a:pt x="27" y="80"/>
                </a:cubicBezTo>
                <a:cubicBezTo>
                  <a:pt x="29" y="80"/>
                  <a:pt x="30" y="80"/>
                  <a:pt x="32" y="80"/>
                </a:cubicBezTo>
                <a:cubicBezTo>
                  <a:pt x="32" y="78"/>
                  <a:pt x="32" y="78"/>
                  <a:pt x="32" y="78"/>
                </a:cubicBezTo>
                <a:cubicBezTo>
                  <a:pt x="31" y="78"/>
                  <a:pt x="29" y="77"/>
                  <a:pt x="28" y="77"/>
                </a:cubicBezTo>
                <a:cubicBezTo>
                  <a:pt x="29" y="77"/>
                  <a:pt x="30" y="77"/>
                  <a:pt x="31" y="77"/>
                </a:cubicBezTo>
                <a:cubicBezTo>
                  <a:pt x="35" y="76"/>
                  <a:pt x="35" y="76"/>
                  <a:pt x="35" y="76"/>
                </a:cubicBezTo>
                <a:cubicBezTo>
                  <a:pt x="34" y="80"/>
                  <a:pt x="34" y="84"/>
                  <a:pt x="34" y="88"/>
                </a:cubicBezTo>
                <a:cubicBezTo>
                  <a:pt x="32" y="87"/>
                  <a:pt x="32" y="87"/>
                  <a:pt x="32" y="87"/>
                </a:cubicBezTo>
                <a:cubicBezTo>
                  <a:pt x="29" y="86"/>
                  <a:pt x="26" y="85"/>
                  <a:pt x="22" y="84"/>
                </a:cubicBezTo>
                <a:cubicBezTo>
                  <a:pt x="25" y="84"/>
                  <a:pt x="28" y="84"/>
                  <a:pt x="31" y="83"/>
                </a:cubicBezTo>
                <a:lnTo>
                  <a:pt x="31" y="81"/>
                </a:lnTo>
                <a:close/>
                <a:moveTo>
                  <a:pt x="33" y="103"/>
                </a:moveTo>
                <a:cubicBezTo>
                  <a:pt x="33" y="103"/>
                  <a:pt x="33" y="103"/>
                  <a:pt x="33" y="103"/>
                </a:cubicBezTo>
                <a:cubicBezTo>
                  <a:pt x="33" y="104"/>
                  <a:pt x="33" y="104"/>
                  <a:pt x="33" y="104"/>
                </a:cubicBezTo>
                <a:cubicBezTo>
                  <a:pt x="29" y="103"/>
                  <a:pt x="25" y="102"/>
                  <a:pt x="21" y="101"/>
                </a:cubicBezTo>
                <a:cubicBezTo>
                  <a:pt x="22" y="101"/>
                  <a:pt x="24" y="101"/>
                  <a:pt x="25" y="101"/>
                </a:cubicBezTo>
                <a:cubicBezTo>
                  <a:pt x="27" y="101"/>
                  <a:pt x="30" y="101"/>
                  <a:pt x="32" y="102"/>
                </a:cubicBezTo>
                <a:cubicBezTo>
                  <a:pt x="33" y="99"/>
                  <a:pt x="33" y="99"/>
                  <a:pt x="33" y="99"/>
                </a:cubicBezTo>
                <a:cubicBezTo>
                  <a:pt x="29" y="98"/>
                  <a:pt x="25" y="97"/>
                  <a:pt x="21" y="96"/>
                </a:cubicBezTo>
                <a:cubicBezTo>
                  <a:pt x="22" y="96"/>
                  <a:pt x="24" y="96"/>
                  <a:pt x="25" y="96"/>
                </a:cubicBezTo>
                <a:cubicBezTo>
                  <a:pt x="28" y="96"/>
                  <a:pt x="30" y="96"/>
                  <a:pt x="32" y="96"/>
                </a:cubicBezTo>
                <a:cubicBezTo>
                  <a:pt x="32" y="94"/>
                  <a:pt x="32" y="94"/>
                  <a:pt x="32" y="94"/>
                </a:cubicBezTo>
                <a:cubicBezTo>
                  <a:pt x="32" y="94"/>
                  <a:pt x="32" y="93"/>
                  <a:pt x="32" y="93"/>
                </a:cubicBezTo>
                <a:cubicBezTo>
                  <a:pt x="32" y="93"/>
                  <a:pt x="32" y="93"/>
                  <a:pt x="32" y="93"/>
                </a:cubicBezTo>
                <a:cubicBezTo>
                  <a:pt x="28" y="93"/>
                  <a:pt x="24" y="92"/>
                  <a:pt x="20" y="91"/>
                </a:cubicBezTo>
                <a:cubicBezTo>
                  <a:pt x="24" y="91"/>
                  <a:pt x="28" y="91"/>
                  <a:pt x="32" y="90"/>
                </a:cubicBezTo>
                <a:cubicBezTo>
                  <a:pt x="34" y="89"/>
                  <a:pt x="34" y="89"/>
                  <a:pt x="34" y="89"/>
                </a:cubicBezTo>
                <a:cubicBezTo>
                  <a:pt x="33" y="94"/>
                  <a:pt x="33" y="98"/>
                  <a:pt x="33" y="103"/>
                </a:cubicBezTo>
                <a:moveTo>
                  <a:pt x="33" y="107"/>
                </a:moveTo>
                <a:cubicBezTo>
                  <a:pt x="33" y="107"/>
                  <a:pt x="33" y="107"/>
                  <a:pt x="33" y="107"/>
                </a:cubicBezTo>
                <a:cubicBezTo>
                  <a:pt x="31" y="107"/>
                  <a:pt x="29" y="107"/>
                  <a:pt x="26" y="106"/>
                </a:cubicBezTo>
                <a:cubicBezTo>
                  <a:pt x="29" y="106"/>
                  <a:pt x="31" y="106"/>
                  <a:pt x="33" y="107"/>
                </a:cubicBezTo>
                <a:cubicBezTo>
                  <a:pt x="33" y="107"/>
                  <a:pt x="33" y="107"/>
                  <a:pt x="33" y="107"/>
                </a:cubicBezTo>
                <a:moveTo>
                  <a:pt x="19" y="94"/>
                </a:moveTo>
                <a:cubicBezTo>
                  <a:pt x="19" y="94"/>
                  <a:pt x="19" y="94"/>
                  <a:pt x="19" y="94"/>
                </a:cubicBezTo>
                <a:cubicBezTo>
                  <a:pt x="18" y="94"/>
                  <a:pt x="17" y="94"/>
                  <a:pt x="16" y="94"/>
                </a:cubicBezTo>
                <a:cubicBezTo>
                  <a:pt x="16" y="94"/>
                  <a:pt x="16" y="93"/>
                  <a:pt x="16" y="93"/>
                </a:cubicBezTo>
                <a:cubicBezTo>
                  <a:pt x="17" y="93"/>
                  <a:pt x="18" y="93"/>
                  <a:pt x="19" y="94"/>
                </a:cubicBezTo>
                <a:moveTo>
                  <a:pt x="15" y="88"/>
                </a:moveTo>
                <a:cubicBezTo>
                  <a:pt x="15" y="88"/>
                  <a:pt x="15" y="88"/>
                  <a:pt x="15" y="88"/>
                </a:cubicBezTo>
                <a:cubicBezTo>
                  <a:pt x="15" y="87"/>
                  <a:pt x="15" y="86"/>
                  <a:pt x="15" y="85"/>
                </a:cubicBezTo>
                <a:cubicBezTo>
                  <a:pt x="19" y="86"/>
                  <a:pt x="23" y="87"/>
                  <a:pt x="26" y="88"/>
                </a:cubicBezTo>
                <a:cubicBezTo>
                  <a:pt x="23" y="88"/>
                  <a:pt x="19" y="88"/>
                  <a:pt x="15" y="88"/>
                </a:cubicBezTo>
                <a:moveTo>
                  <a:pt x="20" y="99"/>
                </a:moveTo>
                <a:cubicBezTo>
                  <a:pt x="20" y="99"/>
                  <a:pt x="20" y="99"/>
                  <a:pt x="20" y="99"/>
                </a:cubicBezTo>
                <a:cubicBezTo>
                  <a:pt x="19" y="99"/>
                  <a:pt x="17" y="99"/>
                  <a:pt x="16" y="100"/>
                </a:cubicBezTo>
                <a:cubicBezTo>
                  <a:pt x="16" y="99"/>
                  <a:pt x="16" y="99"/>
                  <a:pt x="16" y="98"/>
                </a:cubicBezTo>
                <a:cubicBezTo>
                  <a:pt x="17" y="98"/>
                  <a:pt x="19" y="98"/>
                  <a:pt x="20" y="99"/>
                </a:cubicBezTo>
                <a:moveTo>
                  <a:pt x="19" y="78"/>
                </a:moveTo>
                <a:cubicBezTo>
                  <a:pt x="19" y="78"/>
                  <a:pt x="19" y="78"/>
                  <a:pt x="19" y="78"/>
                </a:cubicBezTo>
                <a:cubicBezTo>
                  <a:pt x="17" y="78"/>
                  <a:pt x="16" y="78"/>
                  <a:pt x="15" y="78"/>
                </a:cubicBezTo>
                <a:cubicBezTo>
                  <a:pt x="15" y="77"/>
                  <a:pt x="15" y="77"/>
                  <a:pt x="14" y="77"/>
                </a:cubicBezTo>
                <a:cubicBezTo>
                  <a:pt x="16" y="77"/>
                  <a:pt x="17" y="77"/>
                  <a:pt x="19" y="78"/>
                </a:cubicBezTo>
                <a:moveTo>
                  <a:pt x="21" y="82"/>
                </a:moveTo>
                <a:cubicBezTo>
                  <a:pt x="21" y="82"/>
                  <a:pt x="21" y="82"/>
                  <a:pt x="21" y="82"/>
                </a:cubicBezTo>
                <a:cubicBezTo>
                  <a:pt x="19" y="82"/>
                  <a:pt x="17" y="82"/>
                  <a:pt x="15" y="82"/>
                </a:cubicBezTo>
                <a:cubicBezTo>
                  <a:pt x="15" y="82"/>
                  <a:pt x="15" y="81"/>
                  <a:pt x="15" y="81"/>
                </a:cubicBezTo>
                <a:cubicBezTo>
                  <a:pt x="17" y="81"/>
                  <a:pt x="19" y="82"/>
                  <a:pt x="21" y="82"/>
                </a:cubicBezTo>
                <a:moveTo>
                  <a:pt x="15" y="113"/>
                </a:moveTo>
                <a:cubicBezTo>
                  <a:pt x="15" y="113"/>
                  <a:pt x="15" y="113"/>
                  <a:pt x="15" y="113"/>
                </a:cubicBezTo>
                <a:cubicBezTo>
                  <a:pt x="17" y="113"/>
                  <a:pt x="19" y="113"/>
                  <a:pt x="20" y="113"/>
                </a:cubicBezTo>
                <a:cubicBezTo>
                  <a:pt x="18" y="114"/>
                  <a:pt x="17" y="114"/>
                  <a:pt x="15" y="115"/>
                </a:cubicBezTo>
                <a:cubicBezTo>
                  <a:pt x="15" y="114"/>
                  <a:pt x="15" y="114"/>
                  <a:pt x="15" y="113"/>
                </a:cubicBezTo>
                <a:moveTo>
                  <a:pt x="16" y="109"/>
                </a:moveTo>
                <a:cubicBezTo>
                  <a:pt x="16" y="109"/>
                  <a:pt x="16" y="109"/>
                  <a:pt x="16" y="109"/>
                </a:cubicBezTo>
                <a:cubicBezTo>
                  <a:pt x="16" y="107"/>
                  <a:pt x="16" y="105"/>
                  <a:pt x="16" y="103"/>
                </a:cubicBezTo>
                <a:cubicBezTo>
                  <a:pt x="17" y="103"/>
                  <a:pt x="19" y="104"/>
                  <a:pt x="21" y="104"/>
                </a:cubicBezTo>
                <a:cubicBezTo>
                  <a:pt x="19" y="104"/>
                  <a:pt x="18" y="104"/>
                  <a:pt x="17" y="104"/>
                </a:cubicBezTo>
                <a:cubicBezTo>
                  <a:pt x="16" y="107"/>
                  <a:pt x="16" y="107"/>
                  <a:pt x="16" y="107"/>
                </a:cubicBezTo>
                <a:cubicBezTo>
                  <a:pt x="18" y="107"/>
                  <a:pt x="20" y="108"/>
                  <a:pt x="21" y="108"/>
                </a:cubicBezTo>
                <a:cubicBezTo>
                  <a:pt x="19" y="108"/>
                  <a:pt x="17" y="109"/>
                  <a:pt x="16" y="109"/>
                </a:cubicBezTo>
                <a:moveTo>
                  <a:pt x="29" y="110"/>
                </a:moveTo>
                <a:cubicBezTo>
                  <a:pt x="29" y="110"/>
                  <a:pt x="29" y="110"/>
                  <a:pt x="29" y="110"/>
                </a:cubicBezTo>
                <a:cubicBezTo>
                  <a:pt x="31" y="110"/>
                  <a:pt x="32" y="110"/>
                  <a:pt x="33" y="110"/>
                </a:cubicBezTo>
                <a:cubicBezTo>
                  <a:pt x="34" y="111"/>
                  <a:pt x="34" y="111"/>
                  <a:pt x="34" y="112"/>
                </a:cubicBezTo>
                <a:cubicBezTo>
                  <a:pt x="29" y="111"/>
                  <a:pt x="25" y="111"/>
                  <a:pt x="21" y="111"/>
                </a:cubicBezTo>
                <a:cubicBezTo>
                  <a:pt x="23" y="110"/>
                  <a:pt x="26" y="110"/>
                  <a:pt x="29" y="110"/>
                </a:cubicBezTo>
                <a:moveTo>
                  <a:pt x="34" y="115"/>
                </a:moveTo>
                <a:cubicBezTo>
                  <a:pt x="34" y="115"/>
                  <a:pt x="34" y="115"/>
                  <a:pt x="34" y="115"/>
                </a:cubicBezTo>
                <a:cubicBezTo>
                  <a:pt x="34" y="117"/>
                  <a:pt x="35" y="118"/>
                  <a:pt x="35" y="119"/>
                </a:cubicBezTo>
                <a:cubicBezTo>
                  <a:pt x="31" y="117"/>
                  <a:pt x="26" y="116"/>
                  <a:pt x="21" y="116"/>
                </a:cubicBezTo>
                <a:cubicBezTo>
                  <a:pt x="25" y="115"/>
                  <a:pt x="30" y="115"/>
                  <a:pt x="34" y="115"/>
                </a:cubicBezTo>
                <a:moveTo>
                  <a:pt x="35" y="74"/>
                </a:moveTo>
                <a:cubicBezTo>
                  <a:pt x="35" y="74"/>
                  <a:pt x="35" y="74"/>
                  <a:pt x="35" y="74"/>
                </a:cubicBezTo>
                <a:cubicBezTo>
                  <a:pt x="35" y="75"/>
                  <a:pt x="35" y="75"/>
                  <a:pt x="35" y="76"/>
                </a:cubicBezTo>
                <a:cubicBezTo>
                  <a:pt x="31" y="74"/>
                  <a:pt x="31" y="74"/>
                  <a:pt x="31" y="74"/>
                </a:cubicBezTo>
                <a:cubicBezTo>
                  <a:pt x="26" y="72"/>
                  <a:pt x="20" y="71"/>
                  <a:pt x="15" y="69"/>
                </a:cubicBezTo>
                <a:cubicBezTo>
                  <a:pt x="15" y="69"/>
                  <a:pt x="16" y="69"/>
                  <a:pt x="16" y="69"/>
                </a:cubicBezTo>
                <a:cubicBezTo>
                  <a:pt x="21" y="69"/>
                  <a:pt x="27" y="70"/>
                  <a:pt x="31" y="70"/>
                </a:cubicBezTo>
                <a:cubicBezTo>
                  <a:pt x="32" y="69"/>
                  <a:pt x="32" y="69"/>
                  <a:pt x="32" y="69"/>
                </a:cubicBezTo>
                <a:cubicBezTo>
                  <a:pt x="33" y="69"/>
                  <a:pt x="33" y="69"/>
                  <a:pt x="34" y="69"/>
                </a:cubicBezTo>
                <a:cubicBezTo>
                  <a:pt x="34" y="71"/>
                  <a:pt x="35" y="72"/>
                  <a:pt x="35" y="74"/>
                </a:cubicBezTo>
                <a:moveTo>
                  <a:pt x="33" y="60"/>
                </a:moveTo>
                <a:cubicBezTo>
                  <a:pt x="33" y="60"/>
                  <a:pt x="33" y="60"/>
                  <a:pt x="33" y="60"/>
                </a:cubicBezTo>
                <a:cubicBezTo>
                  <a:pt x="33" y="61"/>
                  <a:pt x="33" y="61"/>
                  <a:pt x="33" y="62"/>
                </a:cubicBezTo>
                <a:cubicBezTo>
                  <a:pt x="33" y="61"/>
                  <a:pt x="32" y="61"/>
                  <a:pt x="32" y="61"/>
                </a:cubicBezTo>
                <a:cubicBezTo>
                  <a:pt x="32" y="61"/>
                  <a:pt x="32" y="61"/>
                  <a:pt x="32" y="61"/>
                </a:cubicBezTo>
                <a:cubicBezTo>
                  <a:pt x="32" y="60"/>
                  <a:pt x="32" y="60"/>
                  <a:pt x="32" y="60"/>
                </a:cubicBezTo>
                <a:cubicBezTo>
                  <a:pt x="32" y="60"/>
                  <a:pt x="33" y="60"/>
                  <a:pt x="33" y="60"/>
                </a:cubicBezTo>
                <a:moveTo>
                  <a:pt x="34" y="65"/>
                </a:moveTo>
                <a:cubicBezTo>
                  <a:pt x="34" y="65"/>
                  <a:pt x="34" y="65"/>
                  <a:pt x="34" y="65"/>
                </a:cubicBezTo>
                <a:cubicBezTo>
                  <a:pt x="34" y="65"/>
                  <a:pt x="34" y="65"/>
                  <a:pt x="34" y="66"/>
                </a:cubicBezTo>
                <a:cubicBezTo>
                  <a:pt x="34" y="66"/>
                  <a:pt x="34" y="65"/>
                  <a:pt x="34" y="65"/>
                </a:cubicBezTo>
                <a:cubicBezTo>
                  <a:pt x="34" y="65"/>
                  <a:pt x="34" y="65"/>
                  <a:pt x="34" y="65"/>
                </a:cubicBezTo>
                <a:cubicBezTo>
                  <a:pt x="34" y="65"/>
                  <a:pt x="34" y="65"/>
                  <a:pt x="34" y="65"/>
                </a:cubicBezTo>
                <a:cubicBezTo>
                  <a:pt x="34" y="65"/>
                  <a:pt x="34" y="65"/>
                  <a:pt x="34" y="65"/>
                </a:cubicBezTo>
                <a:cubicBezTo>
                  <a:pt x="34" y="65"/>
                  <a:pt x="33" y="65"/>
                  <a:pt x="33" y="65"/>
                </a:cubicBezTo>
                <a:cubicBezTo>
                  <a:pt x="32" y="65"/>
                  <a:pt x="31" y="65"/>
                  <a:pt x="30" y="65"/>
                </a:cubicBezTo>
                <a:cubicBezTo>
                  <a:pt x="26" y="64"/>
                  <a:pt x="23" y="63"/>
                  <a:pt x="20" y="62"/>
                </a:cubicBezTo>
                <a:cubicBezTo>
                  <a:pt x="24" y="63"/>
                  <a:pt x="29" y="64"/>
                  <a:pt x="34" y="65"/>
                </a:cubicBezTo>
                <a:moveTo>
                  <a:pt x="10" y="52"/>
                </a:moveTo>
                <a:cubicBezTo>
                  <a:pt x="10" y="52"/>
                  <a:pt x="10" y="52"/>
                  <a:pt x="10" y="52"/>
                </a:cubicBezTo>
                <a:cubicBezTo>
                  <a:pt x="10" y="52"/>
                  <a:pt x="10" y="52"/>
                  <a:pt x="11" y="52"/>
                </a:cubicBezTo>
                <a:cubicBezTo>
                  <a:pt x="11" y="52"/>
                  <a:pt x="11" y="52"/>
                  <a:pt x="11" y="52"/>
                </a:cubicBezTo>
                <a:cubicBezTo>
                  <a:pt x="12" y="52"/>
                  <a:pt x="15" y="52"/>
                  <a:pt x="18" y="53"/>
                </a:cubicBezTo>
                <a:cubicBezTo>
                  <a:pt x="17" y="53"/>
                  <a:pt x="16" y="53"/>
                  <a:pt x="15" y="52"/>
                </a:cubicBezTo>
                <a:cubicBezTo>
                  <a:pt x="14" y="55"/>
                  <a:pt x="14" y="55"/>
                  <a:pt x="14" y="55"/>
                </a:cubicBezTo>
                <a:cubicBezTo>
                  <a:pt x="15" y="55"/>
                  <a:pt x="16" y="55"/>
                  <a:pt x="17" y="56"/>
                </a:cubicBezTo>
                <a:cubicBezTo>
                  <a:pt x="19" y="56"/>
                  <a:pt x="20" y="56"/>
                  <a:pt x="21" y="57"/>
                </a:cubicBezTo>
                <a:cubicBezTo>
                  <a:pt x="21" y="57"/>
                  <a:pt x="21" y="57"/>
                  <a:pt x="21" y="57"/>
                </a:cubicBezTo>
                <a:cubicBezTo>
                  <a:pt x="19" y="57"/>
                  <a:pt x="16" y="57"/>
                  <a:pt x="14" y="58"/>
                </a:cubicBezTo>
                <a:cubicBezTo>
                  <a:pt x="14" y="58"/>
                  <a:pt x="14" y="58"/>
                  <a:pt x="14" y="58"/>
                </a:cubicBezTo>
                <a:cubicBezTo>
                  <a:pt x="14" y="58"/>
                  <a:pt x="13" y="58"/>
                  <a:pt x="13" y="58"/>
                </a:cubicBezTo>
                <a:cubicBezTo>
                  <a:pt x="12" y="58"/>
                  <a:pt x="11" y="58"/>
                  <a:pt x="10" y="58"/>
                </a:cubicBezTo>
                <a:cubicBezTo>
                  <a:pt x="9" y="59"/>
                  <a:pt x="9" y="59"/>
                  <a:pt x="9" y="59"/>
                </a:cubicBezTo>
                <a:cubicBezTo>
                  <a:pt x="9" y="57"/>
                  <a:pt x="9" y="56"/>
                  <a:pt x="9" y="55"/>
                </a:cubicBezTo>
                <a:cubicBezTo>
                  <a:pt x="9" y="53"/>
                  <a:pt x="9" y="52"/>
                  <a:pt x="10" y="52"/>
                </a:cubicBezTo>
                <a:moveTo>
                  <a:pt x="8" y="70"/>
                </a:moveTo>
                <a:cubicBezTo>
                  <a:pt x="8" y="70"/>
                  <a:pt x="8" y="70"/>
                  <a:pt x="8" y="70"/>
                </a:cubicBezTo>
                <a:cubicBezTo>
                  <a:pt x="10" y="74"/>
                  <a:pt x="10" y="79"/>
                  <a:pt x="10" y="84"/>
                </a:cubicBezTo>
                <a:cubicBezTo>
                  <a:pt x="10" y="87"/>
                  <a:pt x="10" y="90"/>
                  <a:pt x="10" y="93"/>
                </a:cubicBezTo>
                <a:cubicBezTo>
                  <a:pt x="9" y="87"/>
                  <a:pt x="8" y="81"/>
                  <a:pt x="8" y="76"/>
                </a:cubicBezTo>
                <a:cubicBezTo>
                  <a:pt x="8" y="74"/>
                  <a:pt x="8" y="72"/>
                  <a:pt x="8" y="70"/>
                </a:cubicBezTo>
                <a:moveTo>
                  <a:pt x="8" y="98"/>
                </a:moveTo>
                <a:cubicBezTo>
                  <a:pt x="8" y="98"/>
                  <a:pt x="8" y="98"/>
                  <a:pt x="8" y="98"/>
                </a:cubicBezTo>
                <a:cubicBezTo>
                  <a:pt x="8" y="99"/>
                  <a:pt x="9" y="100"/>
                  <a:pt x="9" y="101"/>
                </a:cubicBezTo>
                <a:cubicBezTo>
                  <a:pt x="9" y="102"/>
                  <a:pt x="8" y="102"/>
                  <a:pt x="8" y="103"/>
                </a:cubicBezTo>
                <a:cubicBezTo>
                  <a:pt x="8" y="101"/>
                  <a:pt x="8" y="100"/>
                  <a:pt x="8" y="98"/>
                </a:cubicBezTo>
                <a:moveTo>
                  <a:pt x="9" y="132"/>
                </a:moveTo>
                <a:cubicBezTo>
                  <a:pt x="9" y="132"/>
                  <a:pt x="9" y="132"/>
                  <a:pt x="9" y="132"/>
                </a:cubicBezTo>
                <a:cubicBezTo>
                  <a:pt x="9" y="126"/>
                  <a:pt x="9" y="120"/>
                  <a:pt x="9" y="115"/>
                </a:cubicBezTo>
                <a:cubicBezTo>
                  <a:pt x="9" y="113"/>
                  <a:pt x="10" y="111"/>
                  <a:pt x="10" y="108"/>
                </a:cubicBezTo>
                <a:cubicBezTo>
                  <a:pt x="10" y="111"/>
                  <a:pt x="11" y="114"/>
                  <a:pt x="11" y="118"/>
                </a:cubicBezTo>
                <a:cubicBezTo>
                  <a:pt x="10" y="118"/>
                  <a:pt x="10" y="118"/>
                  <a:pt x="10" y="118"/>
                </a:cubicBezTo>
                <a:cubicBezTo>
                  <a:pt x="11" y="118"/>
                  <a:pt x="11" y="118"/>
                  <a:pt x="11" y="118"/>
                </a:cubicBezTo>
                <a:cubicBezTo>
                  <a:pt x="11" y="119"/>
                  <a:pt x="11" y="120"/>
                  <a:pt x="11" y="120"/>
                </a:cubicBezTo>
                <a:cubicBezTo>
                  <a:pt x="11" y="123"/>
                  <a:pt x="11" y="125"/>
                  <a:pt x="11" y="127"/>
                </a:cubicBezTo>
                <a:cubicBezTo>
                  <a:pt x="10" y="129"/>
                  <a:pt x="10" y="130"/>
                  <a:pt x="9" y="132"/>
                </a:cubicBezTo>
                <a:moveTo>
                  <a:pt x="13" y="138"/>
                </a:moveTo>
                <a:cubicBezTo>
                  <a:pt x="13" y="138"/>
                  <a:pt x="13" y="138"/>
                  <a:pt x="13" y="138"/>
                </a:cubicBezTo>
                <a:cubicBezTo>
                  <a:pt x="13" y="138"/>
                  <a:pt x="12" y="138"/>
                  <a:pt x="11" y="138"/>
                </a:cubicBezTo>
                <a:cubicBezTo>
                  <a:pt x="12" y="134"/>
                  <a:pt x="13" y="131"/>
                  <a:pt x="13" y="128"/>
                </a:cubicBezTo>
                <a:cubicBezTo>
                  <a:pt x="14" y="125"/>
                  <a:pt x="14" y="122"/>
                  <a:pt x="15" y="118"/>
                </a:cubicBezTo>
                <a:cubicBezTo>
                  <a:pt x="21" y="119"/>
                  <a:pt x="26" y="119"/>
                  <a:pt x="31" y="121"/>
                </a:cubicBezTo>
                <a:cubicBezTo>
                  <a:pt x="26" y="122"/>
                  <a:pt x="20" y="122"/>
                  <a:pt x="14" y="123"/>
                </a:cubicBezTo>
                <a:cubicBezTo>
                  <a:pt x="14" y="126"/>
                  <a:pt x="14" y="126"/>
                  <a:pt x="14" y="126"/>
                </a:cubicBezTo>
                <a:cubicBezTo>
                  <a:pt x="18" y="126"/>
                  <a:pt x="21" y="126"/>
                  <a:pt x="25" y="127"/>
                </a:cubicBezTo>
                <a:cubicBezTo>
                  <a:pt x="25" y="127"/>
                  <a:pt x="24" y="127"/>
                  <a:pt x="24" y="127"/>
                </a:cubicBezTo>
                <a:cubicBezTo>
                  <a:pt x="21" y="127"/>
                  <a:pt x="18" y="127"/>
                  <a:pt x="15" y="128"/>
                </a:cubicBezTo>
                <a:cubicBezTo>
                  <a:pt x="16" y="130"/>
                  <a:pt x="16" y="130"/>
                  <a:pt x="16" y="130"/>
                </a:cubicBezTo>
                <a:cubicBezTo>
                  <a:pt x="16" y="130"/>
                  <a:pt x="16" y="130"/>
                  <a:pt x="16" y="130"/>
                </a:cubicBezTo>
                <a:cubicBezTo>
                  <a:pt x="16" y="130"/>
                  <a:pt x="16" y="130"/>
                  <a:pt x="16" y="130"/>
                </a:cubicBezTo>
                <a:cubicBezTo>
                  <a:pt x="18" y="130"/>
                  <a:pt x="21" y="130"/>
                  <a:pt x="24" y="130"/>
                </a:cubicBezTo>
                <a:cubicBezTo>
                  <a:pt x="24" y="130"/>
                  <a:pt x="24" y="130"/>
                  <a:pt x="24" y="130"/>
                </a:cubicBezTo>
                <a:cubicBezTo>
                  <a:pt x="27" y="130"/>
                  <a:pt x="30" y="130"/>
                  <a:pt x="32" y="131"/>
                </a:cubicBezTo>
                <a:cubicBezTo>
                  <a:pt x="27" y="131"/>
                  <a:pt x="21" y="131"/>
                  <a:pt x="15" y="132"/>
                </a:cubicBezTo>
                <a:cubicBezTo>
                  <a:pt x="16" y="135"/>
                  <a:pt x="16" y="135"/>
                  <a:pt x="16" y="135"/>
                </a:cubicBezTo>
                <a:cubicBezTo>
                  <a:pt x="19" y="135"/>
                  <a:pt x="22" y="135"/>
                  <a:pt x="25" y="135"/>
                </a:cubicBezTo>
                <a:cubicBezTo>
                  <a:pt x="21" y="136"/>
                  <a:pt x="17" y="137"/>
                  <a:pt x="13" y="138"/>
                </a:cubicBezTo>
                <a:moveTo>
                  <a:pt x="29" y="137"/>
                </a:moveTo>
                <a:cubicBezTo>
                  <a:pt x="29" y="137"/>
                  <a:pt x="29" y="137"/>
                  <a:pt x="29" y="137"/>
                </a:cubicBezTo>
                <a:cubicBezTo>
                  <a:pt x="28" y="138"/>
                  <a:pt x="26" y="138"/>
                  <a:pt x="25" y="138"/>
                </a:cubicBezTo>
                <a:cubicBezTo>
                  <a:pt x="27" y="137"/>
                  <a:pt x="30" y="137"/>
                  <a:pt x="32" y="136"/>
                </a:cubicBezTo>
                <a:cubicBezTo>
                  <a:pt x="31" y="137"/>
                  <a:pt x="30" y="137"/>
                  <a:pt x="29" y="137"/>
                </a:cubicBezTo>
                <a:moveTo>
                  <a:pt x="25" y="124"/>
                </a:moveTo>
                <a:cubicBezTo>
                  <a:pt x="25" y="124"/>
                  <a:pt x="25" y="124"/>
                  <a:pt x="25" y="124"/>
                </a:cubicBezTo>
                <a:cubicBezTo>
                  <a:pt x="28" y="124"/>
                  <a:pt x="32" y="123"/>
                  <a:pt x="36" y="122"/>
                </a:cubicBezTo>
                <a:cubicBezTo>
                  <a:pt x="36" y="122"/>
                  <a:pt x="36" y="122"/>
                  <a:pt x="36" y="122"/>
                </a:cubicBezTo>
                <a:cubicBezTo>
                  <a:pt x="37" y="124"/>
                  <a:pt x="37" y="126"/>
                  <a:pt x="38" y="128"/>
                </a:cubicBezTo>
                <a:cubicBezTo>
                  <a:pt x="38" y="129"/>
                  <a:pt x="38" y="130"/>
                  <a:pt x="37" y="130"/>
                </a:cubicBezTo>
                <a:cubicBezTo>
                  <a:pt x="36" y="129"/>
                  <a:pt x="35" y="129"/>
                  <a:pt x="34" y="128"/>
                </a:cubicBezTo>
                <a:cubicBezTo>
                  <a:pt x="34" y="126"/>
                  <a:pt x="34" y="126"/>
                  <a:pt x="34" y="126"/>
                </a:cubicBezTo>
                <a:cubicBezTo>
                  <a:pt x="31" y="125"/>
                  <a:pt x="28" y="125"/>
                  <a:pt x="25" y="124"/>
                </a:cubicBezTo>
                <a:moveTo>
                  <a:pt x="35" y="137"/>
                </a:moveTo>
                <a:cubicBezTo>
                  <a:pt x="35" y="137"/>
                  <a:pt x="35" y="137"/>
                  <a:pt x="35" y="137"/>
                </a:cubicBezTo>
                <a:cubicBezTo>
                  <a:pt x="37" y="136"/>
                  <a:pt x="38" y="135"/>
                  <a:pt x="39" y="133"/>
                </a:cubicBezTo>
                <a:cubicBezTo>
                  <a:pt x="40" y="134"/>
                  <a:pt x="40" y="136"/>
                  <a:pt x="40" y="137"/>
                </a:cubicBezTo>
                <a:cubicBezTo>
                  <a:pt x="39" y="137"/>
                  <a:pt x="37" y="137"/>
                  <a:pt x="35" y="137"/>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32" name="Freeform 41"/>
          <p:cNvSpPr>
            <a:spLocks noEditPoints="1"/>
          </p:cNvSpPr>
          <p:nvPr/>
        </p:nvSpPr>
        <p:spPr bwMode="auto">
          <a:xfrm>
            <a:off x="4551589" y="4858876"/>
            <a:ext cx="694593" cy="516215"/>
          </a:xfrm>
          <a:custGeom>
            <a:avLst/>
            <a:gdLst>
              <a:gd name="T0" fmla="*/ 204 w 289"/>
              <a:gd name="T1" fmla="*/ 64 h 215"/>
              <a:gd name="T2" fmla="*/ 229 w 289"/>
              <a:gd name="T3" fmla="*/ 215 h 215"/>
              <a:gd name="T4" fmla="*/ 268 w 289"/>
              <a:gd name="T5" fmla="*/ 104 h 215"/>
              <a:gd name="T6" fmla="*/ 260 w 289"/>
              <a:gd name="T7" fmla="*/ 87 h 215"/>
              <a:gd name="T8" fmla="*/ 250 w 289"/>
              <a:gd name="T9" fmla="*/ 116 h 215"/>
              <a:gd name="T10" fmla="*/ 232 w 289"/>
              <a:gd name="T11" fmla="*/ 109 h 215"/>
              <a:gd name="T12" fmla="*/ 223 w 289"/>
              <a:gd name="T13" fmla="*/ 143 h 215"/>
              <a:gd name="T14" fmla="*/ 221 w 289"/>
              <a:gd name="T15" fmla="*/ 58 h 215"/>
              <a:gd name="T16" fmla="*/ 233 w 289"/>
              <a:gd name="T17" fmla="*/ 112 h 215"/>
              <a:gd name="T18" fmla="*/ 241 w 289"/>
              <a:gd name="T19" fmla="*/ 112 h 215"/>
              <a:gd name="T20" fmla="*/ 245 w 289"/>
              <a:gd name="T21" fmla="*/ 73 h 215"/>
              <a:gd name="T22" fmla="*/ 210 w 289"/>
              <a:gd name="T23" fmla="*/ 18 h 215"/>
              <a:gd name="T24" fmla="*/ 211 w 289"/>
              <a:gd name="T25" fmla="*/ 28 h 215"/>
              <a:gd name="T26" fmla="*/ 202 w 289"/>
              <a:gd name="T27" fmla="*/ 26 h 215"/>
              <a:gd name="T28" fmla="*/ 206 w 289"/>
              <a:gd name="T29" fmla="*/ 139 h 215"/>
              <a:gd name="T30" fmla="*/ 201 w 289"/>
              <a:gd name="T31" fmla="*/ 129 h 215"/>
              <a:gd name="T32" fmla="*/ 200 w 289"/>
              <a:gd name="T33" fmla="*/ 97 h 215"/>
              <a:gd name="T34" fmla="*/ 209 w 289"/>
              <a:gd name="T35" fmla="*/ 108 h 215"/>
              <a:gd name="T36" fmla="*/ 156 w 289"/>
              <a:gd name="T37" fmla="*/ 70 h 215"/>
              <a:gd name="T38" fmla="*/ 166 w 289"/>
              <a:gd name="T39" fmla="*/ 63 h 215"/>
              <a:gd name="T40" fmla="*/ 149 w 289"/>
              <a:gd name="T41" fmla="*/ 91 h 215"/>
              <a:gd name="T42" fmla="*/ 153 w 289"/>
              <a:gd name="T43" fmla="*/ 90 h 215"/>
              <a:gd name="T44" fmla="*/ 158 w 289"/>
              <a:gd name="T45" fmla="*/ 129 h 215"/>
              <a:gd name="T46" fmla="*/ 167 w 289"/>
              <a:gd name="T47" fmla="*/ 132 h 215"/>
              <a:gd name="T48" fmla="*/ 179 w 289"/>
              <a:gd name="T49" fmla="*/ 138 h 215"/>
              <a:gd name="T50" fmla="*/ 211 w 289"/>
              <a:gd name="T51" fmla="*/ 77 h 215"/>
              <a:gd name="T52" fmla="*/ 226 w 289"/>
              <a:gd name="T53" fmla="*/ 186 h 215"/>
              <a:gd name="T54" fmla="*/ 234 w 289"/>
              <a:gd name="T55" fmla="*/ 123 h 215"/>
              <a:gd name="T56" fmla="*/ 253 w 289"/>
              <a:gd name="T57" fmla="*/ 141 h 215"/>
              <a:gd name="T58" fmla="*/ 257 w 289"/>
              <a:gd name="T59" fmla="*/ 103 h 215"/>
              <a:gd name="T60" fmla="*/ 269 w 289"/>
              <a:gd name="T61" fmla="*/ 132 h 215"/>
              <a:gd name="T62" fmla="*/ 124 w 289"/>
              <a:gd name="T63" fmla="*/ 62 h 215"/>
              <a:gd name="T64" fmla="*/ 64 w 289"/>
              <a:gd name="T65" fmla="*/ 94 h 215"/>
              <a:gd name="T66" fmla="*/ 124 w 289"/>
              <a:gd name="T67" fmla="*/ 66 h 215"/>
              <a:gd name="T68" fmla="*/ 117 w 289"/>
              <a:gd name="T69" fmla="*/ 75 h 215"/>
              <a:gd name="T70" fmla="*/ 117 w 289"/>
              <a:gd name="T71" fmla="*/ 102 h 215"/>
              <a:gd name="T72" fmla="*/ 89 w 289"/>
              <a:gd name="T73" fmla="*/ 108 h 215"/>
              <a:gd name="T74" fmla="*/ 78 w 289"/>
              <a:gd name="T75" fmla="*/ 121 h 215"/>
              <a:gd name="T76" fmla="*/ 106 w 289"/>
              <a:gd name="T77" fmla="*/ 76 h 215"/>
              <a:gd name="T78" fmla="*/ 90 w 289"/>
              <a:gd name="T79" fmla="*/ 84 h 215"/>
              <a:gd name="T80" fmla="*/ 85 w 289"/>
              <a:gd name="T81" fmla="*/ 120 h 215"/>
              <a:gd name="T82" fmla="*/ 116 w 289"/>
              <a:gd name="T83" fmla="*/ 110 h 215"/>
              <a:gd name="T84" fmla="*/ 121 w 289"/>
              <a:gd name="T85" fmla="*/ 91 h 215"/>
              <a:gd name="T86" fmla="*/ 116 w 289"/>
              <a:gd name="T87" fmla="*/ 62 h 215"/>
              <a:gd name="T88" fmla="*/ 70 w 289"/>
              <a:gd name="T89" fmla="*/ 62 h 215"/>
              <a:gd name="T90" fmla="*/ 67 w 289"/>
              <a:gd name="T91" fmla="*/ 98 h 215"/>
              <a:gd name="T92" fmla="*/ 102 w 289"/>
              <a:gd name="T93" fmla="*/ 129 h 215"/>
              <a:gd name="T94" fmla="*/ 125 w 289"/>
              <a:gd name="T95" fmla="*/ 126 h 215"/>
              <a:gd name="T96" fmla="*/ 6 w 289"/>
              <a:gd name="T97" fmla="*/ 59 h 215"/>
              <a:gd name="T98" fmla="*/ 4 w 289"/>
              <a:gd name="T99" fmla="*/ 141 h 215"/>
              <a:gd name="T100" fmla="*/ 38 w 289"/>
              <a:gd name="T101" fmla="*/ 69 h 215"/>
              <a:gd name="T102" fmla="*/ 39 w 289"/>
              <a:gd name="T103" fmla="*/ 121 h 215"/>
              <a:gd name="T104" fmla="*/ 18 w 289"/>
              <a:gd name="T105" fmla="*/ 64 h 215"/>
              <a:gd name="T106" fmla="*/ 31 w 289"/>
              <a:gd name="T107" fmla="*/ 81 h 215"/>
              <a:gd name="T108" fmla="*/ 25 w 289"/>
              <a:gd name="T109" fmla="*/ 96 h 215"/>
              <a:gd name="T110" fmla="*/ 15 w 289"/>
              <a:gd name="T111" fmla="*/ 88 h 215"/>
              <a:gd name="T112" fmla="*/ 15 w 289"/>
              <a:gd name="T113" fmla="*/ 113 h 215"/>
              <a:gd name="T114" fmla="*/ 35 w 289"/>
              <a:gd name="T115" fmla="*/ 119 h 215"/>
              <a:gd name="T116" fmla="*/ 34 w 289"/>
              <a:gd name="T117" fmla="*/ 65 h 215"/>
              <a:gd name="T118" fmla="*/ 21 w 289"/>
              <a:gd name="T119" fmla="*/ 57 h 215"/>
              <a:gd name="T120" fmla="*/ 9 w 289"/>
              <a:gd name="T121" fmla="*/ 132 h 215"/>
              <a:gd name="T122" fmla="*/ 16 w 289"/>
              <a:gd name="T123" fmla="*/ 130 h 215"/>
              <a:gd name="T124" fmla="*/ 37 w 289"/>
              <a:gd name="T125" fmla="*/ 13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215">
                <a:moveTo>
                  <a:pt x="288" y="99"/>
                </a:moveTo>
                <a:cubicBezTo>
                  <a:pt x="270" y="81"/>
                  <a:pt x="266" y="77"/>
                  <a:pt x="263" y="77"/>
                </a:cubicBezTo>
                <a:cubicBezTo>
                  <a:pt x="263" y="77"/>
                  <a:pt x="263" y="77"/>
                  <a:pt x="263" y="77"/>
                </a:cubicBezTo>
                <a:cubicBezTo>
                  <a:pt x="260" y="74"/>
                  <a:pt x="257" y="71"/>
                  <a:pt x="254" y="67"/>
                </a:cubicBezTo>
                <a:cubicBezTo>
                  <a:pt x="253" y="69"/>
                  <a:pt x="253" y="69"/>
                  <a:pt x="253" y="69"/>
                </a:cubicBezTo>
                <a:cubicBezTo>
                  <a:pt x="245" y="58"/>
                  <a:pt x="235" y="48"/>
                  <a:pt x="226" y="38"/>
                </a:cubicBezTo>
                <a:cubicBezTo>
                  <a:pt x="219" y="26"/>
                  <a:pt x="211" y="14"/>
                  <a:pt x="201" y="4"/>
                </a:cubicBezTo>
                <a:cubicBezTo>
                  <a:pt x="199" y="2"/>
                  <a:pt x="199" y="2"/>
                  <a:pt x="199" y="2"/>
                </a:cubicBezTo>
                <a:cubicBezTo>
                  <a:pt x="199" y="3"/>
                  <a:pt x="199" y="3"/>
                  <a:pt x="199" y="3"/>
                </a:cubicBezTo>
                <a:cubicBezTo>
                  <a:pt x="196" y="0"/>
                  <a:pt x="196" y="0"/>
                  <a:pt x="196" y="0"/>
                </a:cubicBezTo>
                <a:cubicBezTo>
                  <a:pt x="197" y="4"/>
                  <a:pt x="197" y="4"/>
                  <a:pt x="197" y="4"/>
                </a:cubicBezTo>
                <a:cubicBezTo>
                  <a:pt x="197" y="6"/>
                  <a:pt x="197" y="7"/>
                  <a:pt x="197" y="8"/>
                </a:cubicBezTo>
                <a:cubicBezTo>
                  <a:pt x="197" y="8"/>
                  <a:pt x="197" y="8"/>
                  <a:pt x="197" y="8"/>
                </a:cubicBezTo>
                <a:cubicBezTo>
                  <a:pt x="196" y="11"/>
                  <a:pt x="196" y="11"/>
                  <a:pt x="196" y="11"/>
                </a:cubicBezTo>
                <a:cubicBezTo>
                  <a:pt x="196" y="13"/>
                  <a:pt x="196" y="15"/>
                  <a:pt x="196" y="17"/>
                </a:cubicBezTo>
                <a:cubicBezTo>
                  <a:pt x="196" y="18"/>
                  <a:pt x="196" y="20"/>
                  <a:pt x="196" y="21"/>
                </a:cubicBezTo>
                <a:cubicBezTo>
                  <a:pt x="195" y="22"/>
                  <a:pt x="195" y="22"/>
                  <a:pt x="195" y="22"/>
                </a:cubicBezTo>
                <a:cubicBezTo>
                  <a:pt x="195" y="22"/>
                  <a:pt x="196" y="23"/>
                  <a:pt x="196" y="23"/>
                </a:cubicBezTo>
                <a:cubicBezTo>
                  <a:pt x="197" y="34"/>
                  <a:pt x="200" y="45"/>
                  <a:pt x="203" y="57"/>
                </a:cubicBezTo>
                <a:cubicBezTo>
                  <a:pt x="203" y="59"/>
                  <a:pt x="203" y="62"/>
                  <a:pt x="204" y="64"/>
                </a:cubicBezTo>
                <a:cubicBezTo>
                  <a:pt x="194" y="63"/>
                  <a:pt x="179" y="60"/>
                  <a:pt x="166" y="60"/>
                </a:cubicBezTo>
                <a:cubicBezTo>
                  <a:pt x="163" y="60"/>
                  <a:pt x="159" y="60"/>
                  <a:pt x="156" y="61"/>
                </a:cubicBezTo>
                <a:cubicBezTo>
                  <a:pt x="153" y="61"/>
                  <a:pt x="150" y="60"/>
                  <a:pt x="147" y="60"/>
                </a:cubicBezTo>
                <a:cubicBezTo>
                  <a:pt x="145" y="59"/>
                  <a:pt x="145" y="59"/>
                  <a:pt x="145" y="59"/>
                </a:cubicBezTo>
                <a:cubicBezTo>
                  <a:pt x="145" y="61"/>
                  <a:pt x="145" y="61"/>
                  <a:pt x="145" y="61"/>
                </a:cubicBezTo>
                <a:cubicBezTo>
                  <a:pt x="145" y="63"/>
                  <a:pt x="145" y="66"/>
                  <a:pt x="146" y="69"/>
                </a:cubicBezTo>
                <a:cubicBezTo>
                  <a:pt x="145" y="71"/>
                  <a:pt x="145" y="73"/>
                  <a:pt x="145" y="76"/>
                </a:cubicBezTo>
                <a:cubicBezTo>
                  <a:pt x="145" y="80"/>
                  <a:pt x="146" y="86"/>
                  <a:pt x="147" y="91"/>
                </a:cubicBezTo>
                <a:cubicBezTo>
                  <a:pt x="148" y="102"/>
                  <a:pt x="149" y="112"/>
                  <a:pt x="152" y="119"/>
                </a:cubicBezTo>
                <a:cubicBezTo>
                  <a:pt x="153" y="121"/>
                  <a:pt x="154" y="122"/>
                  <a:pt x="154" y="123"/>
                </a:cubicBezTo>
                <a:cubicBezTo>
                  <a:pt x="154" y="124"/>
                  <a:pt x="154" y="125"/>
                  <a:pt x="154" y="126"/>
                </a:cubicBezTo>
                <a:cubicBezTo>
                  <a:pt x="156" y="146"/>
                  <a:pt x="160" y="149"/>
                  <a:pt x="179" y="149"/>
                </a:cubicBezTo>
                <a:cubicBezTo>
                  <a:pt x="180" y="149"/>
                  <a:pt x="182" y="149"/>
                  <a:pt x="183" y="149"/>
                </a:cubicBezTo>
                <a:cubicBezTo>
                  <a:pt x="183" y="149"/>
                  <a:pt x="183" y="149"/>
                  <a:pt x="184" y="149"/>
                </a:cubicBezTo>
                <a:cubicBezTo>
                  <a:pt x="191" y="149"/>
                  <a:pt x="198" y="149"/>
                  <a:pt x="206" y="148"/>
                </a:cubicBezTo>
                <a:cubicBezTo>
                  <a:pt x="209" y="148"/>
                  <a:pt x="213" y="148"/>
                  <a:pt x="216" y="148"/>
                </a:cubicBezTo>
                <a:cubicBezTo>
                  <a:pt x="219" y="164"/>
                  <a:pt x="222" y="180"/>
                  <a:pt x="224" y="195"/>
                </a:cubicBezTo>
                <a:cubicBezTo>
                  <a:pt x="225" y="195"/>
                  <a:pt x="225" y="195"/>
                  <a:pt x="225" y="195"/>
                </a:cubicBezTo>
                <a:cubicBezTo>
                  <a:pt x="226" y="201"/>
                  <a:pt x="227" y="207"/>
                  <a:pt x="228" y="213"/>
                </a:cubicBezTo>
                <a:cubicBezTo>
                  <a:pt x="229" y="215"/>
                  <a:pt x="229" y="215"/>
                  <a:pt x="229" y="215"/>
                </a:cubicBezTo>
                <a:cubicBezTo>
                  <a:pt x="230" y="213"/>
                  <a:pt x="230" y="213"/>
                  <a:pt x="230" y="213"/>
                </a:cubicBezTo>
                <a:cubicBezTo>
                  <a:pt x="234" y="209"/>
                  <a:pt x="237" y="203"/>
                  <a:pt x="238" y="198"/>
                </a:cubicBezTo>
                <a:cubicBezTo>
                  <a:pt x="239" y="197"/>
                  <a:pt x="239" y="196"/>
                  <a:pt x="240" y="196"/>
                </a:cubicBezTo>
                <a:cubicBezTo>
                  <a:pt x="245" y="191"/>
                  <a:pt x="248" y="186"/>
                  <a:pt x="251" y="180"/>
                </a:cubicBezTo>
                <a:cubicBezTo>
                  <a:pt x="257" y="169"/>
                  <a:pt x="262" y="157"/>
                  <a:pt x="266" y="144"/>
                </a:cubicBezTo>
                <a:cubicBezTo>
                  <a:pt x="275" y="126"/>
                  <a:pt x="283" y="110"/>
                  <a:pt x="288" y="101"/>
                </a:cubicBezTo>
                <a:cubicBezTo>
                  <a:pt x="289" y="100"/>
                  <a:pt x="289" y="100"/>
                  <a:pt x="289" y="100"/>
                </a:cubicBezTo>
                <a:lnTo>
                  <a:pt x="288" y="99"/>
                </a:lnTo>
                <a:close/>
                <a:moveTo>
                  <a:pt x="262" y="91"/>
                </a:moveTo>
                <a:cubicBezTo>
                  <a:pt x="262" y="91"/>
                  <a:pt x="262" y="91"/>
                  <a:pt x="262" y="91"/>
                </a:cubicBezTo>
                <a:cubicBezTo>
                  <a:pt x="263" y="91"/>
                  <a:pt x="263" y="90"/>
                  <a:pt x="263" y="89"/>
                </a:cubicBezTo>
                <a:cubicBezTo>
                  <a:pt x="265" y="93"/>
                  <a:pt x="266" y="96"/>
                  <a:pt x="267" y="100"/>
                </a:cubicBezTo>
                <a:cubicBezTo>
                  <a:pt x="267" y="100"/>
                  <a:pt x="267" y="101"/>
                  <a:pt x="267" y="101"/>
                </a:cubicBezTo>
                <a:cubicBezTo>
                  <a:pt x="267" y="102"/>
                  <a:pt x="266" y="102"/>
                  <a:pt x="265" y="103"/>
                </a:cubicBezTo>
                <a:cubicBezTo>
                  <a:pt x="264" y="101"/>
                  <a:pt x="262" y="99"/>
                  <a:pt x="261" y="97"/>
                </a:cubicBezTo>
                <a:cubicBezTo>
                  <a:pt x="261" y="97"/>
                  <a:pt x="261" y="96"/>
                  <a:pt x="261" y="96"/>
                </a:cubicBezTo>
                <a:cubicBezTo>
                  <a:pt x="261" y="95"/>
                  <a:pt x="261" y="94"/>
                  <a:pt x="262" y="94"/>
                </a:cubicBezTo>
                <a:cubicBezTo>
                  <a:pt x="263" y="92"/>
                  <a:pt x="263" y="92"/>
                  <a:pt x="263" y="92"/>
                </a:cubicBezTo>
                <a:cubicBezTo>
                  <a:pt x="263" y="92"/>
                  <a:pt x="263" y="92"/>
                  <a:pt x="262" y="91"/>
                </a:cubicBezTo>
                <a:moveTo>
                  <a:pt x="268" y="104"/>
                </a:moveTo>
                <a:cubicBezTo>
                  <a:pt x="268" y="104"/>
                  <a:pt x="268" y="104"/>
                  <a:pt x="268" y="104"/>
                </a:cubicBezTo>
                <a:cubicBezTo>
                  <a:pt x="268" y="105"/>
                  <a:pt x="268" y="106"/>
                  <a:pt x="268" y="107"/>
                </a:cubicBezTo>
                <a:cubicBezTo>
                  <a:pt x="268" y="106"/>
                  <a:pt x="267" y="105"/>
                  <a:pt x="267" y="105"/>
                </a:cubicBezTo>
                <a:cubicBezTo>
                  <a:pt x="267" y="105"/>
                  <a:pt x="268" y="104"/>
                  <a:pt x="268" y="104"/>
                </a:cubicBezTo>
                <a:moveTo>
                  <a:pt x="265" y="106"/>
                </a:moveTo>
                <a:cubicBezTo>
                  <a:pt x="265" y="106"/>
                  <a:pt x="265" y="106"/>
                  <a:pt x="265" y="106"/>
                </a:cubicBezTo>
                <a:cubicBezTo>
                  <a:pt x="265" y="107"/>
                  <a:pt x="266" y="108"/>
                  <a:pt x="266" y="108"/>
                </a:cubicBezTo>
                <a:cubicBezTo>
                  <a:pt x="264" y="114"/>
                  <a:pt x="261" y="120"/>
                  <a:pt x="259" y="126"/>
                </a:cubicBezTo>
                <a:cubicBezTo>
                  <a:pt x="259" y="126"/>
                  <a:pt x="258" y="125"/>
                  <a:pt x="258" y="125"/>
                </a:cubicBezTo>
                <a:cubicBezTo>
                  <a:pt x="258" y="120"/>
                  <a:pt x="259" y="116"/>
                  <a:pt x="259" y="112"/>
                </a:cubicBezTo>
                <a:cubicBezTo>
                  <a:pt x="261" y="110"/>
                  <a:pt x="263" y="108"/>
                  <a:pt x="265" y="106"/>
                </a:cubicBezTo>
                <a:moveTo>
                  <a:pt x="260" y="108"/>
                </a:moveTo>
                <a:cubicBezTo>
                  <a:pt x="260" y="108"/>
                  <a:pt x="260" y="108"/>
                  <a:pt x="260" y="108"/>
                </a:cubicBezTo>
                <a:cubicBezTo>
                  <a:pt x="260" y="106"/>
                  <a:pt x="260" y="103"/>
                  <a:pt x="260" y="101"/>
                </a:cubicBezTo>
                <a:cubicBezTo>
                  <a:pt x="261" y="102"/>
                  <a:pt x="262" y="103"/>
                  <a:pt x="263" y="104"/>
                </a:cubicBezTo>
                <a:cubicBezTo>
                  <a:pt x="262" y="106"/>
                  <a:pt x="261" y="107"/>
                  <a:pt x="260" y="108"/>
                </a:cubicBezTo>
                <a:moveTo>
                  <a:pt x="261" y="88"/>
                </a:moveTo>
                <a:cubicBezTo>
                  <a:pt x="261" y="88"/>
                  <a:pt x="261" y="88"/>
                  <a:pt x="261" y="88"/>
                </a:cubicBezTo>
                <a:cubicBezTo>
                  <a:pt x="260" y="87"/>
                  <a:pt x="260" y="87"/>
                  <a:pt x="260" y="87"/>
                </a:cubicBezTo>
                <a:cubicBezTo>
                  <a:pt x="260" y="87"/>
                  <a:pt x="260" y="87"/>
                  <a:pt x="260" y="87"/>
                </a:cubicBezTo>
                <a:cubicBezTo>
                  <a:pt x="258" y="86"/>
                  <a:pt x="257" y="84"/>
                  <a:pt x="256" y="82"/>
                </a:cubicBezTo>
                <a:cubicBezTo>
                  <a:pt x="258" y="84"/>
                  <a:pt x="259" y="85"/>
                  <a:pt x="261" y="87"/>
                </a:cubicBezTo>
                <a:cubicBezTo>
                  <a:pt x="261" y="87"/>
                  <a:pt x="261" y="87"/>
                  <a:pt x="261" y="88"/>
                </a:cubicBezTo>
                <a:moveTo>
                  <a:pt x="245" y="103"/>
                </a:moveTo>
                <a:cubicBezTo>
                  <a:pt x="245" y="103"/>
                  <a:pt x="245" y="103"/>
                  <a:pt x="245" y="103"/>
                </a:cubicBezTo>
                <a:cubicBezTo>
                  <a:pt x="245" y="101"/>
                  <a:pt x="245" y="101"/>
                  <a:pt x="245" y="101"/>
                </a:cubicBezTo>
                <a:cubicBezTo>
                  <a:pt x="244" y="102"/>
                  <a:pt x="244" y="102"/>
                  <a:pt x="244" y="102"/>
                </a:cubicBezTo>
                <a:cubicBezTo>
                  <a:pt x="242" y="95"/>
                  <a:pt x="240" y="87"/>
                  <a:pt x="237" y="81"/>
                </a:cubicBezTo>
                <a:cubicBezTo>
                  <a:pt x="240" y="84"/>
                  <a:pt x="243" y="88"/>
                  <a:pt x="246" y="92"/>
                </a:cubicBezTo>
                <a:cubicBezTo>
                  <a:pt x="249" y="90"/>
                  <a:pt x="249" y="90"/>
                  <a:pt x="249" y="90"/>
                </a:cubicBezTo>
                <a:cubicBezTo>
                  <a:pt x="247" y="87"/>
                  <a:pt x="245" y="83"/>
                  <a:pt x="243" y="79"/>
                </a:cubicBezTo>
                <a:cubicBezTo>
                  <a:pt x="245" y="81"/>
                  <a:pt x="247" y="83"/>
                  <a:pt x="249" y="84"/>
                </a:cubicBezTo>
                <a:cubicBezTo>
                  <a:pt x="251" y="88"/>
                  <a:pt x="254" y="92"/>
                  <a:pt x="256" y="96"/>
                </a:cubicBezTo>
                <a:cubicBezTo>
                  <a:pt x="254" y="101"/>
                  <a:pt x="253" y="107"/>
                  <a:pt x="251" y="112"/>
                </a:cubicBezTo>
                <a:cubicBezTo>
                  <a:pt x="250" y="109"/>
                  <a:pt x="248" y="106"/>
                  <a:pt x="245" y="103"/>
                </a:cubicBezTo>
                <a:moveTo>
                  <a:pt x="250" y="116"/>
                </a:moveTo>
                <a:cubicBezTo>
                  <a:pt x="250" y="116"/>
                  <a:pt x="250" y="116"/>
                  <a:pt x="250" y="116"/>
                </a:cubicBezTo>
                <a:cubicBezTo>
                  <a:pt x="250" y="116"/>
                  <a:pt x="250" y="116"/>
                  <a:pt x="250" y="116"/>
                </a:cubicBezTo>
                <a:cubicBezTo>
                  <a:pt x="250" y="116"/>
                  <a:pt x="250" y="116"/>
                  <a:pt x="250" y="115"/>
                </a:cubicBezTo>
                <a:cubicBezTo>
                  <a:pt x="250" y="115"/>
                  <a:pt x="250" y="116"/>
                  <a:pt x="250" y="116"/>
                </a:cubicBezTo>
                <a:moveTo>
                  <a:pt x="233" y="93"/>
                </a:moveTo>
                <a:cubicBezTo>
                  <a:pt x="233" y="93"/>
                  <a:pt x="233" y="93"/>
                  <a:pt x="233" y="93"/>
                </a:cubicBezTo>
                <a:cubicBezTo>
                  <a:pt x="233" y="92"/>
                  <a:pt x="233" y="92"/>
                  <a:pt x="233" y="91"/>
                </a:cubicBezTo>
                <a:cubicBezTo>
                  <a:pt x="234" y="93"/>
                  <a:pt x="236" y="95"/>
                  <a:pt x="237" y="97"/>
                </a:cubicBezTo>
                <a:cubicBezTo>
                  <a:pt x="237" y="97"/>
                  <a:pt x="237" y="97"/>
                  <a:pt x="237" y="97"/>
                </a:cubicBezTo>
                <a:cubicBezTo>
                  <a:pt x="237" y="98"/>
                  <a:pt x="238" y="100"/>
                  <a:pt x="238" y="101"/>
                </a:cubicBezTo>
                <a:cubicBezTo>
                  <a:pt x="238" y="101"/>
                  <a:pt x="238" y="101"/>
                  <a:pt x="238" y="101"/>
                </a:cubicBezTo>
                <a:cubicBezTo>
                  <a:pt x="237" y="99"/>
                  <a:pt x="235" y="96"/>
                  <a:pt x="233" y="93"/>
                </a:cubicBezTo>
                <a:moveTo>
                  <a:pt x="235" y="105"/>
                </a:moveTo>
                <a:cubicBezTo>
                  <a:pt x="235" y="105"/>
                  <a:pt x="235" y="105"/>
                  <a:pt x="235" y="105"/>
                </a:cubicBezTo>
                <a:cubicBezTo>
                  <a:pt x="235" y="105"/>
                  <a:pt x="235" y="105"/>
                  <a:pt x="235" y="105"/>
                </a:cubicBezTo>
                <a:cubicBezTo>
                  <a:pt x="235" y="105"/>
                  <a:pt x="235" y="105"/>
                  <a:pt x="235" y="105"/>
                </a:cubicBezTo>
                <a:cubicBezTo>
                  <a:pt x="235" y="105"/>
                  <a:pt x="235" y="105"/>
                  <a:pt x="235" y="105"/>
                </a:cubicBezTo>
                <a:moveTo>
                  <a:pt x="232" y="86"/>
                </a:moveTo>
                <a:cubicBezTo>
                  <a:pt x="232" y="86"/>
                  <a:pt x="232" y="86"/>
                  <a:pt x="232" y="86"/>
                </a:cubicBezTo>
                <a:cubicBezTo>
                  <a:pt x="231" y="81"/>
                  <a:pt x="231" y="76"/>
                  <a:pt x="230" y="71"/>
                </a:cubicBezTo>
                <a:cubicBezTo>
                  <a:pt x="234" y="79"/>
                  <a:pt x="237" y="87"/>
                  <a:pt x="238" y="94"/>
                </a:cubicBezTo>
                <a:cubicBezTo>
                  <a:pt x="236" y="91"/>
                  <a:pt x="234" y="88"/>
                  <a:pt x="232" y="86"/>
                </a:cubicBezTo>
                <a:moveTo>
                  <a:pt x="232" y="109"/>
                </a:moveTo>
                <a:cubicBezTo>
                  <a:pt x="232" y="109"/>
                  <a:pt x="232" y="109"/>
                  <a:pt x="232" y="109"/>
                </a:cubicBezTo>
                <a:cubicBezTo>
                  <a:pt x="232" y="109"/>
                  <a:pt x="232" y="109"/>
                  <a:pt x="232" y="109"/>
                </a:cubicBezTo>
                <a:cubicBezTo>
                  <a:pt x="232" y="108"/>
                  <a:pt x="232" y="107"/>
                  <a:pt x="232" y="107"/>
                </a:cubicBezTo>
                <a:cubicBezTo>
                  <a:pt x="232" y="107"/>
                  <a:pt x="232" y="107"/>
                  <a:pt x="232" y="107"/>
                </a:cubicBezTo>
                <a:cubicBezTo>
                  <a:pt x="232" y="107"/>
                  <a:pt x="232" y="107"/>
                  <a:pt x="232" y="107"/>
                </a:cubicBezTo>
                <a:cubicBezTo>
                  <a:pt x="232" y="108"/>
                  <a:pt x="232" y="109"/>
                  <a:pt x="232" y="109"/>
                </a:cubicBezTo>
                <a:moveTo>
                  <a:pt x="222" y="106"/>
                </a:moveTo>
                <a:cubicBezTo>
                  <a:pt x="222" y="106"/>
                  <a:pt x="222" y="106"/>
                  <a:pt x="222" y="106"/>
                </a:cubicBezTo>
                <a:cubicBezTo>
                  <a:pt x="221" y="96"/>
                  <a:pt x="219" y="86"/>
                  <a:pt x="218" y="77"/>
                </a:cubicBezTo>
                <a:cubicBezTo>
                  <a:pt x="220" y="85"/>
                  <a:pt x="223" y="93"/>
                  <a:pt x="225" y="101"/>
                </a:cubicBezTo>
                <a:cubicBezTo>
                  <a:pt x="224" y="101"/>
                  <a:pt x="224" y="100"/>
                  <a:pt x="224" y="100"/>
                </a:cubicBezTo>
                <a:cubicBezTo>
                  <a:pt x="222" y="102"/>
                  <a:pt x="222" y="102"/>
                  <a:pt x="222" y="102"/>
                </a:cubicBezTo>
                <a:cubicBezTo>
                  <a:pt x="223" y="103"/>
                  <a:pt x="224" y="105"/>
                  <a:pt x="225" y="106"/>
                </a:cubicBezTo>
                <a:cubicBezTo>
                  <a:pt x="224" y="106"/>
                  <a:pt x="224" y="106"/>
                  <a:pt x="224" y="106"/>
                </a:cubicBezTo>
                <a:cubicBezTo>
                  <a:pt x="225" y="109"/>
                  <a:pt x="225" y="109"/>
                  <a:pt x="225" y="109"/>
                </a:cubicBezTo>
                <a:cubicBezTo>
                  <a:pt x="226" y="110"/>
                  <a:pt x="227" y="111"/>
                  <a:pt x="228" y="113"/>
                </a:cubicBezTo>
                <a:cubicBezTo>
                  <a:pt x="230" y="119"/>
                  <a:pt x="231" y="125"/>
                  <a:pt x="232" y="131"/>
                </a:cubicBezTo>
                <a:cubicBezTo>
                  <a:pt x="232" y="133"/>
                  <a:pt x="232" y="135"/>
                  <a:pt x="232" y="137"/>
                </a:cubicBezTo>
                <a:cubicBezTo>
                  <a:pt x="232" y="145"/>
                  <a:pt x="231" y="152"/>
                  <a:pt x="230" y="159"/>
                </a:cubicBezTo>
                <a:cubicBezTo>
                  <a:pt x="229" y="142"/>
                  <a:pt x="226" y="124"/>
                  <a:pt x="222" y="106"/>
                </a:cubicBezTo>
                <a:moveTo>
                  <a:pt x="223" y="143"/>
                </a:moveTo>
                <a:cubicBezTo>
                  <a:pt x="223" y="143"/>
                  <a:pt x="223" y="143"/>
                  <a:pt x="223" y="143"/>
                </a:cubicBezTo>
                <a:cubicBezTo>
                  <a:pt x="223" y="143"/>
                  <a:pt x="223" y="143"/>
                  <a:pt x="223" y="143"/>
                </a:cubicBezTo>
                <a:cubicBezTo>
                  <a:pt x="223" y="141"/>
                  <a:pt x="223" y="141"/>
                  <a:pt x="223" y="141"/>
                </a:cubicBezTo>
                <a:cubicBezTo>
                  <a:pt x="223" y="142"/>
                  <a:pt x="223" y="142"/>
                  <a:pt x="223" y="143"/>
                </a:cubicBezTo>
                <a:moveTo>
                  <a:pt x="214" y="46"/>
                </a:moveTo>
                <a:cubicBezTo>
                  <a:pt x="214" y="46"/>
                  <a:pt x="214" y="46"/>
                  <a:pt x="214" y="46"/>
                </a:cubicBezTo>
                <a:cubicBezTo>
                  <a:pt x="215" y="50"/>
                  <a:pt x="217" y="55"/>
                  <a:pt x="218" y="59"/>
                </a:cubicBezTo>
                <a:cubicBezTo>
                  <a:pt x="222" y="73"/>
                  <a:pt x="226" y="88"/>
                  <a:pt x="229" y="103"/>
                </a:cubicBezTo>
                <a:cubicBezTo>
                  <a:pt x="228" y="103"/>
                  <a:pt x="228" y="102"/>
                  <a:pt x="228" y="102"/>
                </a:cubicBezTo>
                <a:cubicBezTo>
                  <a:pt x="223" y="83"/>
                  <a:pt x="216" y="63"/>
                  <a:pt x="210" y="46"/>
                </a:cubicBezTo>
                <a:cubicBezTo>
                  <a:pt x="210" y="44"/>
                  <a:pt x="210" y="43"/>
                  <a:pt x="210" y="41"/>
                </a:cubicBezTo>
                <a:cubicBezTo>
                  <a:pt x="211" y="43"/>
                  <a:pt x="213" y="45"/>
                  <a:pt x="214" y="46"/>
                </a:cubicBezTo>
                <a:moveTo>
                  <a:pt x="210" y="36"/>
                </a:moveTo>
                <a:cubicBezTo>
                  <a:pt x="210" y="36"/>
                  <a:pt x="210" y="36"/>
                  <a:pt x="210" y="36"/>
                </a:cubicBezTo>
                <a:cubicBezTo>
                  <a:pt x="210" y="35"/>
                  <a:pt x="210" y="34"/>
                  <a:pt x="210" y="33"/>
                </a:cubicBezTo>
                <a:cubicBezTo>
                  <a:pt x="210" y="35"/>
                  <a:pt x="211" y="37"/>
                  <a:pt x="211" y="38"/>
                </a:cubicBezTo>
                <a:cubicBezTo>
                  <a:pt x="211" y="37"/>
                  <a:pt x="210" y="37"/>
                  <a:pt x="210" y="36"/>
                </a:cubicBezTo>
                <a:moveTo>
                  <a:pt x="228" y="81"/>
                </a:moveTo>
                <a:cubicBezTo>
                  <a:pt x="228" y="81"/>
                  <a:pt x="228" y="81"/>
                  <a:pt x="228" y="81"/>
                </a:cubicBezTo>
                <a:cubicBezTo>
                  <a:pt x="225" y="74"/>
                  <a:pt x="223" y="66"/>
                  <a:pt x="221" y="58"/>
                </a:cubicBezTo>
                <a:cubicBezTo>
                  <a:pt x="220" y="57"/>
                  <a:pt x="220" y="56"/>
                  <a:pt x="220" y="54"/>
                </a:cubicBezTo>
                <a:cubicBezTo>
                  <a:pt x="221" y="57"/>
                  <a:pt x="223" y="60"/>
                  <a:pt x="225" y="63"/>
                </a:cubicBezTo>
                <a:cubicBezTo>
                  <a:pt x="227" y="69"/>
                  <a:pt x="228" y="76"/>
                  <a:pt x="229" y="82"/>
                </a:cubicBezTo>
                <a:cubicBezTo>
                  <a:pt x="229" y="82"/>
                  <a:pt x="228" y="82"/>
                  <a:pt x="228" y="81"/>
                </a:cubicBezTo>
                <a:moveTo>
                  <a:pt x="229" y="106"/>
                </a:moveTo>
                <a:cubicBezTo>
                  <a:pt x="229" y="106"/>
                  <a:pt x="229" y="106"/>
                  <a:pt x="229" y="106"/>
                </a:cubicBezTo>
                <a:cubicBezTo>
                  <a:pt x="229" y="106"/>
                  <a:pt x="229" y="107"/>
                  <a:pt x="229" y="108"/>
                </a:cubicBezTo>
                <a:cubicBezTo>
                  <a:pt x="229" y="107"/>
                  <a:pt x="229" y="106"/>
                  <a:pt x="229" y="106"/>
                </a:cubicBezTo>
                <a:cubicBezTo>
                  <a:pt x="229" y="106"/>
                  <a:pt x="229" y="106"/>
                  <a:pt x="229" y="106"/>
                </a:cubicBezTo>
                <a:moveTo>
                  <a:pt x="234" y="70"/>
                </a:moveTo>
                <a:cubicBezTo>
                  <a:pt x="234" y="70"/>
                  <a:pt x="234" y="70"/>
                  <a:pt x="234" y="70"/>
                </a:cubicBezTo>
                <a:cubicBezTo>
                  <a:pt x="235" y="70"/>
                  <a:pt x="236" y="71"/>
                  <a:pt x="236" y="72"/>
                </a:cubicBezTo>
                <a:cubicBezTo>
                  <a:pt x="239" y="76"/>
                  <a:pt x="241" y="79"/>
                  <a:pt x="242" y="83"/>
                </a:cubicBezTo>
                <a:cubicBezTo>
                  <a:pt x="240" y="79"/>
                  <a:pt x="237" y="76"/>
                  <a:pt x="235" y="72"/>
                </a:cubicBezTo>
                <a:cubicBezTo>
                  <a:pt x="235" y="71"/>
                  <a:pt x="234" y="70"/>
                  <a:pt x="234" y="70"/>
                </a:cubicBezTo>
                <a:moveTo>
                  <a:pt x="233" y="114"/>
                </a:moveTo>
                <a:cubicBezTo>
                  <a:pt x="233" y="114"/>
                  <a:pt x="233" y="114"/>
                  <a:pt x="233" y="114"/>
                </a:cubicBezTo>
                <a:cubicBezTo>
                  <a:pt x="233" y="114"/>
                  <a:pt x="233" y="114"/>
                  <a:pt x="233" y="113"/>
                </a:cubicBezTo>
                <a:cubicBezTo>
                  <a:pt x="233" y="113"/>
                  <a:pt x="233" y="112"/>
                  <a:pt x="233" y="112"/>
                </a:cubicBezTo>
                <a:cubicBezTo>
                  <a:pt x="233" y="112"/>
                  <a:pt x="233" y="112"/>
                  <a:pt x="233" y="112"/>
                </a:cubicBezTo>
                <a:cubicBezTo>
                  <a:pt x="233" y="113"/>
                  <a:pt x="233" y="114"/>
                  <a:pt x="233" y="114"/>
                </a:cubicBezTo>
                <a:moveTo>
                  <a:pt x="237" y="108"/>
                </a:moveTo>
                <a:cubicBezTo>
                  <a:pt x="237" y="108"/>
                  <a:pt x="237" y="108"/>
                  <a:pt x="237" y="108"/>
                </a:cubicBezTo>
                <a:cubicBezTo>
                  <a:pt x="237" y="110"/>
                  <a:pt x="238" y="111"/>
                  <a:pt x="239" y="112"/>
                </a:cubicBezTo>
                <a:cubicBezTo>
                  <a:pt x="238" y="111"/>
                  <a:pt x="237" y="111"/>
                  <a:pt x="236" y="110"/>
                </a:cubicBezTo>
                <a:cubicBezTo>
                  <a:pt x="235" y="110"/>
                  <a:pt x="235" y="109"/>
                  <a:pt x="235" y="108"/>
                </a:cubicBezTo>
                <a:cubicBezTo>
                  <a:pt x="236" y="108"/>
                  <a:pt x="236" y="108"/>
                  <a:pt x="237" y="108"/>
                </a:cubicBezTo>
                <a:moveTo>
                  <a:pt x="240" y="116"/>
                </a:moveTo>
                <a:cubicBezTo>
                  <a:pt x="240" y="116"/>
                  <a:pt x="240" y="116"/>
                  <a:pt x="240" y="116"/>
                </a:cubicBezTo>
                <a:cubicBezTo>
                  <a:pt x="240" y="116"/>
                  <a:pt x="240" y="116"/>
                  <a:pt x="240" y="117"/>
                </a:cubicBezTo>
                <a:cubicBezTo>
                  <a:pt x="242" y="117"/>
                  <a:pt x="242" y="117"/>
                  <a:pt x="242" y="117"/>
                </a:cubicBezTo>
                <a:cubicBezTo>
                  <a:pt x="244" y="118"/>
                  <a:pt x="246" y="120"/>
                  <a:pt x="248" y="121"/>
                </a:cubicBezTo>
                <a:cubicBezTo>
                  <a:pt x="248" y="122"/>
                  <a:pt x="249" y="122"/>
                  <a:pt x="249" y="123"/>
                </a:cubicBezTo>
                <a:cubicBezTo>
                  <a:pt x="248" y="124"/>
                  <a:pt x="248" y="125"/>
                  <a:pt x="248" y="126"/>
                </a:cubicBezTo>
                <a:cubicBezTo>
                  <a:pt x="246" y="131"/>
                  <a:pt x="244" y="136"/>
                  <a:pt x="243" y="141"/>
                </a:cubicBezTo>
                <a:cubicBezTo>
                  <a:pt x="241" y="132"/>
                  <a:pt x="239" y="123"/>
                  <a:pt x="237" y="114"/>
                </a:cubicBezTo>
                <a:cubicBezTo>
                  <a:pt x="238" y="114"/>
                  <a:pt x="239" y="115"/>
                  <a:pt x="240" y="116"/>
                </a:cubicBezTo>
                <a:moveTo>
                  <a:pt x="239" y="112"/>
                </a:moveTo>
                <a:cubicBezTo>
                  <a:pt x="239" y="112"/>
                  <a:pt x="239" y="112"/>
                  <a:pt x="239" y="112"/>
                </a:cubicBezTo>
                <a:cubicBezTo>
                  <a:pt x="241" y="112"/>
                  <a:pt x="241" y="112"/>
                  <a:pt x="241" y="112"/>
                </a:cubicBezTo>
                <a:cubicBezTo>
                  <a:pt x="241" y="112"/>
                  <a:pt x="240" y="112"/>
                  <a:pt x="240" y="113"/>
                </a:cubicBezTo>
                <a:cubicBezTo>
                  <a:pt x="240" y="113"/>
                  <a:pt x="240" y="112"/>
                  <a:pt x="239" y="112"/>
                </a:cubicBezTo>
                <a:moveTo>
                  <a:pt x="241" y="110"/>
                </a:moveTo>
                <a:cubicBezTo>
                  <a:pt x="241" y="110"/>
                  <a:pt x="241" y="110"/>
                  <a:pt x="241" y="110"/>
                </a:cubicBezTo>
                <a:cubicBezTo>
                  <a:pt x="241" y="110"/>
                  <a:pt x="241" y="110"/>
                  <a:pt x="241" y="110"/>
                </a:cubicBezTo>
                <a:cubicBezTo>
                  <a:pt x="241" y="110"/>
                  <a:pt x="241" y="110"/>
                  <a:pt x="241" y="110"/>
                </a:cubicBezTo>
                <a:cubicBezTo>
                  <a:pt x="241" y="110"/>
                  <a:pt x="241" y="110"/>
                  <a:pt x="241" y="110"/>
                </a:cubicBezTo>
                <a:cubicBezTo>
                  <a:pt x="241" y="110"/>
                  <a:pt x="241" y="110"/>
                  <a:pt x="241" y="110"/>
                </a:cubicBezTo>
                <a:moveTo>
                  <a:pt x="242" y="103"/>
                </a:moveTo>
                <a:cubicBezTo>
                  <a:pt x="242" y="103"/>
                  <a:pt x="242" y="103"/>
                  <a:pt x="242" y="103"/>
                </a:cubicBezTo>
                <a:cubicBezTo>
                  <a:pt x="242" y="103"/>
                  <a:pt x="242" y="103"/>
                  <a:pt x="242" y="103"/>
                </a:cubicBezTo>
                <a:cubicBezTo>
                  <a:pt x="242" y="104"/>
                  <a:pt x="242" y="104"/>
                  <a:pt x="243" y="104"/>
                </a:cubicBezTo>
                <a:cubicBezTo>
                  <a:pt x="242" y="104"/>
                  <a:pt x="242" y="104"/>
                  <a:pt x="242" y="103"/>
                </a:cubicBezTo>
                <a:moveTo>
                  <a:pt x="243" y="114"/>
                </a:moveTo>
                <a:cubicBezTo>
                  <a:pt x="243" y="114"/>
                  <a:pt x="243" y="114"/>
                  <a:pt x="243" y="114"/>
                </a:cubicBezTo>
                <a:cubicBezTo>
                  <a:pt x="243" y="113"/>
                  <a:pt x="243" y="112"/>
                  <a:pt x="243" y="112"/>
                </a:cubicBezTo>
                <a:cubicBezTo>
                  <a:pt x="244" y="113"/>
                  <a:pt x="245" y="115"/>
                  <a:pt x="246" y="116"/>
                </a:cubicBezTo>
                <a:cubicBezTo>
                  <a:pt x="245" y="115"/>
                  <a:pt x="244" y="115"/>
                  <a:pt x="243" y="114"/>
                </a:cubicBezTo>
                <a:moveTo>
                  <a:pt x="245" y="73"/>
                </a:moveTo>
                <a:cubicBezTo>
                  <a:pt x="245" y="73"/>
                  <a:pt x="245" y="73"/>
                  <a:pt x="245" y="73"/>
                </a:cubicBezTo>
                <a:cubicBezTo>
                  <a:pt x="249" y="77"/>
                  <a:pt x="252" y="81"/>
                  <a:pt x="255" y="86"/>
                </a:cubicBezTo>
                <a:cubicBezTo>
                  <a:pt x="254" y="84"/>
                  <a:pt x="252" y="83"/>
                  <a:pt x="251" y="82"/>
                </a:cubicBezTo>
                <a:cubicBezTo>
                  <a:pt x="249" y="79"/>
                  <a:pt x="247" y="76"/>
                  <a:pt x="245" y="73"/>
                </a:cubicBezTo>
                <a:moveTo>
                  <a:pt x="256" y="90"/>
                </a:moveTo>
                <a:cubicBezTo>
                  <a:pt x="256" y="90"/>
                  <a:pt x="256" y="90"/>
                  <a:pt x="256" y="90"/>
                </a:cubicBezTo>
                <a:cubicBezTo>
                  <a:pt x="256" y="91"/>
                  <a:pt x="257" y="91"/>
                  <a:pt x="258" y="92"/>
                </a:cubicBezTo>
                <a:cubicBezTo>
                  <a:pt x="258" y="92"/>
                  <a:pt x="258" y="92"/>
                  <a:pt x="257" y="93"/>
                </a:cubicBezTo>
                <a:cubicBezTo>
                  <a:pt x="257" y="92"/>
                  <a:pt x="256" y="91"/>
                  <a:pt x="256" y="90"/>
                </a:cubicBezTo>
                <a:moveTo>
                  <a:pt x="256" y="78"/>
                </a:moveTo>
                <a:cubicBezTo>
                  <a:pt x="256" y="78"/>
                  <a:pt x="256" y="78"/>
                  <a:pt x="256" y="78"/>
                </a:cubicBezTo>
                <a:cubicBezTo>
                  <a:pt x="257" y="79"/>
                  <a:pt x="258" y="80"/>
                  <a:pt x="258" y="81"/>
                </a:cubicBezTo>
                <a:cubicBezTo>
                  <a:pt x="254" y="78"/>
                  <a:pt x="251" y="74"/>
                  <a:pt x="247" y="70"/>
                </a:cubicBezTo>
                <a:cubicBezTo>
                  <a:pt x="250" y="73"/>
                  <a:pt x="253" y="75"/>
                  <a:pt x="256" y="78"/>
                </a:cubicBezTo>
                <a:moveTo>
                  <a:pt x="249" y="68"/>
                </a:moveTo>
                <a:cubicBezTo>
                  <a:pt x="249" y="68"/>
                  <a:pt x="249" y="68"/>
                  <a:pt x="249" y="68"/>
                </a:cubicBezTo>
                <a:cubicBezTo>
                  <a:pt x="244" y="64"/>
                  <a:pt x="240" y="60"/>
                  <a:pt x="236" y="56"/>
                </a:cubicBezTo>
                <a:cubicBezTo>
                  <a:pt x="234" y="53"/>
                  <a:pt x="233" y="50"/>
                  <a:pt x="231" y="48"/>
                </a:cubicBezTo>
                <a:cubicBezTo>
                  <a:pt x="238" y="54"/>
                  <a:pt x="244" y="61"/>
                  <a:pt x="249" y="68"/>
                </a:cubicBezTo>
                <a:moveTo>
                  <a:pt x="210" y="18"/>
                </a:moveTo>
                <a:cubicBezTo>
                  <a:pt x="210" y="18"/>
                  <a:pt x="210" y="18"/>
                  <a:pt x="210" y="18"/>
                </a:cubicBezTo>
                <a:cubicBezTo>
                  <a:pt x="212" y="22"/>
                  <a:pt x="215" y="26"/>
                  <a:pt x="217" y="30"/>
                </a:cubicBezTo>
                <a:cubicBezTo>
                  <a:pt x="217" y="29"/>
                  <a:pt x="217" y="29"/>
                  <a:pt x="216" y="29"/>
                </a:cubicBezTo>
                <a:cubicBezTo>
                  <a:pt x="214" y="25"/>
                  <a:pt x="212" y="22"/>
                  <a:pt x="210" y="19"/>
                </a:cubicBezTo>
                <a:cubicBezTo>
                  <a:pt x="210" y="19"/>
                  <a:pt x="210" y="18"/>
                  <a:pt x="210" y="18"/>
                </a:cubicBezTo>
                <a:moveTo>
                  <a:pt x="209" y="25"/>
                </a:moveTo>
                <a:cubicBezTo>
                  <a:pt x="209" y="25"/>
                  <a:pt x="209" y="25"/>
                  <a:pt x="209" y="25"/>
                </a:cubicBezTo>
                <a:cubicBezTo>
                  <a:pt x="211" y="27"/>
                  <a:pt x="213" y="28"/>
                  <a:pt x="214" y="30"/>
                </a:cubicBezTo>
                <a:cubicBezTo>
                  <a:pt x="219" y="37"/>
                  <a:pt x="224" y="45"/>
                  <a:pt x="229" y="52"/>
                </a:cubicBezTo>
                <a:cubicBezTo>
                  <a:pt x="229" y="52"/>
                  <a:pt x="229" y="52"/>
                  <a:pt x="229" y="52"/>
                </a:cubicBezTo>
                <a:cubicBezTo>
                  <a:pt x="229" y="52"/>
                  <a:pt x="229" y="52"/>
                  <a:pt x="229" y="52"/>
                </a:cubicBezTo>
                <a:cubicBezTo>
                  <a:pt x="229" y="52"/>
                  <a:pt x="229" y="52"/>
                  <a:pt x="229" y="52"/>
                </a:cubicBezTo>
                <a:cubicBezTo>
                  <a:pt x="231" y="55"/>
                  <a:pt x="233" y="57"/>
                  <a:pt x="235" y="60"/>
                </a:cubicBezTo>
                <a:cubicBezTo>
                  <a:pt x="238" y="65"/>
                  <a:pt x="241" y="70"/>
                  <a:pt x="243" y="75"/>
                </a:cubicBezTo>
                <a:cubicBezTo>
                  <a:pt x="240" y="72"/>
                  <a:pt x="238" y="68"/>
                  <a:pt x="235" y="65"/>
                </a:cubicBezTo>
                <a:cubicBezTo>
                  <a:pt x="231" y="59"/>
                  <a:pt x="227" y="53"/>
                  <a:pt x="222" y="48"/>
                </a:cubicBezTo>
                <a:cubicBezTo>
                  <a:pt x="220" y="43"/>
                  <a:pt x="217" y="37"/>
                  <a:pt x="214" y="32"/>
                </a:cubicBezTo>
                <a:cubicBezTo>
                  <a:pt x="212" y="33"/>
                  <a:pt x="212" y="33"/>
                  <a:pt x="212" y="33"/>
                </a:cubicBezTo>
                <a:cubicBezTo>
                  <a:pt x="212" y="32"/>
                  <a:pt x="211" y="30"/>
                  <a:pt x="211" y="28"/>
                </a:cubicBezTo>
                <a:cubicBezTo>
                  <a:pt x="211" y="28"/>
                  <a:pt x="211" y="28"/>
                  <a:pt x="211" y="28"/>
                </a:cubicBezTo>
                <a:cubicBezTo>
                  <a:pt x="211" y="28"/>
                  <a:pt x="211" y="28"/>
                  <a:pt x="211" y="28"/>
                </a:cubicBezTo>
                <a:cubicBezTo>
                  <a:pt x="211" y="28"/>
                  <a:pt x="211" y="28"/>
                  <a:pt x="211" y="28"/>
                </a:cubicBezTo>
                <a:cubicBezTo>
                  <a:pt x="209" y="29"/>
                  <a:pt x="209" y="29"/>
                  <a:pt x="209" y="29"/>
                </a:cubicBezTo>
                <a:cubicBezTo>
                  <a:pt x="209" y="28"/>
                  <a:pt x="209" y="27"/>
                  <a:pt x="209" y="26"/>
                </a:cubicBezTo>
                <a:lnTo>
                  <a:pt x="209" y="25"/>
                </a:lnTo>
                <a:close/>
                <a:moveTo>
                  <a:pt x="207" y="33"/>
                </a:moveTo>
                <a:cubicBezTo>
                  <a:pt x="207" y="33"/>
                  <a:pt x="207" y="33"/>
                  <a:pt x="207" y="33"/>
                </a:cubicBezTo>
                <a:cubicBezTo>
                  <a:pt x="207" y="32"/>
                  <a:pt x="207" y="32"/>
                  <a:pt x="206" y="32"/>
                </a:cubicBezTo>
                <a:cubicBezTo>
                  <a:pt x="205" y="27"/>
                  <a:pt x="204" y="23"/>
                  <a:pt x="203" y="19"/>
                </a:cubicBezTo>
                <a:cubicBezTo>
                  <a:pt x="204" y="20"/>
                  <a:pt x="206" y="21"/>
                  <a:pt x="207" y="23"/>
                </a:cubicBezTo>
                <a:cubicBezTo>
                  <a:pt x="207" y="24"/>
                  <a:pt x="207" y="25"/>
                  <a:pt x="207" y="26"/>
                </a:cubicBezTo>
                <a:cubicBezTo>
                  <a:pt x="207" y="28"/>
                  <a:pt x="207" y="30"/>
                  <a:pt x="207" y="33"/>
                </a:cubicBezTo>
                <a:moveTo>
                  <a:pt x="206" y="18"/>
                </a:moveTo>
                <a:cubicBezTo>
                  <a:pt x="206" y="18"/>
                  <a:pt x="206" y="18"/>
                  <a:pt x="206" y="18"/>
                </a:cubicBezTo>
                <a:cubicBezTo>
                  <a:pt x="205" y="17"/>
                  <a:pt x="203" y="15"/>
                  <a:pt x="202" y="14"/>
                </a:cubicBezTo>
                <a:cubicBezTo>
                  <a:pt x="202" y="13"/>
                  <a:pt x="202" y="13"/>
                  <a:pt x="202" y="12"/>
                </a:cubicBezTo>
                <a:cubicBezTo>
                  <a:pt x="203" y="14"/>
                  <a:pt x="205" y="16"/>
                  <a:pt x="206" y="18"/>
                </a:cubicBezTo>
                <a:moveTo>
                  <a:pt x="201" y="21"/>
                </a:moveTo>
                <a:cubicBezTo>
                  <a:pt x="201" y="21"/>
                  <a:pt x="201" y="21"/>
                  <a:pt x="201" y="21"/>
                </a:cubicBezTo>
                <a:cubicBezTo>
                  <a:pt x="201" y="23"/>
                  <a:pt x="202" y="25"/>
                  <a:pt x="202" y="27"/>
                </a:cubicBezTo>
                <a:cubicBezTo>
                  <a:pt x="202" y="26"/>
                  <a:pt x="202" y="26"/>
                  <a:pt x="202" y="26"/>
                </a:cubicBezTo>
                <a:cubicBezTo>
                  <a:pt x="201" y="24"/>
                  <a:pt x="201" y="23"/>
                  <a:pt x="201" y="21"/>
                </a:cubicBezTo>
                <a:moveTo>
                  <a:pt x="202" y="31"/>
                </a:moveTo>
                <a:cubicBezTo>
                  <a:pt x="202" y="31"/>
                  <a:pt x="202" y="31"/>
                  <a:pt x="202" y="31"/>
                </a:cubicBezTo>
                <a:cubicBezTo>
                  <a:pt x="203" y="32"/>
                  <a:pt x="203" y="32"/>
                  <a:pt x="204" y="33"/>
                </a:cubicBezTo>
                <a:cubicBezTo>
                  <a:pt x="205" y="37"/>
                  <a:pt x="206" y="42"/>
                  <a:pt x="208" y="46"/>
                </a:cubicBezTo>
                <a:cubicBezTo>
                  <a:pt x="207" y="46"/>
                  <a:pt x="207" y="46"/>
                  <a:pt x="207" y="46"/>
                </a:cubicBezTo>
                <a:cubicBezTo>
                  <a:pt x="208" y="53"/>
                  <a:pt x="209" y="59"/>
                  <a:pt x="210" y="65"/>
                </a:cubicBezTo>
                <a:cubicBezTo>
                  <a:pt x="210" y="65"/>
                  <a:pt x="208" y="65"/>
                  <a:pt x="207" y="65"/>
                </a:cubicBezTo>
                <a:cubicBezTo>
                  <a:pt x="207" y="62"/>
                  <a:pt x="206" y="59"/>
                  <a:pt x="205" y="56"/>
                </a:cubicBezTo>
                <a:cubicBezTo>
                  <a:pt x="204" y="48"/>
                  <a:pt x="203" y="39"/>
                  <a:pt x="202" y="31"/>
                </a:cubicBezTo>
                <a:moveTo>
                  <a:pt x="196" y="136"/>
                </a:moveTo>
                <a:cubicBezTo>
                  <a:pt x="196" y="136"/>
                  <a:pt x="196" y="136"/>
                  <a:pt x="196" y="136"/>
                </a:cubicBezTo>
                <a:cubicBezTo>
                  <a:pt x="194" y="136"/>
                  <a:pt x="192" y="136"/>
                  <a:pt x="190" y="136"/>
                </a:cubicBezTo>
                <a:cubicBezTo>
                  <a:pt x="187" y="135"/>
                  <a:pt x="184" y="134"/>
                  <a:pt x="181" y="133"/>
                </a:cubicBezTo>
                <a:cubicBezTo>
                  <a:pt x="192" y="132"/>
                  <a:pt x="203" y="132"/>
                  <a:pt x="213" y="130"/>
                </a:cubicBezTo>
                <a:cubicBezTo>
                  <a:pt x="214" y="133"/>
                  <a:pt x="214" y="135"/>
                  <a:pt x="215" y="138"/>
                </a:cubicBezTo>
                <a:cubicBezTo>
                  <a:pt x="208" y="136"/>
                  <a:pt x="202" y="136"/>
                  <a:pt x="196" y="136"/>
                </a:cubicBezTo>
                <a:moveTo>
                  <a:pt x="210" y="139"/>
                </a:moveTo>
                <a:cubicBezTo>
                  <a:pt x="210" y="139"/>
                  <a:pt x="210" y="139"/>
                  <a:pt x="210" y="139"/>
                </a:cubicBezTo>
                <a:cubicBezTo>
                  <a:pt x="209" y="139"/>
                  <a:pt x="207" y="139"/>
                  <a:pt x="206" y="139"/>
                </a:cubicBezTo>
                <a:cubicBezTo>
                  <a:pt x="204" y="139"/>
                  <a:pt x="203" y="139"/>
                  <a:pt x="202" y="138"/>
                </a:cubicBezTo>
                <a:cubicBezTo>
                  <a:pt x="205" y="139"/>
                  <a:pt x="208" y="139"/>
                  <a:pt x="210" y="139"/>
                </a:cubicBezTo>
                <a:moveTo>
                  <a:pt x="208" y="119"/>
                </a:moveTo>
                <a:cubicBezTo>
                  <a:pt x="208" y="119"/>
                  <a:pt x="208" y="119"/>
                  <a:pt x="208" y="119"/>
                </a:cubicBezTo>
                <a:cubicBezTo>
                  <a:pt x="204" y="120"/>
                  <a:pt x="200" y="121"/>
                  <a:pt x="195" y="121"/>
                </a:cubicBezTo>
                <a:cubicBezTo>
                  <a:pt x="188" y="121"/>
                  <a:pt x="180" y="120"/>
                  <a:pt x="173" y="120"/>
                </a:cubicBezTo>
                <a:cubicBezTo>
                  <a:pt x="172" y="120"/>
                  <a:pt x="170" y="120"/>
                  <a:pt x="168" y="120"/>
                </a:cubicBezTo>
                <a:cubicBezTo>
                  <a:pt x="168" y="114"/>
                  <a:pt x="167" y="107"/>
                  <a:pt x="165" y="101"/>
                </a:cubicBezTo>
                <a:cubicBezTo>
                  <a:pt x="178" y="104"/>
                  <a:pt x="193" y="104"/>
                  <a:pt x="204" y="108"/>
                </a:cubicBezTo>
                <a:cubicBezTo>
                  <a:pt x="198" y="110"/>
                  <a:pt x="192" y="110"/>
                  <a:pt x="185" y="110"/>
                </a:cubicBezTo>
                <a:cubicBezTo>
                  <a:pt x="180" y="110"/>
                  <a:pt x="174" y="110"/>
                  <a:pt x="170" y="110"/>
                </a:cubicBezTo>
                <a:cubicBezTo>
                  <a:pt x="169" y="110"/>
                  <a:pt x="169" y="110"/>
                  <a:pt x="169" y="110"/>
                </a:cubicBezTo>
                <a:cubicBezTo>
                  <a:pt x="168" y="112"/>
                  <a:pt x="168" y="112"/>
                  <a:pt x="168" y="112"/>
                </a:cubicBezTo>
                <a:cubicBezTo>
                  <a:pt x="180" y="116"/>
                  <a:pt x="195" y="117"/>
                  <a:pt x="208" y="119"/>
                </a:cubicBezTo>
                <a:moveTo>
                  <a:pt x="201" y="129"/>
                </a:moveTo>
                <a:cubicBezTo>
                  <a:pt x="201" y="129"/>
                  <a:pt x="201" y="129"/>
                  <a:pt x="201" y="129"/>
                </a:cubicBezTo>
                <a:cubicBezTo>
                  <a:pt x="193" y="130"/>
                  <a:pt x="184" y="130"/>
                  <a:pt x="175" y="132"/>
                </a:cubicBezTo>
                <a:cubicBezTo>
                  <a:pt x="173" y="131"/>
                  <a:pt x="171" y="130"/>
                  <a:pt x="169" y="130"/>
                </a:cubicBezTo>
                <a:cubicBezTo>
                  <a:pt x="169" y="128"/>
                  <a:pt x="169" y="125"/>
                  <a:pt x="169" y="123"/>
                </a:cubicBezTo>
                <a:cubicBezTo>
                  <a:pt x="179" y="126"/>
                  <a:pt x="190" y="128"/>
                  <a:pt x="201" y="129"/>
                </a:cubicBezTo>
                <a:moveTo>
                  <a:pt x="177" y="122"/>
                </a:moveTo>
                <a:cubicBezTo>
                  <a:pt x="177" y="122"/>
                  <a:pt x="177" y="122"/>
                  <a:pt x="177" y="122"/>
                </a:cubicBezTo>
                <a:cubicBezTo>
                  <a:pt x="182" y="123"/>
                  <a:pt x="189" y="123"/>
                  <a:pt x="195" y="123"/>
                </a:cubicBezTo>
                <a:cubicBezTo>
                  <a:pt x="201" y="123"/>
                  <a:pt x="207" y="122"/>
                  <a:pt x="212" y="119"/>
                </a:cubicBezTo>
                <a:cubicBezTo>
                  <a:pt x="212" y="122"/>
                  <a:pt x="212" y="125"/>
                  <a:pt x="213" y="128"/>
                </a:cubicBezTo>
                <a:cubicBezTo>
                  <a:pt x="201" y="126"/>
                  <a:pt x="188" y="125"/>
                  <a:pt x="177" y="122"/>
                </a:cubicBezTo>
                <a:moveTo>
                  <a:pt x="181" y="113"/>
                </a:moveTo>
                <a:cubicBezTo>
                  <a:pt x="181" y="113"/>
                  <a:pt x="181" y="113"/>
                  <a:pt x="181" y="113"/>
                </a:cubicBezTo>
                <a:cubicBezTo>
                  <a:pt x="183" y="113"/>
                  <a:pt x="184" y="113"/>
                  <a:pt x="185" y="113"/>
                </a:cubicBezTo>
                <a:cubicBezTo>
                  <a:pt x="193" y="113"/>
                  <a:pt x="201" y="112"/>
                  <a:pt x="209" y="110"/>
                </a:cubicBezTo>
                <a:cubicBezTo>
                  <a:pt x="210" y="110"/>
                  <a:pt x="210" y="110"/>
                  <a:pt x="210" y="110"/>
                </a:cubicBezTo>
                <a:cubicBezTo>
                  <a:pt x="210" y="112"/>
                  <a:pt x="211" y="114"/>
                  <a:pt x="211" y="116"/>
                </a:cubicBezTo>
                <a:cubicBezTo>
                  <a:pt x="202" y="115"/>
                  <a:pt x="191" y="114"/>
                  <a:pt x="181" y="113"/>
                </a:cubicBezTo>
                <a:moveTo>
                  <a:pt x="209" y="108"/>
                </a:moveTo>
                <a:cubicBezTo>
                  <a:pt x="209" y="108"/>
                  <a:pt x="209" y="108"/>
                  <a:pt x="209" y="108"/>
                </a:cubicBezTo>
                <a:cubicBezTo>
                  <a:pt x="196" y="101"/>
                  <a:pt x="179" y="102"/>
                  <a:pt x="165" y="98"/>
                </a:cubicBezTo>
                <a:cubicBezTo>
                  <a:pt x="165" y="98"/>
                  <a:pt x="165" y="98"/>
                  <a:pt x="165" y="98"/>
                </a:cubicBezTo>
                <a:cubicBezTo>
                  <a:pt x="166" y="98"/>
                  <a:pt x="168" y="98"/>
                  <a:pt x="170" y="98"/>
                </a:cubicBezTo>
                <a:cubicBezTo>
                  <a:pt x="175" y="98"/>
                  <a:pt x="181" y="98"/>
                  <a:pt x="186" y="98"/>
                </a:cubicBezTo>
                <a:cubicBezTo>
                  <a:pt x="191" y="98"/>
                  <a:pt x="195" y="98"/>
                  <a:pt x="200" y="97"/>
                </a:cubicBezTo>
                <a:cubicBezTo>
                  <a:pt x="204" y="96"/>
                  <a:pt x="204" y="96"/>
                  <a:pt x="204" y="96"/>
                </a:cubicBezTo>
                <a:cubicBezTo>
                  <a:pt x="200" y="94"/>
                  <a:pt x="200" y="94"/>
                  <a:pt x="200" y="94"/>
                </a:cubicBezTo>
                <a:cubicBezTo>
                  <a:pt x="188" y="89"/>
                  <a:pt x="174" y="88"/>
                  <a:pt x="161" y="85"/>
                </a:cubicBezTo>
                <a:cubicBezTo>
                  <a:pt x="161" y="85"/>
                  <a:pt x="161" y="84"/>
                  <a:pt x="161" y="84"/>
                </a:cubicBezTo>
                <a:cubicBezTo>
                  <a:pt x="172" y="85"/>
                  <a:pt x="183" y="87"/>
                  <a:pt x="195" y="87"/>
                </a:cubicBezTo>
                <a:cubicBezTo>
                  <a:pt x="195" y="84"/>
                  <a:pt x="195" y="84"/>
                  <a:pt x="195" y="84"/>
                </a:cubicBezTo>
                <a:cubicBezTo>
                  <a:pt x="184" y="80"/>
                  <a:pt x="170" y="78"/>
                  <a:pt x="157" y="74"/>
                </a:cubicBezTo>
                <a:cubicBezTo>
                  <a:pt x="157" y="74"/>
                  <a:pt x="157" y="74"/>
                  <a:pt x="157" y="74"/>
                </a:cubicBezTo>
                <a:cubicBezTo>
                  <a:pt x="161" y="74"/>
                  <a:pt x="165" y="74"/>
                  <a:pt x="168" y="75"/>
                </a:cubicBezTo>
                <a:cubicBezTo>
                  <a:pt x="168" y="75"/>
                  <a:pt x="168" y="75"/>
                  <a:pt x="168" y="75"/>
                </a:cubicBezTo>
                <a:cubicBezTo>
                  <a:pt x="171" y="77"/>
                  <a:pt x="171" y="77"/>
                  <a:pt x="171" y="77"/>
                </a:cubicBezTo>
                <a:cubicBezTo>
                  <a:pt x="176" y="79"/>
                  <a:pt x="183" y="80"/>
                  <a:pt x="190" y="80"/>
                </a:cubicBezTo>
                <a:cubicBezTo>
                  <a:pt x="194" y="80"/>
                  <a:pt x="197" y="80"/>
                  <a:pt x="201" y="79"/>
                </a:cubicBezTo>
                <a:cubicBezTo>
                  <a:pt x="201" y="79"/>
                  <a:pt x="201" y="79"/>
                  <a:pt x="201" y="79"/>
                </a:cubicBezTo>
                <a:cubicBezTo>
                  <a:pt x="201" y="79"/>
                  <a:pt x="201" y="79"/>
                  <a:pt x="201" y="80"/>
                </a:cubicBezTo>
                <a:cubicBezTo>
                  <a:pt x="203" y="81"/>
                  <a:pt x="203" y="81"/>
                  <a:pt x="203" y="81"/>
                </a:cubicBezTo>
                <a:cubicBezTo>
                  <a:pt x="204" y="80"/>
                  <a:pt x="204" y="80"/>
                  <a:pt x="204" y="79"/>
                </a:cubicBezTo>
                <a:cubicBezTo>
                  <a:pt x="204" y="79"/>
                  <a:pt x="205" y="79"/>
                  <a:pt x="206" y="79"/>
                </a:cubicBezTo>
                <a:cubicBezTo>
                  <a:pt x="207" y="89"/>
                  <a:pt x="208" y="98"/>
                  <a:pt x="210" y="108"/>
                </a:cubicBezTo>
                <a:lnTo>
                  <a:pt x="209" y="108"/>
                </a:lnTo>
                <a:close/>
                <a:moveTo>
                  <a:pt x="164" y="95"/>
                </a:moveTo>
                <a:cubicBezTo>
                  <a:pt x="164" y="95"/>
                  <a:pt x="164" y="95"/>
                  <a:pt x="164" y="95"/>
                </a:cubicBezTo>
                <a:cubicBezTo>
                  <a:pt x="163" y="93"/>
                  <a:pt x="163" y="90"/>
                  <a:pt x="162" y="88"/>
                </a:cubicBezTo>
                <a:cubicBezTo>
                  <a:pt x="173" y="90"/>
                  <a:pt x="185" y="91"/>
                  <a:pt x="195" y="95"/>
                </a:cubicBezTo>
                <a:cubicBezTo>
                  <a:pt x="192" y="95"/>
                  <a:pt x="189" y="95"/>
                  <a:pt x="186" y="95"/>
                </a:cubicBezTo>
                <a:cubicBezTo>
                  <a:pt x="181" y="95"/>
                  <a:pt x="175" y="95"/>
                  <a:pt x="170" y="95"/>
                </a:cubicBezTo>
                <a:cubicBezTo>
                  <a:pt x="168" y="95"/>
                  <a:pt x="166" y="95"/>
                  <a:pt x="164" y="95"/>
                </a:cubicBezTo>
                <a:moveTo>
                  <a:pt x="160" y="82"/>
                </a:moveTo>
                <a:cubicBezTo>
                  <a:pt x="160" y="82"/>
                  <a:pt x="160" y="82"/>
                  <a:pt x="160" y="82"/>
                </a:cubicBezTo>
                <a:cubicBezTo>
                  <a:pt x="160" y="80"/>
                  <a:pt x="159" y="79"/>
                  <a:pt x="159" y="77"/>
                </a:cubicBezTo>
                <a:cubicBezTo>
                  <a:pt x="167" y="80"/>
                  <a:pt x="177" y="81"/>
                  <a:pt x="185" y="84"/>
                </a:cubicBezTo>
                <a:cubicBezTo>
                  <a:pt x="177" y="83"/>
                  <a:pt x="169" y="82"/>
                  <a:pt x="160" y="82"/>
                </a:cubicBezTo>
                <a:moveTo>
                  <a:pt x="157" y="82"/>
                </a:moveTo>
                <a:cubicBezTo>
                  <a:pt x="157" y="82"/>
                  <a:pt x="157" y="82"/>
                  <a:pt x="157" y="82"/>
                </a:cubicBezTo>
                <a:cubicBezTo>
                  <a:pt x="157" y="82"/>
                  <a:pt x="156" y="82"/>
                  <a:pt x="156" y="82"/>
                </a:cubicBezTo>
                <a:cubicBezTo>
                  <a:pt x="155" y="82"/>
                  <a:pt x="154" y="82"/>
                  <a:pt x="154" y="82"/>
                </a:cubicBezTo>
                <a:cubicBezTo>
                  <a:pt x="154" y="79"/>
                  <a:pt x="154" y="78"/>
                  <a:pt x="154" y="76"/>
                </a:cubicBezTo>
                <a:cubicBezTo>
                  <a:pt x="155" y="76"/>
                  <a:pt x="155" y="76"/>
                  <a:pt x="155" y="76"/>
                </a:cubicBezTo>
                <a:cubicBezTo>
                  <a:pt x="156" y="78"/>
                  <a:pt x="157" y="80"/>
                  <a:pt x="157" y="82"/>
                </a:cubicBezTo>
                <a:moveTo>
                  <a:pt x="156" y="70"/>
                </a:moveTo>
                <a:cubicBezTo>
                  <a:pt x="156" y="70"/>
                  <a:pt x="156" y="70"/>
                  <a:pt x="156" y="70"/>
                </a:cubicBezTo>
                <a:cubicBezTo>
                  <a:pt x="156" y="70"/>
                  <a:pt x="156" y="70"/>
                  <a:pt x="157" y="70"/>
                </a:cubicBezTo>
                <a:cubicBezTo>
                  <a:pt x="159" y="70"/>
                  <a:pt x="162" y="71"/>
                  <a:pt x="165" y="72"/>
                </a:cubicBezTo>
                <a:cubicBezTo>
                  <a:pt x="162" y="72"/>
                  <a:pt x="159" y="71"/>
                  <a:pt x="156" y="71"/>
                </a:cubicBezTo>
                <a:cubicBezTo>
                  <a:pt x="156" y="71"/>
                  <a:pt x="156" y="70"/>
                  <a:pt x="156" y="70"/>
                </a:cubicBezTo>
                <a:moveTo>
                  <a:pt x="179" y="73"/>
                </a:moveTo>
                <a:cubicBezTo>
                  <a:pt x="179" y="73"/>
                  <a:pt x="179" y="73"/>
                  <a:pt x="179" y="73"/>
                </a:cubicBezTo>
                <a:cubicBezTo>
                  <a:pt x="174" y="72"/>
                  <a:pt x="170" y="71"/>
                  <a:pt x="166" y="69"/>
                </a:cubicBezTo>
                <a:cubicBezTo>
                  <a:pt x="171" y="70"/>
                  <a:pt x="177" y="72"/>
                  <a:pt x="183" y="73"/>
                </a:cubicBezTo>
                <a:cubicBezTo>
                  <a:pt x="181" y="73"/>
                  <a:pt x="180" y="73"/>
                  <a:pt x="179" y="73"/>
                </a:cubicBezTo>
                <a:moveTo>
                  <a:pt x="187" y="78"/>
                </a:moveTo>
                <a:cubicBezTo>
                  <a:pt x="187" y="78"/>
                  <a:pt x="187" y="78"/>
                  <a:pt x="187" y="78"/>
                </a:cubicBezTo>
                <a:cubicBezTo>
                  <a:pt x="184" y="77"/>
                  <a:pt x="181" y="77"/>
                  <a:pt x="178" y="76"/>
                </a:cubicBezTo>
                <a:cubicBezTo>
                  <a:pt x="180" y="76"/>
                  <a:pt x="181" y="77"/>
                  <a:pt x="182" y="77"/>
                </a:cubicBezTo>
                <a:cubicBezTo>
                  <a:pt x="184" y="77"/>
                  <a:pt x="185" y="77"/>
                  <a:pt x="187" y="78"/>
                </a:cubicBezTo>
                <a:moveTo>
                  <a:pt x="166" y="63"/>
                </a:moveTo>
                <a:cubicBezTo>
                  <a:pt x="166" y="63"/>
                  <a:pt x="166" y="63"/>
                  <a:pt x="166" y="63"/>
                </a:cubicBezTo>
                <a:cubicBezTo>
                  <a:pt x="177" y="63"/>
                  <a:pt x="191" y="65"/>
                  <a:pt x="200" y="67"/>
                </a:cubicBezTo>
                <a:cubicBezTo>
                  <a:pt x="200" y="67"/>
                  <a:pt x="199" y="67"/>
                  <a:pt x="198" y="67"/>
                </a:cubicBezTo>
                <a:cubicBezTo>
                  <a:pt x="187" y="67"/>
                  <a:pt x="176" y="65"/>
                  <a:pt x="166" y="63"/>
                </a:cubicBezTo>
                <a:close/>
                <a:moveTo>
                  <a:pt x="148" y="62"/>
                </a:moveTo>
                <a:cubicBezTo>
                  <a:pt x="148" y="62"/>
                  <a:pt x="148" y="62"/>
                  <a:pt x="148" y="62"/>
                </a:cubicBezTo>
                <a:cubicBezTo>
                  <a:pt x="149" y="63"/>
                  <a:pt x="150" y="63"/>
                  <a:pt x="151" y="63"/>
                </a:cubicBezTo>
                <a:cubicBezTo>
                  <a:pt x="150" y="63"/>
                  <a:pt x="149" y="64"/>
                  <a:pt x="148" y="65"/>
                </a:cubicBezTo>
                <a:lnTo>
                  <a:pt x="148" y="62"/>
                </a:lnTo>
                <a:close/>
                <a:moveTo>
                  <a:pt x="153" y="70"/>
                </a:moveTo>
                <a:cubicBezTo>
                  <a:pt x="153" y="70"/>
                  <a:pt x="153" y="70"/>
                  <a:pt x="153" y="70"/>
                </a:cubicBezTo>
                <a:cubicBezTo>
                  <a:pt x="153" y="70"/>
                  <a:pt x="153" y="70"/>
                  <a:pt x="153" y="70"/>
                </a:cubicBezTo>
                <a:cubicBezTo>
                  <a:pt x="153" y="70"/>
                  <a:pt x="152" y="71"/>
                  <a:pt x="152" y="71"/>
                </a:cubicBezTo>
                <a:cubicBezTo>
                  <a:pt x="152" y="71"/>
                  <a:pt x="152" y="71"/>
                  <a:pt x="152" y="71"/>
                </a:cubicBezTo>
                <a:cubicBezTo>
                  <a:pt x="151" y="71"/>
                  <a:pt x="150" y="71"/>
                  <a:pt x="149" y="71"/>
                </a:cubicBezTo>
                <a:cubicBezTo>
                  <a:pt x="149" y="74"/>
                  <a:pt x="149" y="74"/>
                  <a:pt x="149" y="74"/>
                </a:cubicBezTo>
                <a:cubicBezTo>
                  <a:pt x="150" y="74"/>
                  <a:pt x="151" y="74"/>
                  <a:pt x="152" y="75"/>
                </a:cubicBezTo>
                <a:cubicBezTo>
                  <a:pt x="151" y="77"/>
                  <a:pt x="151" y="79"/>
                  <a:pt x="151" y="82"/>
                </a:cubicBezTo>
                <a:cubicBezTo>
                  <a:pt x="151" y="82"/>
                  <a:pt x="151" y="82"/>
                  <a:pt x="151" y="82"/>
                </a:cubicBezTo>
                <a:cubicBezTo>
                  <a:pt x="150" y="84"/>
                  <a:pt x="150" y="84"/>
                  <a:pt x="150" y="84"/>
                </a:cubicBezTo>
                <a:cubicBezTo>
                  <a:pt x="150" y="84"/>
                  <a:pt x="151" y="84"/>
                  <a:pt x="151" y="84"/>
                </a:cubicBezTo>
                <a:cubicBezTo>
                  <a:pt x="151" y="86"/>
                  <a:pt x="151" y="88"/>
                  <a:pt x="151" y="90"/>
                </a:cubicBezTo>
                <a:cubicBezTo>
                  <a:pt x="151" y="93"/>
                  <a:pt x="151" y="96"/>
                  <a:pt x="151" y="99"/>
                </a:cubicBezTo>
                <a:cubicBezTo>
                  <a:pt x="150" y="97"/>
                  <a:pt x="150" y="94"/>
                  <a:pt x="149" y="91"/>
                </a:cubicBezTo>
                <a:cubicBezTo>
                  <a:pt x="149" y="84"/>
                  <a:pt x="148" y="76"/>
                  <a:pt x="148" y="70"/>
                </a:cubicBezTo>
                <a:cubicBezTo>
                  <a:pt x="148" y="69"/>
                  <a:pt x="149" y="68"/>
                  <a:pt x="150" y="67"/>
                </a:cubicBezTo>
                <a:cubicBezTo>
                  <a:pt x="151" y="65"/>
                  <a:pt x="153" y="64"/>
                  <a:pt x="156" y="64"/>
                </a:cubicBezTo>
                <a:cubicBezTo>
                  <a:pt x="169" y="66"/>
                  <a:pt x="184" y="69"/>
                  <a:pt x="198" y="69"/>
                </a:cubicBezTo>
                <a:cubicBezTo>
                  <a:pt x="200" y="69"/>
                  <a:pt x="202" y="69"/>
                  <a:pt x="204" y="69"/>
                </a:cubicBezTo>
                <a:cubicBezTo>
                  <a:pt x="204" y="71"/>
                  <a:pt x="205" y="72"/>
                  <a:pt x="205" y="74"/>
                </a:cubicBezTo>
                <a:cubicBezTo>
                  <a:pt x="205" y="74"/>
                  <a:pt x="205" y="74"/>
                  <a:pt x="205" y="74"/>
                </a:cubicBezTo>
                <a:cubicBezTo>
                  <a:pt x="205" y="74"/>
                  <a:pt x="204" y="73"/>
                  <a:pt x="204" y="73"/>
                </a:cubicBezTo>
                <a:cubicBezTo>
                  <a:pt x="204" y="71"/>
                  <a:pt x="204" y="71"/>
                  <a:pt x="204" y="71"/>
                </a:cubicBezTo>
                <a:cubicBezTo>
                  <a:pt x="202" y="72"/>
                  <a:pt x="202" y="72"/>
                  <a:pt x="202" y="72"/>
                </a:cubicBezTo>
                <a:cubicBezTo>
                  <a:pt x="200" y="73"/>
                  <a:pt x="197" y="74"/>
                  <a:pt x="194" y="74"/>
                </a:cubicBezTo>
                <a:cubicBezTo>
                  <a:pt x="184" y="71"/>
                  <a:pt x="172" y="67"/>
                  <a:pt x="162" y="67"/>
                </a:cubicBezTo>
                <a:cubicBezTo>
                  <a:pt x="160" y="67"/>
                  <a:pt x="159" y="67"/>
                  <a:pt x="157" y="67"/>
                </a:cubicBezTo>
                <a:cubicBezTo>
                  <a:pt x="156" y="67"/>
                  <a:pt x="155" y="67"/>
                  <a:pt x="155" y="67"/>
                </a:cubicBezTo>
                <a:cubicBezTo>
                  <a:pt x="154" y="67"/>
                  <a:pt x="154" y="67"/>
                  <a:pt x="154" y="67"/>
                </a:cubicBezTo>
                <a:cubicBezTo>
                  <a:pt x="153" y="68"/>
                  <a:pt x="153" y="68"/>
                  <a:pt x="153" y="68"/>
                </a:cubicBezTo>
                <a:cubicBezTo>
                  <a:pt x="153" y="68"/>
                  <a:pt x="153" y="68"/>
                  <a:pt x="153" y="68"/>
                </a:cubicBezTo>
                <a:cubicBezTo>
                  <a:pt x="152" y="69"/>
                  <a:pt x="152" y="69"/>
                  <a:pt x="152" y="69"/>
                </a:cubicBezTo>
                <a:lnTo>
                  <a:pt x="153" y="70"/>
                </a:lnTo>
                <a:close/>
                <a:moveTo>
                  <a:pt x="153" y="90"/>
                </a:moveTo>
                <a:cubicBezTo>
                  <a:pt x="153" y="90"/>
                  <a:pt x="153" y="90"/>
                  <a:pt x="153" y="90"/>
                </a:cubicBezTo>
                <a:cubicBezTo>
                  <a:pt x="153" y="88"/>
                  <a:pt x="153" y="87"/>
                  <a:pt x="153" y="85"/>
                </a:cubicBezTo>
                <a:cubicBezTo>
                  <a:pt x="155" y="86"/>
                  <a:pt x="157" y="86"/>
                  <a:pt x="159" y="87"/>
                </a:cubicBezTo>
                <a:cubicBezTo>
                  <a:pt x="160" y="90"/>
                  <a:pt x="161" y="93"/>
                  <a:pt x="161" y="96"/>
                </a:cubicBezTo>
                <a:cubicBezTo>
                  <a:pt x="160" y="96"/>
                  <a:pt x="159" y="96"/>
                  <a:pt x="158" y="96"/>
                </a:cubicBezTo>
                <a:cubicBezTo>
                  <a:pt x="153" y="97"/>
                  <a:pt x="153" y="97"/>
                  <a:pt x="153" y="97"/>
                </a:cubicBezTo>
                <a:cubicBezTo>
                  <a:pt x="153" y="95"/>
                  <a:pt x="153" y="92"/>
                  <a:pt x="153" y="90"/>
                </a:cubicBezTo>
                <a:moveTo>
                  <a:pt x="157" y="124"/>
                </a:moveTo>
                <a:cubicBezTo>
                  <a:pt x="157" y="124"/>
                  <a:pt x="157" y="124"/>
                  <a:pt x="157" y="124"/>
                </a:cubicBezTo>
                <a:cubicBezTo>
                  <a:pt x="155" y="116"/>
                  <a:pt x="154" y="106"/>
                  <a:pt x="153" y="97"/>
                </a:cubicBezTo>
                <a:cubicBezTo>
                  <a:pt x="157" y="99"/>
                  <a:pt x="157" y="99"/>
                  <a:pt x="157" y="99"/>
                </a:cubicBezTo>
                <a:cubicBezTo>
                  <a:pt x="159" y="99"/>
                  <a:pt x="161" y="100"/>
                  <a:pt x="162" y="100"/>
                </a:cubicBezTo>
                <a:cubicBezTo>
                  <a:pt x="164" y="109"/>
                  <a:pt x="166" y="119"/>
                  <a:pt x="166" y="127"/>
                </a:cubicBezTo>
                <a:cubicBezTo>
                  <a:pt x="166" y="128"/>
                  <a:pt x="166" y="128"/>
                  <a:pt x="166" y="128"/>
                </a:cubicBezTo>
                <a:cubicBezTo>
                  <a:pt x="165" y="128"/>
                  <a:pt x="165" y="128"/>
                  <a:pt x="165" y="128"/>
                </a:cubicBezTo>
                <a:cubicBezTo>
                  <a:pt x="163" y="127"/>
                  <a:pt x="161" y="127"/>
                  <a:pt x="160" y="127"/>
                </a:cubicBezTo>
                <a:cubicBezTo>
                  <a:pt x="159" y="127"/>
                  <a:pt x="158" y="127"/>
                  <a:pt x="158" y="127"/>
                </a:cubicBezTo>
                <a:cubicBezTo>
                  <a:pt x="158" y="126"/>
                  <a:pt x="157" y="125"/>
                  <a:pt x="157" y="124"/>
                </a:cubicBezTo>
                <a:moveTo>
                  <a:pt x="158" y="129"/>
                </a:moveTo>
                <a:cubicBezTo>
                  <a:pt x="158" y="129"/>
                  <a:pt x="158" y="129"/>
                  <a:pt x="158" y="129"/>
                </a:cubicBezTo>
                <a:cubicBezTo>
                  <a:pt x="159" y="130"/>
                  <a:pt x="160" y="130"/>
                  <a:pt x="162" y="130"/>
                </a:cubicBezTo>
                <a:cubicBezTo>
                  <a:pt x="161" y="131"/>
                  <a:pt x="160" y="131"/>
                  <a:pt x="159" y="132"/>
                </a:cubicBezTo>
                <a:cubicBezTo>
                  <a:pt x="159" y="131"/>
                  <a:pt x="159" y="130"/>
                  <a:pt x="158" y="129"/>
                </a:cubicBezTo>
                <a:moveTo>
                  <a:pt x="162" y="139"/>
                </a:moveTo>
                <a:cubicBezTo>
                  <a:pt x="162" y="139"/>
                  <a:pt x="162" y="139"/>
                  <a:pt x="162" y="139"/>
                </a:cubicBezTo>
                <a:cubicBezTo>
                  <a:pt x="163" y="139"/>
                  <a:pt x="163" y="140"/>
                  <a:pt x="164" y="140"/>
                </a:cubicBezTo>
                <a:cubicBezTo>
                  <a:pt x="164" y="140"/>
                  <a:pt x="164" y="141"/>
                  <a:pt x="164" y="142"/>
                </a:cubicBezTo>
                <a:cubicBezTo>
                  <a:pt x="163" y="141"/>
                  <a:pt x="163" y="140"/>
                  <a:pt x="162" y="139"/>
                </a:cubicBezTo>
                <a:moveTo>
                  <a:pt x="166" y="145"/>
                </a:moveTo>
                <a:cubicBezTo>
                  <a:pt x="166" y="145"/>
                  <a:pt x="166" y="145"/>
                  <a:pt x="166" y="145"/>
                </a:cubicBezTo>
                <a:cubicBezTo>
                  <a:pt x="167" y="144"/>
                  <a:pt x="167" y="144"/>
                  <a:pt x="167" y="144"/>
                </a:cubicBezTo>
                <a:cubicBezTo>
                  <a:pt x="167" y="144"/>
                  <a:pt x="167" y="144"/>
                  <a:pt x="167" y="144"/>
                </a:cubicBezTo>
                <a:cubicBezTo>
                  <a:pt x="167" y="144"/>
                  <a:pt x="167" y="144"/>
                  <a:pt x="167" y="144"/>
                </a:cubicBezTo>
                <a:cubicBezTo>
                  <a:pt x="167" y="144"/>
                  <a:pt x="166" y="140"/>
                  <a:pt x="166" y="139"/>
                </a:cubicBezTo>
                <a:cubicBezTo>
                  <a:pt x="167" y="138"/>
                  <a:pt x="167" y="138"/>
                  <a:pt x="167" y="138"/>
                </a:cubicBezTo>
                <a:cubicBezTo>
                  <a:pt x="165" y="138"/>
                  <a:pt x="165" y="138"/>
                  <a:pt x="165" y="138"/>
                </a:cubicBezTo>
                <a:cubicBezTo>
                  <a:pt x="163" y="137"/>
                  <a:pt x="162" y="136"/>
                  <a:pt x="160" y="135"/>
                </a:cubicBezTo>
                <a:cubicBezTo>
                  <a:pt x="161" y="133"/>
                  <a:pt x="163" y="132"/>
                  <a:pt x="165" y="131"/>
                </a:cubicBezTo>
                <a:cubicBezTo>
                  <a:pt x="166" y="131"/>
                  <a:pt x="166" y="131"/>
                  <a:pt x="167" y="132"/>
                </a:cubicBezTo>
                <a:cubicBezTo>
                  <a:pt x="167" y="132"/>
                  <a:pt x="167" y="132"/>
                  <a:pt x="167" y="132"/>
                </a:cubicBezTo>
                <a:cubicBezTo>
                  <a:pt x="167" y="132"/>
                  <a:pt x="167" y="133"/>
                  <a:pt x="167" y="133"/>
                </a:cubicBezTo>
                <a:cubicBezTo>
                  <a:pt x="167" y="133"/>
                  <a:pt x="167" y="133"/>
                  <a:pt x="167" y="133"/>
                </a:cubicBezTo>
                <a:cubicBezTo>
                  <a:pt x="162" y="134"/>
                  <a:pt x="162" y="134"/>
                  <a:pt x="162" y="134"/>
                </a:cubicBezTo>
                <a:cubicBezTo>
                  <a:pt x="167" y="136"/>
                  <a:pt x="167" y="136"/>
                  <a:pt x="167" y="136"/>
                </a:cubicBezTo>
                <a:cubicBezTo>
                  <a:pt x="167" y="136"/>
                  <a:pt x="167" y="136"/>
                  <a:pt x="167" y="136"/>
                </a:cubicBezTo>
                <a:cubicBezTo>
                  <a:pt x="167" y="137"/>
                  <a:pt x="167" y="139"/>
                  <a:pt x="167" y="140"/>
                </a:cubicBezTo>
                <a:cubicBezTo>
                  <a:pt x="167" y="141"/>
                  <a:pt x="167" y="142"/>
                  <a:pt x="167" y="142"/>
                </a:cubicBezTo>
                <a:cubicBezTo>
                  <a:pt x="167" y="143"/>
                  <a:pt x="167" y="143"/>
                  <a:pt x="167" y="143"/>
                </a:cubicBezTo>
                <a:cubicBezTo>
                  <a:pt x="168" y="144"/>
                  <a:pt x="168" y="144"/>
                  <a:pt x="168" y="144"/>
                </a:cubicBezTo>
                <a:cubicBezTo>
                  <a:pt x="169" y="144"/>
                  <a:pt x="169" y="144"/>
                  <a:pt x="170" y="144"/>
                </a:cubicBezTo>
                <a:cubicBezTo>
                  <a:pt x="170" y="145"/>
                  <a:pt x="170" y="145"/>
                  <a:pt x="170" y="145"/>
                </a:cubicBezTo>
                <a:cubicBezTo>
                  <a:pt x="171" y="145"/>
                  <a:pt x="173" y="145"/>
                  <a:pt x="174" y="145"/>
                </a:cubicBezTo>
                <a:cubicBezTo>
                  <a:pt x="177" y="145"/>
                  <a:pt x="180" y="146"/>
                  <a:pt x="183" y="146"/>
                </a:cubicBezTo>
                <a:cubicBezTo>
                  <a:pt x="174" y="146"/>
                  <a:pt x="169" y="146"/>
                  <a:pt x="166" y="145"/>
                </a:cubicBezTo>
                <a:moveTo>
                  <a:pt x="174" y="142"/>
                </a:moveTo>
                <a:cubicBezTo>
                  <a:pt x="174" y="142"/>
                  <a:pt x="174" y="142"/>
                  <a:pt x="174" y="142"/>
                </a:cubicBezTo>
                <a:cubicBezTo>
                  <a:pt x="172" y="142"/>
                  <a:pt x="171" y="142"/>
                  <a:pt x="170" y="141"/>
                </a:cubicBezTo>
                <a:cubicBezTo>
                  <a:pt x="170" y="140"/>
                  <a:pt x="170" y="140"/>
                  <a:pt x="170" y="140"/>
                </a:cubicBezTo>
                <a:cubicBezTo>
                  <a:pt x="170" y="139"/>
                  <a:pt x="170" y="138"/>
                  <a:pt x="170" y="137"/>
                </a:cubicBezTo>
                <a:cubicBezTo>
                  <a:pt x="173" y="137"/>
                  <a:pt x="176" y="138"/>
                  <a:pt x="179" y="138"/>
                </a:cubicBezTo>
                <a:cubicBezTo>
                  <a:pt x="185" y="140"/>
                  <a:pt x="191" y="141"/>
                  <a:pt x="198" y="141"/>
                </a:cubicBezTo>
                <a:cubicBezTo>
                  <a:pt x="190" y="142"/>
                  <a:pt x="182" y="142"/>
                  <a:pt x="174" y="142"/>
                </a:cubicBezTo>
                <a:moveTo>
                  <a:pt x="205" y="146"/>
                </a:moveTo>
                <a:cubicBezTo>
                  <a:pt x="205" y="146"/>
                  <a:pt x="205" y="146"/>
                  <a:pt x="205" y="146"/>
                </a:cubicBezTo>
                <a:cubicBezTo>
                  <a:pt x="205" y="146"/>
                  <a:pt x="205" y="146"/>
                  <a:pt x="205" y="146"/>
                </a:cubicBezTo>
                <a:cubicBezTo>
                  <a:pt x="200" y="146"/>
                  <a:pt x="195" y="145"/>
                  <a:pt x="190" y="145"/>
                </a:cubicBezTo>
                <a:cubicBezTo>
                  <a:pt x="191" y="145"/>
                  <a:pt x="193" y="145"/>
                  <a:pt x="194" y="145"/>
                </a:cubicBezTo>
                <a:cubicBezTo>
                  <a:pt x="201" y="145"/>
                  <a:pt x="208" y="145"/>
                  <a:pt x="216" y="144"/>
                </a:cubicBezTo>
                <a:cubicBezTo>
                  <a:pt x="216" y="144"/>
                  <a:pt x="216" y="144"/>
                  <a:pt x="216" y="145"/>
                </a:cubicBezTo>
                <a:cubicBezTo>
                  <a:pt x="212" y="145"/>
                  <a:pt x="209" y="145"/>
                  <a:pt x="205" y="146"/>
                </a:cubicBezTo>
                <a:moveTo>
                  <a:pt x="215" y="117"/>
                </a:moveTo>
                <a:cubicBezTo>
                  <a:pt x="215" y="117"/>
                  <a:pt x="215" y="117"/>
                  <a:pt x="215" y="117"/>
                </a:cubicBezTo>
                <a:cubicBezTo>
                  <a:pt x="215" y="117"/>
                  <a:pt x="215" y="117"/>
                  <a:pt x="215" y="117"/>
                </a:cubicBezTo>
                <a:cubicBezTo>
                  <a:pt x="215" y="117"/>
                  <a:pt x="215" y="117"/>
                  <a:pt x="215" y="117"/>
                </a:cubicBezTo>
                <a:cubicBezTo>
                  <a:pt x="213" y="107"/>
                  <a:pt x="213" y="97"/>
                  <a:pt x="211" y="87"/>
                </a:cubicBezTo>
                <a:cubicBezTo>
                  <a:pt x="211" y="84"/>
                  <a:pt x="211" y="82"/>
                  <a:pt x="210" y="79"/>
                </a:cubicBezTo>
                <a:cubicBezTo>
                  <a:pt x="210" y="79"/>
                  <a:pt x="210" y="79"/>
                  <a:pt x="210" y="79"/>
                </a:cubicBezTo>
                <a:cubicBezTo>
                  <a:pt x="211" y="79"/>
                  <a:pt x="211" y="79"/>
                  <a:pt x="211" y="79"/>
                </a:cubicBezTo>
                <a:cubicBezTo>
                  <a:pt x="211" y="77"/>
                  <a:pt x="211" y="77"/>
                  <a:pt x="211" y="77"/>
                </a:cubicBezTo>
                <a:cubicBezTo>
                  <a:pt x="211" y="77"/>
                  <a:pt x="211" y="77"/>
                  <a:pt x="211" y="77"/>
                </a:cubicBezTo>
                <a:cubicBezTo>
                  <a:pt x="210" y="77"/>
                  <a:pt x="210" y="77"/>
                  <a:pt x="210" y="77"/>
                </a:cubicBezTo>
                <a:cubicBezTo>
                  <a:pt x="209" y="74"/>
                  <a:pt x="209" y="71"/>
                  <a:pt x="208" y="69"/>
                </a:cubicBezTo>
                <a:cubicBezTo>
                  <a:pt x="209" y="68"/>
                  <a:pt x="210" y="68"/>
                  <a:pt x="211" y="68"/>
                </a:cubicBezTo>
                <a:cubicBezTo>
                  <a:pt x="211" y="70"/>
                  <a:pt x="211" y="71"/>
                  <a:pt x="212" y="72"/>
                </a:cubicBezTo>
                <a:cubicBezTo>
                  <a:pt x="214" y="87"/>
                  <a:pt x="217" y="101"/>
                  <a:pt x="220" y="115"/>
                </a:cubicBezTo>
                <a:cubicBezTo>
                  <a:pt x="221" y="124"/>
                  <a:pt x="222" y="132"/>
                  <a:pt x="223" y="140"/>
                </a:cubicBezTo>
                <a:cubicBezTo>
                  <a:pt x="222" y="140"/>
                  <a:pt x="222" y="140"/>
                  <a:pt x="221" y="140"/>
                </a:cubicBezTo>
                <a:cubicBezTo>
                  <a:pt x="218" y="139"/>
                  <a:pt x="218" y="139"/>
                  <a:pt x="218" y="139"/>
                </a:cubicBezTo>
                <a:cubicBezTo>
                  <a:pt x="217" y="132"/>
                  <a:pt x="215" y="124"/>
                  <a:pt x="215" y="117"/>
                </a:cubicBezTo>
                <a:moveTo>
                  <a:pt x="226" y="186"/>
                </a:moveTo>
                <a:cubicBezTo>
                  <a:pt x="226" y="186"/>
                  <a:pt x="226" y="186"/>
                  <a:pt x="226" y="186"/>
                </a:cubicBezTo>
                <a:cubicBezTo>
                  <a:pt x="224" y="174"/>
                  <a:pt x="222" y="161"/>
                  <a:pt x="219" y="148"/>
                </a:cubicBezTo>
                <a:cubicBezTo>
                  <a:pt x="219" y="148"/>
                  <a:pt x="219" y="148"/>
                  <a:pt x="219" y="147"/>
                </a:cubicBezTo>
                <a:cubicBezTo>
                  <a:pt x="221" y="147"/>
                  <a:pt x="222" y="147"/>
                  <a:pt x="224" y="146"/>
                </a:cubicBezTo>
                <a:cubicBezTo>
                  <a:pt x="224" y="150"/>
                  <a:pt x="225" y="154"/>
                  <a:pt x="225" y="158"/>
                </a:cubicBezTo>
                <a:cubicBezTo>
                  <a:pt x="225" y="160"/>
                  <a:pt x="225" y="161"/>
                  <a:pt x="225" y="163"/>
                </a:cubicBezTo>
                <a:cubicBezTo>
                  <a:pt x="225" y="167"/>
                  <a:pt x="225" y="171"/>
                  <a:pt x="225" y="175"/>
                </a:cubicBezTo>
                <a:cubicBezTo>
                  <a:pt x="225" y="179"/>
                  <a:pt x="225" y="179"/>
                  <a:pt x="225" y="179"/>
                </a:cubicBezTo>
                <a:cubicBezTo>
                  <a:pt x="227" y="176"/>
                  <a:pt x="227" y="176"/>
                  <a:pt x="227" y="176"/>
                </a:cubicBezTo>
                <a:cubicBezTo>
                  <a:pt x="227" y="179"/>
                  <a:pt x="226" y="183"/>
                  <a:pt x="226" y="186"/>
                </a:cubicBezTo>
                <a:moveTo>
                  <a:pt x="230" y="209"/>
                </a:moveTo>
                <a:cubicBezTo>
                  <a:pt x="230" y="209"/>
                  <a:pt x="230" y="209"/>
                  <a:pt x="230" y="209"/>
                </a:cubicBezTo>
                <a:cubicBezTo>
                  <a:pt x="230" y="209"/>
                  <a:pt x="230" y="208"/>
                  <a:pt x="230" y="208"/>
                </a:cubicBezTo>
                <a:cubicBezTo>
                  <a:pt x="230" y="208"/>
                  <a:pt x="230" y="208"/>
                  <a:pt x="230" y="208"/>
                </a:cubicBezTo>
                <a:cubicBezTo>
                  <a:pt x="231" y="207"/>
                  <a:pt x="232" y="205"/>
                  <a:pt x="233" y="203"/>
                </a:cubicBezTo>
                <a:cubicBezTo>
                  <a:pt x="232" y="205"/>
                  <a:pt x="231" y="208"/>
                  <a:pt x="230" y="209"/>
                </a:cubicBezTo>
                <a:moveTo>
                  <a:pt x="238" y="182"/>
                </a:moveTo>
                <a:cubicBezTo>
                  <a:pt x="238" y="182"/>
                  <a:pt x="238" y="182"/>
                  <a:pt x="238" y="182"/>
                </a:cubicBezTo>
                <a:cubicBezTo>
                  <a:pt x="236" y="187"/>
                  <a:pt x="235" y="192"/>
                  <a:pt x="234" y="198"/>
                </a:cubicBezTo>
                <a:cubicBezTo>
                  <a:pt x="234" y="198"/>
                  <a:pt x="233" y="199"/>
                  <a:pt x="233" y="199"/>
                </a:cubicBezTo>
                <a:cubicBezTo>
                  <a:pt x="235" y="191"/>
                  <a:pt x="237" y="182"/>
                  <a:pt x="239" y="173"/>
                </a:cubicBezTo>
                <a:cubicBezTo>
                  <a:pt x="239" y="176"/>
                  <a:pt x="238" y="179"/>
                  <a:pt x="238" y="182"/>
                </a:cubicBezTo>
                <a:moveTo>
                  <a:pt x="229" y="203"/>
                </a:moveTo>
                <a:cubicBezTo>
                  <a:pt x="229" y="203"/>
                  <a:pt x="229" y="203"/>
                  <a:pt x="229" y="203"/>
                </a:cubicBezTo>
                <a:cubicBezTo>
                  <a:pt x="228" y="200"/>
                  <a:pt x="228" y="197"/>
                  <a:pt x="227" y="194"/>
                </a:cubicBezTo>
                <a:cubicBezTo>
                  <a:pt x="229" y="187"/>
                  <a:pt x="230" y="179"/>
                  <a:pt x="230" y="172"/>
                </a:cubicBezTo>
                <a:cubicBezTo>
                  <a:pt x="234" y="165"/>
                  <a:pt x="235" y="157"/>
                  <a:pt x="235" y="147"/>
                </a:cubicBezTo>
                <a:cubicBezTo>
                  <a:pt x="235" y="142"/>
                  <a:pt x="235" y="137"/>
                  <a:pt x="234" y="131"/>
                </a:cubicBezTo>
                <a:cubicBezTo>
                  <a:pt x="234" y="128"/>
                  <a:pt x="234" y="125"/>
                  <a:pt x="234" y="122"/>
                </a:cubicBezTo>
                <a:cubicBezTo>
                  <a:pt x="234" y="122"/>
                  <a:pt x="234" y="123"/>
                  <a:pt x="234" y="123"/>
                </a:cubicBezTo>
                <a:cubicBezTo>
                  <a:pt x="235" y="123"/>
                  <a:pt x="235" y="124"/>
                  <a:pt x="235" y="124"/>
                </a:cubicBezTo>
                <a:cubicBezTo>
                  <a:pt x="236" y="132"/>
                  <a:pt x="238" y="139"/>
                  <a:pt x="241" y="146"/>
                </a:cubicBezTo>
                <a:cubicBezTo>
                  <a:pt x="241" y="146"/>
                  <a:pt x="241" y="146"/>
                  <a:pt x="241" y="146"/>
                </a:cubicBezTo>
                <a:cubicBezTo>
                  <a:pt x="237" y="166"/>
                  <a:pt x="235" y="188"/>
                  <a:pt x="229" y="203"/>
                </a:cubicBezTo>
                <a:moveTo>
                  <a:pt x="249" y="178"/>
                </a:moveTo>
                <a:cubicBezTo>
                  <a:pt x="249" y="178"/>
                  <a:pt x="249" y="178"/>
                  <a:pt x="249" y="178"/>
                </a:cubicBezTo>
                <a:cubicBezTo>
                  <a:pt x="248" y="179"/>
                  <a:pt x="247" y="180"/>
                  <a:pt x="247" y="182"/>
                </a:cubicBezTo>
                <a:cubicBezTo>
                  <a:pt x="247" y="180"/>
                  <a:pt x="248" y="179"/>
                  <a:pt x="249" y="177"/>
                </a:cubicBezTo>
                <a:cubicBezTo>
                  <a:pt x="249" y="177"/>
                  <a:pt x="249" y="178"/>
                  <a:pt x="249" y="178"/>
                </a:cubicBezTo>
                <a:moveTo>
                  <a:pt x="252" y="165"/>
                </a:moveTo>
                <a:cubicBezTo>
                  <a:pt x="252" y="165"/>
                  <a:pt x="252" y="165"/>
                  <a:pt x="252" y="165"/>
                </a:cubicBezTo>
                <a:cubicBezTo>
                  <a:pt x="248" y="173"/>
                  <a:pt x="244" y="181"/>
                  <a:pt x="240" y="188"/>
                </a:cubicBezTo>
                <a:cubicBezTo>
                  <a:pt x="240" y="186"/>
                  <a:pt x="241" y="185"/>
                  <a:pt x="241" y="183"/>
                </a:cubicBezTo>
                <a:cubicBezTo>
                  <a:pt x="241" y="182"/>
                  <a:pt x="241" y="182"/>
                  <a:pt x="241" y="181"/>
                </a:cubicBezTo>
                <a:cubicBezTo>
                  <a:pt x="245" y="172"/>
                  <a:pt x="250" y="163"/>
                  <a:pt x="253" y="153"/>
                </a:cubicBezTo>
                <a:cubicBezTo>
                  <a:pt x="253" y="151"/>
                  <a:pt x="254" y="149"/>
                  <a:pt x="254" y="146"/>
                </a:cubicBezTo>
                <a:cubicBezTo>
                  <a:pt x="254" y="153"/>
                  <a:pt x="253" y="159"/>
                  <a:pt x="252" y="165"/>
                </a:cubicBezTo>
                <a:moveTo>
                  <a:pt x="255" y="127"/>
                </a:moveTo>
                <a:cubicBezTo>
                  <a:pt x="255" y="127"/>
                  <a:pt x="255" y="127"/>
                  <a:pt x="255" y="127"/>
                </a:cubicBezTo>
                <a:cubicBezTo>
                  <a:pt x="254" y="132"/>
                  <a:pt x="254" y="136"/>
                  <a:pt x="253" y="141"/>
                </a:cubicBezTo>
                <a:cubicBezTo>
                  <a:pt x="249" y="151"/>
                  <a:pt x="245" y="161"/>
                  <a:pt x="242" y="171"/>
                </a:cubicBezTo>
                <a:cubicBezTo>
                  <a:pt x="242" y="162"/>
                  <a:pt x="243" y="153"/>
                  <a:pt x="245" y="146"/>
                </a:cubicBezTo>
                <a:cubicBezTo>
                  <a:pt x="247" y="140"/>
                  <a:pt x="249" y="134"/>
                  <a:pt x="250" y="128"/>
                </a:cubicBezTo>
                <a:cubicBezTo>
                  <a:pt x="251" y="127"/>
                  <a:pt x="251" y="126"/>
                  <a:pt x="251" y="125"/>
                </a:cubicBezTo>
                <a:cubicBezTo>
                  <a:pt x="253" y="125"/>
                  <a:pt x="253" y="125"/>
                  <a:pt x="253" y="125"/>
                </a:cubicBezTo>
                <a:cubicBezTo>
                  <a:pt x="252" y="124"/>
                  <a:pt x="252" y="124"/>
                  <a:pt x="252" y="124"/>
                </a:cubicBezTo>
                <a:cubicBezTo>
                  <a:pt x="254" y="123"/>
                  <a:pt x="254" y="123"/>
                  <a:pt x="254" y="123"/>
                </a:cubicBezTo>
                <a:cubicBezTo>
                  <a:pt x="253" y="122"/>
                  <a:pt x="253" y="122"/>
                  <a:pt x="253" y="122"/>
                </a:cubicBezTo>
                <a:cubicBezTo>
                  <a:pt x="253" y="121"/>
                  <a:pt x="253" y="121"/>
                  <a:pt x="253" y="121"/>
                </a:cubicBezTo>
                <a:cubicBezTo>
                  <a:pt x="254" y="122"/>
                  <a:pt x="254" y="124"/>
                  <a:pt x="255" y="125"/>
                </a:cubicBezTo>
                <a:cubicBezTo>
                  <a:pt x="255" y="126"/>
                  <a:pt x="255" y="126"/>
                  <a:pt x="255" y="127"/>
                </a:cubicBezTo>
                <a:moveTo>
                  <a:pt x="255" y="119"/>
                </a:moveTo>
                <a:cubicBezTo>
                  <a:pt x="255" y="119"/>
                  <a:pt x="255" y="119"/>
                  <a:pt x="255" y="119"/>
                </a:cubicBezTo>
                <a:cubicBezTo>
                  <a:pt x="255" y="119"/>
                  <a:pt x="255" y="119"/>
                  <a:pt x="255" y="118"/>
                </a:cubicBezTo>
                <a:cubicBezTo>
                  <a:pt x="255" y="118"/>
                  <a:pt x="255" y="118"/>
                  <a:pt x="255" y="118"/>
                </a:cubicBezTo>
                <a:cubicBezTo>
                  <a:pt x="255" y="118"/>
                  <a:pt x="255" y="119"/>
                  <a:pt x="255" y="119"/>
                </a:cubicBezTo>
                <a:moveTo>
                  <a:pt x="253" y="116"/>
                </a:moveTo>
                <a:cubicBezTo>
                  <a:pt x="253" y="116"/>
                  <a:pt x="253" y="116"/>
                  <a:pt x="253" y="116"/>
                </a:cubicBezTo>
                <a:cubicBezTo>
                  <a:pt x="253" y="116"/>
                  <a:pt x="253" y="116"/>
                  <a:pt x="253" y="116"/>
                </a:cubicBezTo>
                <a:cubicBezTo>
                  <a:pt x="254" y="112"/>
                  <a:pt x="255" y="107"/>
                  <a:pt x="257" y="103"/>
                </a:cubicBezTo>
                <a:cubicBezTo>
                  <a:pt x="256" y="106"/>
                  <a:pt x="256" y="109"/>
                  <a:pt x="256" y="113"/>
                </a:cubicBezTo>
                <a:cubicBezTo>
                  <a:pt x="255" y="114"/>
                  <a:pt x="254" y="115"/>
                  <a:pt x="253" y="116"/>
                </a:cubicBezTo>
                <a:moveTo>
                  <a:pt x="264" y="143"/>
                </a:moveTo>
                <a:cubicBezTo>
                  <a:pt x="264" y="143"/>
                  <a:pt x="264" y="143"/>
                  <a:pt x="264" y="143"/>
                </a:cubicBezTo>
                <a:cubicBezTo>
                  <a:pt x="261" y="148"/>
                  <a:pt x="259" y="153"/>
                  <a:pt x="256" y="158"/>
                </a:cubicBezTo>
                <a:cubicBezTo>
                  <a:pt x="257" y="151"/>
                  <a:pt x="257" y="144"/>
                  <a:pt x="257" y="137"/>
                </a:cubicBezTo>
                <a:cubicBezTo>
                  <a:pt x="258" y="135"/>
                  <a:pt x="259" y="134"/>
                  <a:pt x="259" y="132"/>
                </a:cubicBezTo>
                <a:cubicBezTo>
                  <a:pt x="260" y="133"/>
                  <a:pt x="260" y="134"/>
                  <a:pt x="260" y="135"/>
                </a:cubicBezTo>
                <a:cubicBezTo>
                  <a:pt x="262" y="136"/>
                  <a:pt x="262" y="136"/>
                  <a:pt x="262" y="136"/>
                </a:cubicBezTo>
                <a:cubicBezTo>
                  <a:pt x="263" y="135"/>
                  <a:pt x="263" y="135"/>
                  <a:pt x="263" y="135"/>
                </a:cubicBezTo>
                <a:cubicBezTo>
                  <a:pt x="265" y="132"/>
                  <a:pt x="266" y="129"/>
                  <a:pt x="268" y="126"/>
                </a:cubicBezTo>
                <a:cubicBezTo>
                  <a:pt x="267" y="131"/>
                  <a:pt x="265" y="137"/>
                  <a:pt x="264" y="143"/>
                </a:cubicBezTo>
                <a:moveTo>
                  <a:pt x="269" y="115"/>
                </a:moveTo>
                <a:cubicBezTo>
                  <a:pt x="269" y="115"/>
                  <a:pt x="269" y="115"/>
                  <a:pt x="269" y="115"/>
                </a:cubicBezTo>
                <a:cubicBezTo>
                  <a:pt x="267" y="121"/>
                  <a:pt x="265" y="127"/>
                  <a:pt x="262" y="131"/>
                </a:cubicBezTo>
                <a:cubicBezTo>
                  <a:pt x="261" y="131"/>
                  <a:pt x="261" y="130"/>
                  <a:pt x="260" y="129"/>
                </a:cubicBezTo>
                <a:cubicBezTo>
                  <a:pt x="263" y="122"/>
                  <a:pt x="266" y="116"/>
                  <a:pt x="269" y="109"/>
                </a:cubicBezTo>
                <a:cubicBezTo>
                  <a:pt x="269" y="111"/>
                  <a:pt x="269" y="112"/>
                  <a:pt x="269" y="113"/>
                </a:cubicBezTo>
                <a:cubicBezTo>
                  <a:pt x="269" y="113"/>
                  <a:pt x="269" y="114"/>
                  <a:pt x="269" y="115"/>
                </a:cubicBezTo>
                <a:moveTo>
                  <a:pt x="269" y="132"/>
                </a:moveTo>
                <a:cubicBezTo>
                  <a:pt x="269" y="132"/>
                  <a:pt x="269" y="132"/>
                  <a:pt x="269" y="132"/>
                </a:cubicBezTo>
                <a:cubicBezTo>
                  <a:pt x="270" y="126"/>
                  <a:pt x="271" y="121"/>
                  <a:pt x="271" y="115"/>
                </a:cubicBezTo>
                <a:cubicBezTo>
                  <a:pt x="272" y="111"/>
                  <a:pt x="273" y="107"/>
                  <a:pt x="273" y="102"/>
                </a:cubicBezTo>
                <a:cubicBezTo>
                  <a:pt x="273" y="102"/>
                  <a:pt x="273" y="101"/>
                  <a:pt x="273" y="100"/>
                </a:cubicBezTo>
                <a:cubicBezTo>
                  <a:pt x="273" y="98"/>
                  <a:pt x="273" y="98"/>
                  <a:pt x="273" y="98"/>
                </a:cubicBezTo>
                <a:cubicBezTo>
                  <a:pt x="271" y="99"/>
                  <a:pt x="271" y="99"/>
                  <a:pt x="271" y="99"/>
                </a:cubicBezTo>
                <a:cubicBezTo>
                  <a:pt x="270" y="99"/>
                  <a:pt x="270" y="100"/>
                  <a:pt x="270" y="100"/>
                </a:cubicBezTo>
                <a:cubicBezTo>
                  <a:pt x="270" y="100"/>
                  <a:pt x="270" y="99"/>
                  <a:pt x="270" y="99"/>
                </a:cubicBezTo>
                <a:cubicBezTo>
                  <a:pt x="268" y="95"/>
                  <a:pt x="267" y="91"/>
                  <a:pt x="264" y="87"/>
                </a:cubicBezTo>
                <a:cubicBezTo>
                  <a:pt x="265" y="86"/>
                  <a:pt x="265" y="86"/>
                  <a:pt x="265" y="86"/>
                </a:cubicBezTo>
                <a:cubicBezTo>
                  <a:pt x="264" y="86"/>
                  <a:pt x="264" y="86"/>
                  <a:pt x="264" y="86"/>
                </a:cubicBezTo>
                <a:cubicBezTo>
                  <a:pt x="264" y="85"/>
                  <a:pt x="263" y="84"/>
                  <a:pt x="263" y="83"/>
                </a:cubicBezTo>
                <a:cubicBezTo>
                  <a:pt x="270" y="90"/>
                  <a:pt x="278" y="96"/>
                  <a:pt x="285" y="102"/>
                </a:cubicBezTo>
                <a:cubicBezTo>
                  <a:pt x="281" y="109"/>
                  <a:pt x="275" y="120"/>
                  <a:pt x="269" y="132"/>
                </a:cubicBezTo>
                <a:moveTo>
                  <a:pt x="135" y="130"/>
                </a:moveTo>
                <a:cubicBezTo>
                  <a:pt x="135" y="130"/>
                  <a:pt x="135" y="130"/>
                  <a:pt x="135" y="130"/>
                </a:cubicBezTo>
                <a:cubicBezTo>
                  <a:pt x="135" y="129"/>
                  <a:pt x="135" y="128"/>
                  <a:pt x="135" y="127"/>
                </a:cubicBezTo>
                <a:cubicBezTo>
                  <a:pt x="135" y="124"/>
                  <a:pt x="135" y="121"/>
                  <a:pt x="133" y="119"/>
                </a:cubicBezTo>
                <a:cubicBezTo>
                  <a:pt x="131" y="106"/>
                  <a:pt x="131" y="93"/>
                  <a:pt x="130" y="80"/>
                </a:cubicBezTo>
                <a:cubicBezTo>
                  <a:pt x="129" y="69"/>
                  <a:pt x="128" y="65"/>
                  <a:pt x="124" y="62"/>
                </a:cubicBezTo>
                <a:cubicBezTo>
                  <a:pt x="125" y="59"/>
                  <a:pt x="125" y="59"/>
                  <a:pt x="125" y="59"/>
                </a:cubicBezTo>
                <a:cubicBezTo>
                  <a:pt x="120" y="59"/>
                  <a:pt x="116" y="58"/>
                  <a:pt x="112" y="57"/>
                </a:cubicBezTo>
                <a:cubicBezTo>
                  <a:pt x="103" y="55"/>
                  <a:pt x="93" y="53"/>
                  <a:pt x="84" y="53"/>
                </a:cubicBezTo>
                <a:cubicBezTo>
                  <a:pt x="79" y="53"/>
                  <a:pt x="74" y="54"/>
                  <a:pt x="70" y="55"/>
                </a:cubicBezTo>
                <a:cubicBezTo>
                  <a:pt x="70" y="57"/>
                  <a:pt x="70" y="57"/>
                  <a:pt x="70" y="57"/>
                </a:cubicBezTo>
                <a:cubicBezTo>
                  <a:pt x="74" y="57"/>
                  <a:pt x="77" y="57"/>
                  <a:pt x="80" y="57"/>
                </a:cubicBezTo>
                <a:cubicBezTo>
                  <a:pt x="82" y="57"/>
                  <a:pt x="84" y="57"/>
                  <a:pt x="85" y="57"/>
                </a:cubicBezTo>
                <a:cubicBezTo>
                  <a:pt x="85" y="59"/>
                  <a:pt x="85" y="59"/>
                  <a:pt x="85" y="59"/>
                </a:cubicBezTo>
                <a:cubicBezTo>
                  <a:pt x="87" y="60"/>
                  <a:pt x="90" y="60"/>
                  <a:pt x="93" y="61"/>
                </a:cubicBezTo>
                <a:cubicBezTo>
                  <a:pt x="93" y="61"/>
                  <a:pt x="93" y="61"/>
                  <a:pt x="93" y="61"/>
                </a:cubicBezTo>
                <a:cubicBezTo>
                  <a:pt x="91" y="61"/>
                  <a:pt x="89" y="61"/>
                  <a:pt x="87" y="61"/>
                </a:cubicBezTo>
                <a:cubicBezTo>
                  <a:pt x="84" y="61"/>
                  <a:pt x="82" y="61"/>
                  <a:pt x="79" y="61"/>
                </a:cubicBezTo>
                <a:cubicBezTo>
                  <a:pt x="81" y="60"/>
                  <a:pt x="82" y="60"/>
                  <a:pt x="84" y="60"/>
                </a:cubicBezTo>
                <a:cubicBezTo>
                  <a:pt x="84" y="57"/>
                  <a:pt x="84" y="57"/>
                  <a:pt x="84" y="57"/>
                </a:cubicBezTo>
                <a:cubicBezTo>
                  <a:pt x="80" y="57"/>
                  <a:pt x="75" y="57"/>
                  <a:pt x="71" y="59"/>
                </a:cubicBezTo>
                <a:cubicBezTo>
                  <a:pt x="67" y="60"/>
                  <a:pt x="64" y="63"/>
                  <a:pt x="64" y="68"/>
                </a:cubicBezTo>
                <a:cubicBezTo>
                  <a:pt x="64" y="69"/>
                  <a:pt x="64" y="70"/>
                  <a:pt x="64" y="71"/>
                </a:cubicBezTo>
                <a:cubicBezTo>
                  <a:pt x="64" y="74"/>
                  <a:pt x="64" y="77"/>
                  <a:pt x="64" y="80"/>
                </a:cubicBezTo>
                <a:cubicBezTo>
                  <a:pt x="64" y="82"/>
                  <a:pt x="64" y="84"/>
                  <a:pt x="64" y="86"/>
                </a:cubicBezTo>
                <a:cubicBezTo>
                  <a:pt x="64" y="88"/>
                  <a:pt x="64" y="91"/>
                  <a:pt x="64" y="94"/>
                </a:cubicBezTo>
                <a:cubicBezTo>
                  <a:pt x="64" y="109"/>
                  <a:pt x="65" y="125"/>
                  <a:pt x="69" y="138"/>
                </a:cubicBezTo>
                <a:cubicBezTo>
                  <a:pt x="69" y="138"/>
                  <a:pt x="69" y="139"/>
                  <a:pt x="69" y="139"/>
                </a:cubicBezTo>
                <a:cubicBezTo>
                  <a:pt x="68" y="140"/>
                  <a:pt x="68" y="140"/>
                  <a:pt x="68" y="140"/>
                </a:cubicBezTo>
                <a:cubicBezTo>
                  <a:pt x="69" y="140"/>
                  <a:pt x="69" y="140"/>
                  <a:pt x="69" y="140"/>
                </a:cubicBezTo>
                <a:cubicBezTo>
                  <a:pt x="74" y="144"/>
                  <a:pt x="81" y="145"/>
                  <a:pt x="88" y="145"/>
                </a:cubicBezTo>
                <a:cubicBezTo>
                  <a:pt x="95" y="145"/>
                  <a:pt x="102" y="144"/>
                  <a:pt x="109" y="143"/>
                </a:cubicBezTo>
                <a:cubicBezTo>
                  <a:pt x="116" y="145"/>
                  <a:pt x="122" y="145"/>
                  <a:pt x="127" y="145"/>
                </a:cubicBezTo>
                <a:cubicBezTo>
                  <a:pt x="130" y="145"/>
                  <a:pt x="133" y="145"/>
                  <a:pt x="135" y="144"/>
                </a:cubicBezTo>
                <a:cubicBezTo>
                  <a:pt x="135" y="145"/>
                  <a:pt x="135" y="146"/>
                  <a:pt x="135" y="147"/>
                </a:cubicBezTo>
                <a:cubicBezTo>
                  <a:pt x="138" y="147"/>
                  <a:pt x="138" y="147"/>
                  <a:pt x="138" y="147"/>
                </a:cubicBezTo>
                <a:cubicBezTo>
                  <a:pt x="138" y="146"/>
                  <a:pt x="138" y="145"/>
                  <a:pt x="137" y="143"/>
                </a:cubicBezTo>
                <a:cubicBezTo>
                  <a:pt x="138" y="143"/>
                  <a:pt x="138" y="143"/>
                  <a:pt x="139" y="142"/>
                </a:cubicBezTo>
                <a:cubicBezTo>
                  <a:pt x="140" y="142"/>
                  <a:pt x="140" y="142"/>
                  <a:pt x="140" y="142"/>
                </a:cubicBezTo>
                <a:cubicBezTo>
                  <a:pt x="139" y="141"/>
                  <a:pt x="139" y="141"/>
                  <a:pt x="139" y="141"/>
                </a:cubicBezTo>
                <a:cubicBezTo>
                  <a:pt x="137" y="137"/>
                  <a:pt x="136" y="133"/>
                  <a:pt x="135" y="130"/>
                </a:cubicBezTo>
                <a:moveTo>
                  <a:pt x="121" y="67"/>
                </a:moveTo>
                <a:cubicBezTo>
                  <a:pt x="121" y="67"/>
                  <a:pt x="121" y="67"/>
                  <a:pt x="121" y="67"/>
                </a:cubicBezTo>
                <a:cubicBezTo>
                  <a:pt x="124" y="66"/>
                  <a:pt x="124" y="66"/>
                  <a:pt x="124" y="66"/>
                </a:cubicBezTo>
                <a:cubicBezTo>
                  <a:pt x="124" y="66"/>
                  <a:pt x="124" y="66"/>
                  <a:pt x="124" y="66"/>
                </a:cubicBezTo>
                <a:cubicBezTo>
                  <a:pt x="124" y="66"/>
                  <a:pt x="124" y="66"/>
                  <a:pt x="124" y="66"/>
                </a:cubicBezTo>
                <a:cubicBezTo>
                  <a:pt x="125" y="66"/>
                  <a:pt x="125" y="66"/>
                  <a:pt x="125" y="66"/>
                </a:cubicBezTo>
                <a:cubicBezTo>
                  <a:pt x="126" y="68"/>
                  <a:pt x="126" y="72"/>
                  <a:pt x="127" y="80"/>
                </a:cubicBezTo>
                <a:cubicBezTo>
                  <a:pt x="128" y="91"/>
                  <a:pt x="128" y="103"/>
                  <a:pt x="130" y="114"/>
                </a:cubicBezTo>
                <a:cubicBezTo>
                  <a:pt x="129" y="114"/>
                  <a:pt x="129" y="114"/>
                  <a:pt x="129" y="114"/>
                </a:cubicBezTo>
                <a:cubicBezTo>
                  <a:pt x="130" y="119"/>
                  <a:pt x="130" y="119"/>
                  <a:pt x="130" y="119"/>
                </a:cubicBezTo>
                <a:cubicBezTo>
                  <a:pt x="130" y="123"/>
                  <a:pt x="131" y="127"/>
                  <a:pt x="132" y="131"/>
                </a:cubicBezTo>
                <a:cubicBezTo>
                  <a:pt x="132" y="132"/>
                  <a:pt x="132" y="132"/>
                  <a:pt x="132" y="133"/>
                </a:cubicBezTo>
                <a:cubicBezTo>
                  <a:pt x="129" y="120"/>
                  <a:pt x="126" y="107"/>
                  <a:pt x="124" y="94"/>
                </a:cubicBezTo>
                <a:cubicBezTo>
                  <a:pt x="127" y="94"/>
                  <a:pt x="127" y="94"/>
                  <a:pt x="127" y="94"/>
                </a:cubicBezTo>
                <a:cubicBezTo>
                  <a:pt x="124" y="93"/>
                  <a:pt x="124" y="93"/>
                  <a:pt x="124" y="93"/>
                </a:cubicBezTo>
                <a:cubicBezTo>
                  <a:pt x="124" y="92"/>
                  <a:pt x="124" y="90"/>
                  <a:pt x="124" y="89"/>
                </a:cubicBezTo>
                <a:cubicBezTo>
                  <a:pt x="125" y="90"/>
                  <a:pt x="125" y="90"/>
                  <a:pt x="125" y="90"/>
                </a:cubicBezTo>
                <a:cubicBezTo>
                  <a:pt x="125" y="89"/>
                  <a:pt x="125" y="89"/>
                  <a:pt x="125" y="89"/>
                </a:cubicBezTo>
                <a:cubicBezTo>
                  <a:pt x="125" y="84"/>
                  <a:pt x="125" y="78"/>
                  <a:pt x="126" y="74"/>
                </a:cubicBezTo>
                <a:cubicBezTo>
                  <a:pt x="123" y="73"/>
                  <a:pt x="123" y="73"/>
                  <a:pt x="123" y="73"/>
                </a:cubicBezTo>
                <a:cubicBezTo>
                  <a:pt x="122" y="77"/>
                  <a:pt x="122" y="82"/>
                  <a:pt x="121" y="87"/>
                </a:cubicBezTo>
                <a:cubicBezTo>
                  <a:pt x="121" y="87"/>
                  <a:pt x="121" y="87"/>
                  <a:pt x="121" y="86"/>
                </a:cubicBezTo>
                <a:cubicBezTo>
                  <a:pt x="121" y="81"/>
                  <a:pt x="122" y="76"/>
                  <a:pt x="122" y="71"/>
                </a:cubicBezTo>
                <a:cubicBezTo>
                  <a:pt x="120" y="71"/>
                  <a:pt x="120" y="71"/>
                  <a:pt x="120" y="71"/>
                </a:cubicBezTo>
                <a:cubicBezTo>
                  <a:pt x="119" y="72"/>
                  <a:pt x="118" y="74"/>
                  <a:pt x="117" y="75"/>
                </a:cubicBezTo>
                <a:cubicBezTo>
                  <a:pt x="117" y="73"/>
                  <a:pt x="117" y="73"/>
                  <a:pt x="117" y="73"/>
                </a:cubicBezTo>
                <a:cubicBezTo>
                  <a:pt x="107" y="71"/>
                  <a:pt x="97" y="71"/>
                  <a:pt x="89" y="68"/>
                </a:cubicBezTo>
                <a:cubicBezTo>
                  <a:pt x="93" y="68"/>
                  <a:pt x="97" y="68"/>
                  <a:pt x="101" y="68"/>
                </a:cubicBezTo>
                <a:cubicBezTo>
                  <a:pt x="103" y="68"/>
                  <a:pt x="106" y="68"/>
                  <a:pt x="108" y="68"/>
                </a:cubicBezTo>
                <a:cubicBezTo>
                  <a:pt x="112" y="68"/>
                  <a:pt x="117" y="68"/>
                  <a:pt x="121" y="67"/>
                </a:cubicBezTo>
                <a:cubicBezTo>
                  <a:pt x="121" y="67"/>
                  <a:pt x="121" y="67"/>
                  <a:pt x="121" y="67"/>
                </a:cubicBezTo>
                <a:cubicBezTo>
                  <a:pt x="121" y="67"/>
                  <a:pt x="121" y="67"/>
                  <a:pt x="121" y="67"/>
                </a:cubicBezTo>
                <a:moveTo>
                  <a:pt x="119" y="81"/>
                </a:moveTo>
                <a:cubicBezTo>
                  <a:pt x="119" y="81"/>
                  <a:pt x="119" y="81"/>
                  <a:pt x="119" y="81"/>
                </a:cubicBezTo>
                <a:cubicBezTo>
                  <a:pt x="118" y="82"/>
                  <a:pt x="118" y="83"/>
                  <a:pt x="118" y="84"/>
                </a:cubicBezTo>
                <a:cubicBezTo>
                  <a:pt x="114" y="82"/>
                  <a:pt x="110" y="81"/>
                  <a:pt x="106" y="80"/>
                </a:cubicBezTo>
                <a:cubicBezTo>
                  <a:pt x="111" y="81"/>
                  <a:pt x="115" y="81"/>
                  <a:pt x="119" y="81"/>
                </a:cubicBezTo>
                <a:moveTo>
                  <a:pt x="116" y="78"/>
                </a:moveTo>
                <a:cubicBezTo>
                  <a:pt x="116" y="78"/>
                  <a:pt x="116" y="78"/>
                  <a:pt x="116" y="78"/>
                </a:cubicBezTo>
                <a:cubicBezTo>
                  <a:pt x="117" y="77"/>
                  <a:pt x="118" y="77"/>
                  <a:pt x="119" y="76"/>
                </a:cubicBezTo>
                <a:cubicBezTo>
                  <a:pt x="119" y="77"/>
                  <a:pt x="119" y="78"/>
                  <a:pt x="119" y="78"/>
                </a:cubicBezTo>
                <a:cubicBezTo>
                  <a:pt x="118" y="78"/>
                  <a:pt x="117" y="78"/>
                  <a:pt x="116" y="78"/>
                </a:cubicBezTo>
                <a:moveTo>
                  <a:pt x="105" y="103"/>
                </a:moveTo>
                <a:cubicBezTo>
                  <a:pt x="105" y="103"/>
                  <a:pt x="105" y="103"/>
                  <a:pt x="105" y="103"/>
                </a:cubicBezTo>
                <a:cubicBezTo>
                  <a:pt x="109" y="103"/>
                  <a:pt x="113" y="103"/>
                  <a:pt x="117" y="102"/>
                </a:cubicBezTo>
                <a:cubicBezTo>
                  <a:pt x="117" y="103"/>
                  <a:pt x="116" y="103"/>
                  <a:pt x="116" y="104"/>
                </a:cubicBezTo>
                <a:cubicBezTo>
                  <a:pt x="113" y="104"/>
                  <a:pt x="109" y="103"/>
                  <a:pt x="105" y="103"/>
                </a:cubicBezTo>
                <a:moveTo>
                  <a:pt x="113" y="106"/>
                </a:moveTo>
                <a:cubicBezTo>
                  <a:pt x="113" y="106"/>
                  <a:pt x="113" y="106"/>
                  <a:pt x="113" y="106"/>
                </a:cubicBezTo>
                <a:cubicBezTo>
                  <a:pt x="113" y="106"/>
                  <a:pt x="112" y="106"/>
                  <a:pt x="112" y="106"/>
                </a:cubicBezTo>
                <a:cubicBezTo>
                  <a:pt x="112" y="106"/>
                  <a:pt x="112" y="106"/>
                  <a:pt x="111" y="106"/>
                </a:cubicBezTo>
                <a:cubicBezTo>
                  <a:pt x="112" y="106"/>
                  <a:pt x="112" y="106"/>
                  <a:pt x="113" y="106"/>
                </a:cubicBezTo>
                <a:moveTo>
                  <a:pt x="79" y="99"/>
                </a:moveTo>
                <a:cubicBezTo>
                  <a:pt x="79" y="99"/>
                  <a:pt x="79" y="99"/>
                  <a:pt x="79" y="99"/>
                </a:cubicBezTo>
                <a:cubicBezTo>
                  <a:pt x="78" y="98"/>
                  <a:pt x="78" y="97"/>
                  <a:pt x="78" y="96"/>
                </a:cubicBezTo>
                <a:cubicBezTo>
                  <a:pt x="78" y="96"/>
                  <a:pt x="79" y="96"/>
                  <a:pt x="79" y="96"/>
                </a:cubicBezTo>
                <a:cubicBezTo>
                  <a:pt x="79" y="98"/>
                  <a:pt x="79" y="98"/>
                  <a:pt x="79" y="98"/>
                </a:cubicBezTo>
                <a:cubicBezTo>
                  <a:pt x="82" y="98"/>
                  <a:pt x="84" y="98"/>
                  <a:pt x="87" y="98"/>
                </a:cubicBezTo>
                <a:cubicBezTo>
                  <a:pt x="88" y="98"/>
                  <a:pt x="89" y="98"/>
                  <a:pt x="89" y="98"/>
                </a:cubicBezTo>
                <a:cubicBezTo>
                  <a:pt x="97" y="99"/>
                  <a:pt x="104" y="99"/>
                  <a:pt x="111" y="100"/>
                </a:cubicBezTo>
                <a:cubicBezTo>
                  <a:pt x="112" y="100"/>
                  <a:pt x="112" y="100"/>
                  <a:pt x="112" y="100"/>
                </a:cubicBezTo>
                <a:cubicBezTo>
                  <a:pt x="105" y="101"/>
                  <a:pt x="97" y="101"/>
                  <a:pt x="90" y="102"/>
                </a:cubicBezTo>
                <a:cubicBezTo>
                  <a:pt x="86" y="101"/>
                  <a:pt x="82" y="100"/>
                  <a:pt x="79" y="99"/>
                </a:cubicBezTo>
                <a:moveTo>
                  <a:pt x="89" y="108"/>
                </a:moveTo>
                <a:cubicBezTo>
                  <a:pt x="89" y="108"/>
                  <a:pt x="89" y="108"/>
                  <a:pt x="89" y="108"/>
                </a:cubicBezTo>
                <a:cubicBezTo>
                  <a:pt x="89" y="108"/>
                  <a:pt x="88" y="108"/>
                  <a:pt x="88" y="108"/>
                </a:cubicBezTo>
                <a:cubicBezTo>
                  <a:pt x="87" y="108"/>
                  <a:pt x="86" y="108"/>
                  <a:pt x="86" y="108"/>
                </a:cubicBezTo>
                <a:cubicBezTo>
                  <a:pt x="87" y="108"/>
                  <a:pt x="88" y="108"/>
                  <a:pt x="89" y="108"/>
                </a:cubicBezTo>
                <a:moveTo>
                  <a:pt x="79" y="102"/>
                </a:moveTo>
                <a:cubicBezTo>
                  <a:pt x="79" y="102"/>
                  <a:pt x="79" y="102"/>
                  <a:pt x="79" y="102"/>
                </a:cubicBezTo>
                <a:cubicBezTo>
                  <a:pt x="79" y="102"/>
                  <a:pt x="79" y="102"/>
                  <a:pt x="79" y="102"/>
                </a:cubicBezTo>
                <a:cubicBezTo>
                  <a:pt x="79" y="102"/>
                  <a:pt x="79" y="102"/>
                  <a:pt x="79" y="102"/>
                </a:cubicBezTo>
                <a:cubicBezTo>
                  <a:pt x="79" y="102"/>
                  <a:pt x="79" y="102"/>
                  <a:pt x="79" y="102"/>
                </a:cubicBezTo>
                <a:moveTo>
                  <a:pt x="77" y="90"/>
                </a:moveTo>
                <a:cubicBezTo>
                  <a:pt x="77" y="90"/>
                  <a:pt x="77" y="90"/>
                  <a:pt x="77" y="90"/>
                </a:cubicBezTo>
                <a:cubicBezTo>
                  <a:pt x="87" y="90"/>
                  <a:pt x="99" y="90"/>
                  <a:pt x="108" y="92"/>
                </a:cubicBezTo>
                <a:cubicBezTo>
                  <a:pt x="102" y="92"/>
                  <a:pt x="95" y="92"/>
                  <a:pt x="89" y="93"/>
                </a:cubicBezTo>
                <a:cubicBezTo>
                  <a:pt x="89" y="93"/>
                  <a:pt x="88" y="93"/>
                  <a:pt x="88" y="93"/>
                </a:cubicBezTo>
                <a:cubicBezTo>
                  <a:pt x="85" y="93"/>
                  <a:pt x="81" y="93"/>
                  <a:pt x="78" y="93"/>
                </a:cubicBezTo>
                <a:cubicBezTo>
                  <a:pt x="78" y="92"/>
                  <a:pt x="78" y="91"/>
                  <a:pt x="77" y="90"/>
                </a:cubicBezTo>
                <a:moveTo>
                  <a:pt x="78" y="121"/>
                </a:moveTo>
                <a:cubicBezTo>
                  <a:pt x="78" y="121"/>
                  <a:pt x="78" y="121"/>
                  <a:pt x="78" y="121"/>
                </a:cubicBezTo>
                <a:cubicBezTo>
                  <a:pt x="78" y="122"/>
                  <a:pt x="78" y="122"/>
                  <a:pt x="78" y="122"/>
                </a:cubicBezTo>
                <a:cubicBezTo>
                  <a:pt x="78" y="122"/>
                  <a:pt x="78" y="122"/>
                  <a:pt x="78" y="121"/>
                </a:cubicBezTo>
                <a:cubicBezTo>
                  <a:pt x="78" y="121"/>
                  <a:pt x="78" y="121"/>
                  <a:pt x="78" y="121"/>
                </a:cubicBezTo>
                <a:moveTo>
                  <a:pt x="113" y="97"/>
                </a:moveTo>
                <a:cubicBezTo>
                  <a:pt x="113" y="97"/>
                  <a:pt x="113" y="97"/>
                  <a:pt x="113" y="97"/>
                </a:cubicBezTo>
                <a:cubicBezTo>
                  <a:pt x="113" y="97"/>
                  <a:pt x="112" y="97"/>
                  <a:pt x="112" y="97"/>
                </a:cubicBezTo>
                <a:cubicBezTo>
                  <a:pt x="109" y="96"/>
                  <a:pt x="106" y="96"/>
                  <a:pt x="103" y="96"/>
                </a:cubicBezTo>
                <a:cubicBezTo>
                  <a:pt x="105" y="95"/>
                  <a:pt x="108" y="95"/>
                  <a:pt x="110" y="95"/>
                </a:cubicBezTo>
                <a:cubicBezTo>
                  <a:pt x="113" y="95"/>
                  <a:pt x="115" y="95"/>
                  <a:pt x="117" y="95"/>
                </a:cubicBezTo>
                <a:cubicBezTo>
                  <a:pt x="117" y="96"/>
                  <a:pt x="117" y="97"/>
                  <a:pt x="117" y="98"/>
                </a:cubicBezTo>
                <a:cubicBezTo>
                  <a:pt x="116" y="98"/>
                  <a:pt x="114" y="98"/>
                  <a:pt x="113" y="97"/>
                </a:cubicBezTo>
                <a:moveTo>
                  <a:pt x="113" y="91"/>
                </a:moveTo>
                <a:cubicBezTo>
                  <a:pt x="113" y="91"/>
                  <a:pt x="113" y="91"/>
                  <a:pt x="113" y="91"/>
                </a:cubicBezTo>
                <a:cubicBezTo>
                  <a:pt x="114" y="91"/>
                  <a:pt x="115" y="92"/>
                  <a:pt x="117" y="92"/>
                </a:cubicBezTo>
                <a:cubicBezTo>
                  <a:pt x="116" y="92"/>
                  <a:pt x="116" y="92"/>
                  <a:pt x="115" y="92"/>
                </a:cubicBezTo>
                <a:cubicBezTo>
                  <a:pt x="114" y="92"/>
                  <a:pt x="114" y="92"/>
                  <a:pt x="114" y="92"/>
                </a:cubicBezTo>
                <a:cubicBezTo>
                  <a:pt x="114" y="91"/>
                  <a:pt x="113" y="91"/>
                  <a:pt x="113" y="91"/>
                </a:cubicBezTo>
                <a:moveTo>
                  <a:pt x="115" y="89"/>
                </a:moveTo>
                <a:cubicBezTo>
                  <a:pt x="115" y="89"/>
                  <a:pt x="115" y="89"/>
                  <a:pt x="115" y="89"/>
                </a:cubicBezTo>
                <a:cubicBezTo>
                  <a:pt x="116" y="89"/>
                  <a:pt x="117" y="89"/>
                  <a:pt x="118" y="89"/>
                </a:cubicBezTo>
                <a:cubicBezTo>
                  <a:pt x="118" y="89"/>
                  <a:pt x="118" y="89"/>
                  <a:pt x="118" y="90"/>
                </a:cubicBezTo>
                <a:cubicBezTo>
                  <a:pt x="117" y="89"/>
                  <a:pt x="116" y="89"/>
                  <a:pt x="115" y="89"/>
                </a:cubicBezTo>
                <a:moveTo>
                  <a:pt x="106" y="76"/>
                </a:moveTo>
                <a:cubicBezTo>
                  <a:pt x="106" y="76"/>
                  <a:pt x="106" y="76"/>
                  <a:pt x="106" y="76"/>
                </a:cubicBezTo>
                <a:cubicBezTo>
                  <a:pt x="105" y="76"/>
                  <a:pt x="103" y="76"/>
                  <a:pt x="102" y="76"/>
                </a:cubicBezTo>
                <a:cubicBezTo>
                  <a:pt x="104" y="76"/>
                  <a:pt x="106" y="76"/>
                  <a:pt x="109" y="76"/>
                </a:cubicBezTo>
                <a:cubicBezTo>
                  <a:pt x="110" y="76"/>
                  <a:pt x="112" y="76"/>
                  <a:pt x="113" y="76"/>
                </a:cubicBezTo>
                <a:cubicBezTo>
                  <a:pt x="111" y="76"/>
                  <a:pt x="109" y="76"/>
                  <a:pt x="106" y="76"/>
                </a:cubicBezTo>
                <a:moveTo>
                  <a:pt x="105" y="85"/>
                </a:moveTo>
                <a:cubicBezTo>
                  <a:pt x="105" y="85"/>
                  <a:pt x="105" y="85"/>
                  <a:pt x="105" y="85"/>
                </a:cubicBezTo>
                <a:cubicBezTo>
                  <a:pt x="107" y="85"/>
                  <a:pt x="110" y="85"/>
                  <a:pt x="113" y="86"/>
                </a:cubicBezTo>
                <a:cubicBezTo>
                  <a:pt x="113" y="86"/>
                  <a:pt x="114" y="86"/>
                  <a:pt x="114" y="86"/>
                </a:cubicBezTo>
                <a:cubicBezTo>
                  <a:pt x="109" y="86"/>
                  <a:pt x="103" y="86"/>
                  <a:pt x="98" y="86"/>
                </a:cubicBezTo>
                <a:cubicBezTo>
                  <a:pt x="97" y="86"/>
                  <a:pt x="97" y="86"/>
                  <a:pt x="97" y="86"/>
                </a:cubicBezTo>
                <a:cubicBezTo>
                  <a:pt x="100" y="85"/>
                  <a:pt x="102" y="85"/>
                  <a:pt x="105" y="85"/>
                </a:cubicBezTo>
                <a:moveTo>
                  <a:pt x="90" y="84"/>
                </a:moveTo>
                <a:cubicBezTo>
                  <a:pt x="90" y="84"/>
                  <a:pt x="90" y="84"/>
                  <a:pt x="90" y="84"/>
                </a:cubicBezTo>
                <a:cubicBezTo>
                  <a:pt x="86" y="85"/>
                  <a:pt x="86" y="85"/>
                  <a:pt x="86" y="85"/>
                </a:cubicBezTo>
                <a:cubicBezTo>
                  <a:pt x="88" y="86"/>
                  <a:pt x="88" y="86"/>
                  <a:pt x="88" y="86"/>
                </a:cubicBezTo>
                <a:cubicBezTo>
                  <a:pt x="84" y="86"/>
                  <a:pt x="80" y="86"/>
                  <a:pt x="77" y="87"/>
                </a:cubicBezTo>
                <a:cubicBezTo>
                  <a:pt x="77" y="85"/>
                  <a:pt x="76" y="83"/>
                  <a:pt x="76" y="81"/>
                </a:cubicBezTo>
                <a:cubicBezTo>
                  <a:pt x="83" y="82"/>
                  <a:pt x="90" y="82"/>
                  <a:pt x="98" y="83"/>
                </a:cubicBezTo>
                <a:cubicBezTo>
                  <a:pt x="96" y="83"/>
                  <a:pt x="93" y="84"/>
                  <a:pt x="90" y="84"/>
                </a:cubicBezTo>
                <a:moveTo>
                  <a:pt x="93" y="78"/>
                </a:moveTo>
                <a:cubicBezTo>
                  <a:pt x="93" y="78"/>
                  <a:pt x="93" y="78"/>
                  <a:pt x="93" y="78"/>
                </a:cubicBezTo>
                <a:cubicBezTo>
                  <a:pt x="87" y="78"/>
                  <a:pt x="81" y="78"/>
                  <a:pt x="75" y="78"/>
                </a:cubicBezTo>
                <a:cubicBezTo>
                  <a:pt x="75" y="77"/>
                  <a:pt x="75" y="76"/>
                  <a:pt x="75" y="75"/>
                </a:cubicBezTo>
                <a:cubicBezTo>
                  <a:pt x="81" y="76"/>
                  <a:pt x="88" y="76"/>
                  <a:pt x="94" y="77"/>
                </a:cubicBezTo>
                <a:cubicBezTo>
                  <a:pt x="93" y="77"/>
                  <a:pt x="93" y="77"/>
                  <a:pt x="93" y="78"/>
                </a:cubicBezTo>
                <a:moveTo>
                  <a:pt x="77" y="133"/>
                </a:moveTo>
                <a:cubicBezTo>
                  <a:pt x="77" y="133"/>
                  <a:pt x="77" y="133"/>
                  <a:pt x="77" y="133"/>
                </a:cubicBezTo>
                <a:cubicBezTo>
                  <a:pt x="78" y="133"/>
                  <a:pt x="79" y="134"/>
                  <a:pt x="80" y="134"/>
                </a:cubicBezTo>
                <a:cubicBezTo>
                  <a:pt x="79" y="134"/>
                  <a:pt x="79" y="134"/>
                  <a:pt x="78" y="134"/>
                </a:cubicBezTo>
                <a:cubicBezTo>
                  <a:pt x="78" y="135"/>
                  <a:pt x="78" y="135"/>
                  <a:pt x="78" y="135"/>
                </a:cubicBezTo>
                <a:cubicBezTo>
                  <a:pt x="78" y="135"/>
                  <a:pt x="78" y="135"/>
                  <a:pt x="78" y="135"/>
                </a:cubicBezTo>
                <a:cubicBezTo>
                  <a:pt x="77" y="135"/>
                  <a:pt x="77" y="135"/>
                  <a:pt x="76" y="135"/>
                </a:cubicBezTo>
                <a:cubicBezTo>
                  <a:pt x="76" y="134"/>
                  <a:pt x="76" y="134"/>
                  <a:pt x="77" y="133"/>
                </a:cubicBezTo>
                <a:moveTo>
                  <a:pt x="77" y="130"/>
                </a:moveTo>
                <a:cubicBezTo>
                  <a:pt x="77" y="130"/>
                  <a:pt x="77" y="130"/>
                  <a:pt x="77" y="130"/>
                </a:cubicBezTo>
                <a:cubicBezTo>
                  <a:pt x="77" y="128"/>
                  <a:pt x="78" y="126"/>
                  <a:pt x="78" y="124"/>
                </a:cubicBezTo>
                <a:cubicBezTo>
                  <a:pt x="83" y="125"/>
                  <a:pt x="88" y="125"/>
                  <a:pt x="94" y="126"/>
                </a:cubicBezTo>
                <a:cubicBezTo>
                  <a:pt x="88" y="127"/>
                  <a:pt x="82" y="128"/>
                  <a:pt x="77" y="130"/>
                </a:cubicBezTo>
                <a:moveTo>
                  <a:pt x="85" y="120"/>
                </a:moveTo>
                <a:cubicBezTo>
                  <a:pt x="85" y="120"/>
                  <a:pt x="85" y="120"/>
                  <a:pt x="85" y="120"/>
                </a:cubicBezTo>
                <a:cubicBezTo>
                  <a:pt x="86" y="120"/>
                  <a:pt x="87" y="120"/>
                  <a:pt x="89" y="120"/>
                </a:cubicBezTo>
                <a:cubicBezTo>
                  <a:pt x="90" y="120"/>
                  <a:pt x="91" y="121"/>
                  <a:pt x="93" y="121"/>
                </a:cubicBezTo>
                <a:cubicBezTo>
                  <a:pt x="90" y="121"/>
                  <a:pt x="87" y="120"/>
                  <a:pt x="85" y="120"/>
                </a:cubicBezTo>
                <a:moveTo>
                  <a:pt x="81" y="114"/>
                </a:moveTo>
                <a:cubicBezTo>
                  <a:pt x="81" y="114"/>
                  <a:pt x="81" y="114"/>
                  <a:pt x="81" y="114"/>
                </a:cubicBezTo>
                <a:cubicBezTo>
                  <a:pt x="80" y="117"/>
                  <a:pt x="80" y="117"/>
                  <a:pt x="80" y="117"/>
                </a:cubicBezTo>
                <a:cubicBezTo>
                  <a:pt x="80" y="117"/>
                  <a:pt x="80" y="117"/>
                  <a:pt x="81" y="117"/>
                </a:cubicBezTo>
                <a:cubicBezTo>
                  <a:pt x="80" y="117"/>
                  <a:pt x="79" y="117"/>
                  <a:pt x="78" y="117"/>
                </a:cubicBezTo>
                <a:cubicBezTo>
                  <a:pt x="79" y="114"/>
                  <a:pt x="79" y="112"/>
                  <a:pt x="79" y="109"/>
                </a:cubicBezTo>
                <a:cubicBezTo>
                  <a:pt x="80" y="109"/>
                  <a:pt x="81" y="109"/>
                  <a:pt x="82" y="110"/>
                </a:cubicBezTo>
                <a:cubicBezTo>
                  <a:pt x="81" y="110"/>
                  <a:pt x="81" y="110"/>
                  <a:pt x="81" y="110"/>
                </a:cubicBezTo>
                <a:cubicBezTo>
                  <a:pt x="84" y="111"/>
                  <a:pt x="84" y="111"/>
                  <a:pt x="84" y="111"/>
                </a:cubicBezTo>
                <a:cubicBezTo>
                  <a:pt x="93" y="115"/>
                  <a:pt x="102" y="116"/>
                  <a:pt x="110" y="118"/>
                </a:cubicBezTo>
                <a:cubicBezTo>
                  <a:pt x="100" y="117"/>
                  <a:pt x="91" y="115"/>
                  <a:pt x="81" y="114"/>
                </a:cubicBezTo>
                <a:moveTo>
                  <a:pt x="98" y="110"/>
                </a:moveTo>
                <a:cubicBezTo>
                  <a:pt x="98" y="110"/>
                  <a:pt x="98" y="110"/>
                  <a:pt x="98" y="110"/>
                </a:cubicBezTo>
                <a:cubicBezTo>
                  <a:pt x="102" y="110"/>
                  <a:pt x="105" y="110"/>
                  <a:pt x="109" y="110"/>
                </a:cubicBezTo>
                <a:cubicBezTo>
                  <a:pt x="111" y="110"/>
                  <a:pt x="113" y="110"/>
                  <a:pt x="116" y="110"/>
                </a:cubicBezTo>
                <a:cubicBezTo>
                  <a:pt x="116" y="110"/>
                  <a:pt x="116" y="110"/>
                  <a:pt x="116" y="110"/>
                </a:cubicBezTo>
                <a:cubicBezTo>
                  <a:pt x="116" y="110"/>
                  <a:pt x="116" y="110"/>
                  <a:pt x="116" y="110"/>
                </a:cubicBezTo>
                <a:cubicBezTo>
                  <a:pt x="116" y="110"/>
                  <a:pt x="117" y="110"/>
                  <a:pt x="117" y="110"/>
                </a:cubicBezTo>
                <a:cubicBezTo>
                  <a:pt x="117" y="108"/>
                  <a:pt x="117" y="108"/>
                  <a:pt x="117" y="108"/>
                </a:cubicBezTo>
                <a:cubicBezTo>
                  <a:pt x="119" y="107"/>
                  <a:pt x="119" y="107"/>
                  <a:pt x="119" y="107"/>
                </a:cubicBezTo>
                <a:cubicBezTo>
                  <a:pt x="119" y="106"/>
                  <a:pt x="120" y="105"/>
                  <a:pt x="120" y="104"/>
                </a:cubicBezTo>
                <a:cubicBezTo>
                  <a:pt x="120" y="109"/>
                  <a:pt x="120" y="113"/>
                  <a:pt x="121" y="117"/>
                </a:cubicBezTo>
                <a:cubicBezTo>
                  <a:pt x="119" y="117"/>
                  <a:pt x="117" y="116"/>
                  <a:pt x="115" y="116"/>
                </a:cubicBezTo>
                <a:cubicBezTo>
                  <a:pt x="110" y="113"/>
                  <a:pt x="104" y="112"/>
                  <a:pt x="98" y="110"/>
                </a:cubicBezTo>
                <a:moveTo>
                  <a:pt x="120" y="95"/>
                </a:moveTo>
                <a:cubicBezTo>
                  <a:pt x="120" y="95"/>
                  <a:pt x="120" y="95"/>
                  <a:pt x="120" y="95"/>
                </a:cubicBezTo>
                <a:cubicBezTo>
                  <a:pt x="120" y="95"/>
                  <a:pt x="120" y="96"/>
                  <a:pt x="120" y="97"/>
                </a:cubicBezTo>
                <a:cubicBezTo>
                  <a:pt x="120" y="98"/>
                  <a:pt x="120" y="98"/>
                  <a:pt x="120" y="98"/>
                </a:cubicBezTo>
                <a:cubicBezTo>
                  <a:pt x="120" y="98"/>
                  <a:pt x="120" y="98"/>
                  <a:pt x="120" y="98"/>
                </a:cubicBezTo>
                <a:cubicBezTo>
                  <a:pt x="120" y="97"/>
                  <a:pt x="120" y="96"/>
                  <a:pt x="120" y="95"/>
                </a:cubicBezTo>
                <a:cubicBezTo>
                  <a:pt x="120" y="95"/>
                  <a:pt x="120" y="95"/>
                  <a:pt x="120" y="95"/>
                </a:cubicBezTo>
                <a:moveTo>
                  <a:pt x="120" y="91"/>
                </a:moveTo>
                <a:cubicBezTo>
                  <a:pt x="120" y="91"/>
                  <a:pt x="120" y="91"/>
                  <a:pt x="120" y="91"/>
                </a:cubicBezTo>
                <a:cubicBezTo>
                  <a:pt x="120" y="90"/>
                  <a:pt x="120" y="90"/>
                  <a:pt x="120" y="89"/>
                </a:cubicBezTo>
                <a:cubicBezTo>
                  <a:pt x="121" y="89"/>
                  <a:pt x="121" y="89"/>
                  <a:pt x="121" y="89"/>
                </a:cubicBezTo>
                <a:cubicBezTo>
                  <a:pt x="121" y="90"/>
                  <a:pt x="121" y="90"/>
                  <a:pt x="121" y="91"/>
                </a:cubicBezTo>
                <a:cubicBezTo>
                  <a:pt x="121" y="91"/>
                  <a:pt x="120" y="91"/>
                  <a:pt x="120" y="91"/>
                </a:cubicBezTo>
                <a:moveTo>
                  <a:pt x="121" y="118"/>
                </a:moveTo>
                <a:cubicBezTo>
                  <a:pt x="121" y="118"/>
                  <a:pt x="121" y="118"/>
                  <a:pt x="121" y="118"/>
                </a:cubicBezTo>
                <a:cubicBezTo>
                  <a:pt x="121" y="119"/>
                  <a:pt x="121" y="119"/>
                  <a:pt x="121" y="120"/>
                </a:cubicBezTo>
                <a:cubicBezTo>
                  <a:pt x="121" y="120"/>
                  <a:pt x="121" y="120"/>
                  <a:pt x="121" y="120"/>
                </a:cubicBezTo>
                <a:lnTo>
                  <a:pt x="121" y="118"/>
                </a:lnTo>
                <a:close/>
                <a:moveTo>
                  <a:pt x="120" y="122"/>
                </a:moveTo>
                <a:cubicBezTo>
                  <a:pt x="120" y="122"/>
                  <a:pt x="120" y="122"/>
                  <a:pt x="120" y="122"/>
                </a:cubicBezTo>
                <a:cubicBezTo>
                  <a:pt x="121" y="121"/>
                  <a:pt x="121" y="121"/>
                  <a:pt x="121" y="121"/>
                </a:cubicBezTo>
                <a:cubicBezTo>
                  <a:pt x="121" y="122"/>
                  <a:pt x="122" y="124"/>
                  <a:pt x="122" y="125"/>
                </a:cubicBezTo>
                <a:cubicBezTo>
                  <a:pt x="121" y="125"/>
                  <a:pt x="120" y="125"/>
                  <a:pt x="119" y="125"/>
                </a:cubicBezTo>
                <a:cubicBezTo>
                  <a:pt x="117" y="124"/>
                  <a:pt x="114" y="123"/>
                  <a:pt x="112" y="122"/>
                </a:cubicBezTo>
                <a:cubicBezTo>
                  <a:pt x="115" y="122"/>
                  <a:pt x="117" y="122"/>
                  <a:pt x="120" y="122"/>
                </a:cubicBezTo>
                <a:moveTo>
                  <a:pt x="90" y="57"/>
                </a:moveTo>
                <a:cubicBezTo>
                  <a:pt x="90" y="57"/>
                  <a:pt x="90" y="57"/>
                  <a:pt x="90" y="57"/>
                </a:cubicBezTo>
                <a:cubicBezTo>
                  <a:pt x="97" y="58"/>
                  <a:pt x="104" y="59"/>
                  <a:pt x="111" y="60"/>
                </a:cubicBezTo>
                <a:cubicBezTo>
                  <a:pt x="111" y="60"/>
                  <a:pt x="112" y="60"/>
                  <a:pt x="112" y="60"/>
                </a:cubicBezTo>
                <a:cubicBezTo>
                  <a:pt x="116" y="61"/>
                  <a:pt x="119" y="62"/>
                  <a:pt x="121" y="63"/>
                </a:cubicBezTo>
                <a:cubicBezTo>
                  <a:pt x="120" y="63"/>
                  <a:pt x="119" y="63"/>
                  <a:pt x="117" y="62"/>
                </a:cubicBezTo>
                <a:cubicBezTo>
                  <a:pt x="117" y="62"/>
                  <a:pt x="117" y="62"/>
                  <a:pt x="116" y="62"/>
                </a:cubicBezTo>
                <a:cubicBezTo>
                  <a:pt x="110" y="60"/>
                  <a:pt x="104" y="59"/>
                  <a:pt x="97" y="59"/>
                </a:cubicBezTo>
                <a:cubicBezTo>
                  <a:pt x="95" y="58"/>
                  <a:pt x="92" y="58"/>
                  <a:pt x="90" y="57"/>
                </a:cubicBezTo>
                <a:moveTo>
                  <a:pt x="85" y="64"/>
                </a:moveTo>
                <a:cubicBezTo>
                  <a:pt x="85" y="64"/>
                  <a:pt x="85" y="64"/>
                  <a:pt x="85" y="64"/>
                </a:cubicBezTo>
                <a:cubicBezTo>
                  <a:pt x="88" y="64"/>
                  <a:pt x="92" y="64"/>
                  <a:pt x="96" y="65"/>
                </a:cubicBezTo>
                <a:cubicBezTo>
                  <a:pt x="92" y="65"/>
                  <a:pt x="87" y="65"/>
                  <a:pt x="83" y="66"/>
                </a:cubicBezTo>
                <a:cubicBezTo>
                  <a:pt x="78" y="67"/>
                  <a:pt x="78" y="67"/>
                  <a:pt x="78" y="67"/>
                </a:cubicBezTo>
                <a:cubicBezTo>
                  <a:pt x="83" y="69"/>
                  <a:pt x="83" y="69"/>
                  <a:pt x="83" y="69"/>
                </a:cubicBezTo>
                <a:cubicBezTo>
                  <a:pt x="88" y="71"/>
                  <a:pt x="93" y="72"/>
                  <a:pt x="98" y="73"/>
                </a:cubicBezTo>
                <a:cubicBezTo>
                  <a:pt x="92" y="72"/>
                  <a:pt x="85" y="72"/>
                  <a:pt x="78" y="72"/>
                </a:cubicBezTo>
                <a:cubicBezTo>
                  <a:pt x="77" y="72"/>
                  <a:pt x="76" y="72"/>
                  <a:pt x="74" y="72"/>
                </a:cubicBezTo>
                <a:cubicBezTo>
                  <a:pt x="74" y="70"/>
                  <a:pt x="74" y="68"/>
                  <a:pt x="73" y="67"/>
                </a:cubicBezTo>
                <a:cubicBezTo>
                  <a:pt x="77" y="65"/>
                  <a:pt x="81" y="64"/>
                  <a:pt x="85" y="64"/>
                </a:cubicBezTo>
                <a:moveTo>
                  <a:pt x="73" y="97"/>
                </a:moveTo>
                <a:cubicBezTo>
                  <a:pt x="73" y="97"/>
                  <a:pt x="73" y="97"/>
                  <a:pt x="73" y="97"/>
                </a:cubicBezTo>
                <a:cubicBezTo>
                  <a:pt x="72" y="97"/>
                  <a:pt x="72" y="97"/>
                  <a:pt x="71" y="97"/>
                </a:cubicBezTo>
                <a:cubicBezTo>
                  <a:pt x="72" y="97"/>
                  <a:pt x="72" y="97"/>
                  <a:pt x="72" y="97"/>
                </a:cubicBezTo>
                <a:cubicBezTo>
                  <a:pt x="72" y="97"/>
                  <a:pt x="72" y="97"/>
                  <a:pt x="73" y="97"/>
                </a:cubicBezTo>
                <a:moveTo>
                  <a:pt x="70" y="62"/>
                </a:moveTo>
                <a:cubicBezTo>
                  <a:pt x="70" y="62"/>
                  <a:pt x="70" y="62"/>
                  <a:pt x="70" y="62"/>
                </a:cubicBezTo>
                <a:cubicBezTo>
                  <a:pt x="71" y="64"/>
                  <a:pt x="71" y="64"/>
                  <a:pt x="71" y="64"/>
                </a:cubicBezTo>
                <a:cubicBezTo>
                  <a:pt x="71" y="64"/>
                  <a:pt x="72" y="64"/>
                  <a:pt x="72" y="64"/>
                </a:cubicBezTo>
                <a:cubicBezTo>
                  <a:pt x="71" y="64"/>
                  <a:pt x="70" y="65"/>
                  <a:pt x="69" y="66"/>
                </a:cubicBezTo>
                <a:cubicBezTo>
                  <a:pt x="69" y="67"/>
                  <a:pt x="68" y="67"/>
                  <a:pt x="67" y="68"/>
                </a:cubicBezTo>
                <a:cubicBezTo>
                  <a:pt x="67" y="67"/>
                  <a:pt x="67" y="67"/>
                  <a:pt x="67" y="67"/>
                </a:cubicBezTo>
                <a:cubicBezTo>
                  <a:pt x="67" y="64"/>
                  <a:pt x="68" y="63"/>
                  <a:pt x="70" y="62"/>
                </a:cubicBezTo>
                <a:moveTo>
                  <a:pt x="72" y="83"/>
                </a:moveTo>
                <a:cubicBezTo>
                  <a:pt x="72" y="83"/>
                  <a:pt x="72" y="83"/>
                  <a:pt x="72" y="83"/>
                </a:cubicBezTo>
                <a:cubicBezTo>
                  <a:pt x="71" y="79"/>
                  <a:pt x="70" y="76"/>
                  <a:pt x="69" y="72"/>
                </a:cubicBezTo>
                <a:cubicBezTo>
                  <a:pt x="69" y="72"/>
                  <a:pt x="69" y="72"/>
                  <a:pt x="69" y="72"/>
                </a:cubicBezTo>
                <a:cubicBezTo>
                  <a:pt x="69" y="70"/>
                  <a:pt x="70" y="69"/>
                  <a:pt x="71" y="69"/>
                </a:cubicBezTo>
                <a:cubicBezTo>
                  <a:pt x="71" y="73"/>
                  <a:pt x="71" y="78"/>
                  <a:pt x="72" y="83"/>
                </a:cubicBezTo>
                <a:moveTo>
                  <a:pt x="67" y="95"/>
                </a:moveTo>
                <a:cubicBezTo>
                  <a:pt x="67" y="95"/>
                  <a:pt x="67" y="95"/>
                  <a:pt x="67" y="95"/>
                </a:cubicBezTo>
                <a:cubicBezTo>
                  <a:pt x="67" y="95"/>
                  <a:pt x="67" y="94"/>
                  <a:pt x="67" y="93"/>
                </a:cubicBezTo>
                <a:cubicBezTo>
                  <a:pt x="67" y="89"/>
                  <a:pt x="67" y="85"/>
                  <a:pt x="67" y="80"/>
                </a:cubicBezTo>
                <a:cubicBezTo>
                  <a:pt x="67" y="79"/>
                  <a:pt x="67" y="78"/>
                  <a:pt x="67" y="77"/>
                </a:cubicBezTo>
                <a:cubicBezTo>
                  <a:pt x="69" y="82"/>
                  <a:pt x="70" y="88"/>
                  <a:pt x="72" y="94"/>
                </a:cubicBezTo>
                <a:cubicBezTo>
                  <a:pt x="70" y="94"/>
                  <a:pt x="69" y="95"/>
                  <a:pt x="67" y="95"/>
                </a:cubicBezTo>
                <a:close/>
                <a:moveTo>
                  <a:pt x="67" y="98"/>
                </a:moveTo>
                <a:cubicBezTo>
                  <a:pt x="67" y="98"/>
                  <a:pt x="67" y="98"/>
                  <a:pt x="67" y="98"/>
                </a:cubicBezTo>
                <a:cubicBezTo>
                  <a:pt x="69" y="99"/>
                  <a:pt x="71" y="100"/>
                  <a:pt x="73" y="100"/>
                </a:cubicBezTo>
                <a:cubicBezTo>
                  <a:pt x="73" y="101"/>
                  <a:pt x="73" y="102"/>
                  <a:pt x="74" y="103"/>
                </a:cubicBezTo>
                <a:cubicBezTo>
                  <a:pt x="74" y="109"/>
                  <a:pt x="74" y="115"/>
                  <a:pt x="74" y="120"/>
                </a:cubicBezTo>
                <a:cubicBezTo>
                  <a:pt x="74" y="122"/>
                  <a:pt x="74" y="124"/>
                  <a:pt x="74" y="125"/>
                </a:cubicBezTo>
                <a:cubicBezTo>
                  <a:pt x="74" y="128"/>
                  <a:pt x="73" y="130"/>
                  <a:pt x="72" y="133"/>
                </a:cubicBezTo>
                <a:cubicBezTo>
                  <a:pt x="71" y="123"/>
                  <a:pt x="69" y="110"/>
                  <a:pt x="67" y="98"/>
                </a:cubicBezTo>
                <a:moveTo>
                  <a:pt x="88" y="142"/>
                </a:moveTo>
                <a:cubicBezTo>
                  <a:pt x="88" y="142"/>
                  <a:pt x="88" y="142"/>
                  <a:pt x="88" y="142"/>
                </a:cubicBezTo>
                <a:cubicBezTo>
                  <a:pt x="81" y="142"/>
                  <a:pt x="76" y="141"/>
                  <a:pt x="72" y="139"/>
                </a:cubicBezTo>
                <a:cubicBezTo>
                  <a:pt x="73" y="138"/>
                  <a:pt x="73" y="136"/>
                  <a:pt x="74" y="135"/>
                </a:cubicBezTo>
                <a:cubicBezTo>
                  <a:pt x="76" y="135"/>
                  <a:pt x="76" y="135"/>
                  <a:pt x="76" y="135"/>
                </a:cubicBezTo>
                <a:cubicBezTo>
                  <a:pt x="76" y="135"/>
                  <a:pt x="75" y="135"/>
                  <a:pt x="75" y="135"/>
                </a:cubicBezTo>
                <a:cubicBezTo>
                  <a:pt x="75" y="138"/>
                  <a:pt x="75" y="138"/>
                  <a:pt x="75" y="138"/>
                </a:cubicBezTo>
                <a:cubicBezTo>
                  <a:pt x="83" y="140"/>
                  <a:pt x="91" y="141"/>
                  <a:pt x="99" y="141"/>
                </a:cubicBezTo>
                <a:cubicBezTo>
                  <a:pt x="100" y="141"/>
                  <a:pt x="100" y="141"/>
                  <a:pt x="101" y="142"/>
                </a:cubicBezTo>
                <a:cubicBezTo>
                  <a:pt x="96" y="142"/>
                  <a:pt x="92" y="142"/>
                  <a:pt x="88" y="142"/>
                </a:cubicBezTo>
                <a:moveTo>
                  <a:pt x="81" y="131"/>
                </a:moveTo>
                <a:cubicBezTo>
                  <a:pt x="81" y="131"/>
                  <a:pt x="81" y="131"/>
                  <a:pt x="81" y="131"/>
                </a:cubicBezTo>
                <a:cubicBezTo>
                  <a:pt x="87" y="129"/>
                  <a:pt x="94" y="129"/>
                  <a:pt x="102" y="129"/>
                </a:cubicBezTo>
                <a:cubicBezTo>
                  <a:pt x="104" y="129"/>
                  <a:pt x="107" y="129"/>
                  <a:pt x="109" y="129"/>
                </a:cubicBezTo>
                <a:cubicBezTo>
                  <a:pt x="115" y="130"/>
                  <a:pt x="120" y="133"/>
                  <a:pt x="125" y="136"/>
                </a:cubicBezTo>
                <a:cubicBezTo>
                  <a:pt x="124" y="136"/>
                  <a:pt x="124" y="136"/>
                  <a:pt x="123" y="136"/>
                </a:cubicBezTo>
                <a:cubicBezTo>
                  <a:pt x="109" y="136"/>
                  <a:pt x="93" y="136"/>
                  <a:pt x="81" y="131"/>
                </a:cubicBezTo>
                <a:moveTo>
                  <a:pt x="127" y="143"/>
                </a:moveTo>
                <a:cubicBezTo>
                  <a:pt x="127" y="143"/>
                  <a:pt x="127" y="143"/>
                  <a:pt x="127" y="143"/>
                </a:cubicBezTo>
                <a:cubicBezTo>
                  <a:pt x="125" y="143"/>
                  <a:pt x="124" y="143"/>
                  <a:pt x="123" y="143"/>
                </a:cubicBezTo>
                <a:cubicBezTo>
                  <a:pt x="123" y="141"/>
                  <a:pt x="123" y="141"/>
                  <a:pt x="123" y="141"/>
                </a:cubicBezTo>
                <a:cubicBezTo>
                  <a:pt x="125" y="141"/>
                  <a:pt x="128" y="140"/>
                  <a:pt x="130" y="139"/>
                </a:cubicBezTo>
                <a:cubicBezTo>
                  <a:pt x="129" y="137"/>
                  <a:pt x="129" y="137"/>
                  <a:pt x="129" y="137"/>
                </a:cubicBezTo>
                <a:cubicBezTo>
                  <a:pt x="129" y="137"/>
                  <a:pt x="129" y="137"/>
                  <a:pt x="128" y="137"/>
                </a:cubicBezTo>
                <a:cubicBezTo>
                  <a:pt x="130" y="136"/>
                  <a:pt x="130" y="136"/>
                  <a:pt x="130" y="136"/>
                </a:cubicBezTo>
                <a:cubicBezTo>
                  <a:pt x="128" y="135"/>
                  <a:pt x="128" y="135"/>
                  <a:pt x="128" y="135"/>
                </a:cubicBezTo>
                <a:cubicBezTo>
                  <a:pt x="125" y="132"/>
                  <a:pt x="122" y="131"/>
                  <a:pt x="118" y="129"/>
                </a:cubicBezTo>
                <a:cubicBezTo>
                  <a:pt x="120" y="129"/>
                  <a:pt x="122" y="129"/>
                  <a:pt x="123" y="129"/>
                </a:cubicBezTo>
                <a:cubicBezTo>
                  <a:pt x="124" y="128"/>
                  <a:pt x="124" y="128"/>
                  <a:pt x="124" y="128"/>
                </a:cubicBezTo>
                <a:cubicBezTo>
                  <a:pt x="124" y="128"/>
                  <a:pt x="124" y="128"/>
                  <a:pt x="125" y="128"/>
                </a:cubicBezTo>
                <a:cubicBezTo>
                  <a:pt x="126" y="128"/>
                  <a:pt x="126" y="128"/>
                  <a:pt x="127" y="128"/>
                </a:cubicBezTo>
                <a:cubicBezTo>
                  <a:pt x="127" y="126"/>
                  <a:pt x="127" y="126"/>
                  <a:pt x="127" y="126"/>
                </a:cubicBezTo>
                <a:cubicBezTo>
                  <a:pt x="127" y="126"/>
                  <a:pt x="126" y="126"/>
                  <a:pt x="125" y="126"/>
                </a:cubicBezTo>
                <a:cubicBezTo>
                  <a:pt x="126" y="124"/>
                  <a:pt x="126" y="122"/>
                  <a:pt x="126" y="121"/>
                </a:cubicBezTo>
                <a:cubicBezTo>
                  <a:pt x="126" y="119"/>
                  <a:pt x="126" y="117"/>
                  <a:pt x="125" y="116"/>
                </a:cubicBezTo>
                <a:cubicBezTo>
                  <a:pt x="127" y="123"/>
                  <a:pt x="129" y="130"/>
                  <a:pt x="130" y="137"/>
                </a:cubicBezTo>
                <a:cubicBezTo>
                  <a:pt x="131" y="141"/>
                  <a:pt x="131" y="141"/>
                  <a:pt x="131" y="141"/>
                </a:cubicBezTo>
                <a:cubicBezTo>
                  <a:pt x="133" y="138"/>
                  <a:pt x="133" y="138"/>
                  <a:pt x="133" y="138"/>
                </a:cubicBezTo>
                <a:cubicBezTo>
                  <a:pt x="133" y="137"/>
                  <a:pt x="133" y="137"/>
                  <a:pt x="133" y="136"/>
                </a:cubicBezTo>
                <a:cubicBezTo>
                  <a:pt x="134" y="138"/>
                  <a:pt x="134" y="140"/>
                  <a:pt x="134" y="142"/>
                </a:cubicBezTo>
                <a:cubicBezTo>
                  <a:pt x="132" y="142"/>
                  <a:pt x="130" y="143"/>
                  <a:pt x="127" y="143"/>
                </a:cubicBezTo>
                <a:moveTo>
                  <a:pt x="41" y="128"/>
                </a:moveTo>
                <a:cubicBezTo>
                  <a:pt x="41" y="128"/>
                  <a:pt x="41" y="128"/>
                  <a:pt x="41" y="128"/>
                </a:cubicBezTo>
                <a:cubicBezTo>
                  <a:pt x="41" y="126"/>
                  <a:pt x="41" y="124"/>
                  <a:pt x="41" y="121"/>
                </a:cubicBezTo>
                <a:cubicBezTo>
                  <a:pt x="41" y="120"/>
                  <a:pt x="41" y="119"/>
                  <a:pt x="41" y="118"/>
                </a:cubicBezTo>
                <a:cubicBezTo>
                  <a:pt x="41" y="118"/>
                  <a:pt x="41" y="117"/>
                  <a:pt x="41" y="117"/>
                </a:cubicBezTo>
                <a:cubicBezTo>
                  <a:pt x="41" y="109"/>
                  <a:pt x="43" y="90"/>
                  <a:pt x="43" y="76"/>
                </a:cubicBezTo>
                <a:cubicBezTo>
                  <a:pt x="43" y="70"/>
                  <a:pt x="43" y="64"/>
                  <a:pt x="41" y="61"/>
                </a:cubicBezTo>
                <a:cubicBezTo>
                  <a:pt x="40" y="59"/>
                  <a:pt x="34" y="57"/>
                  <a:pt x="28" y="54"/>
                </a:cubicBezTo>
                <a:cubicBezTo>
                  <a:pt x="21" y="51"/>
                  <a:pt x="15" y="49"/>
                  <a:pt x="11" y="49"/>
                </a:cubicBezTo>
                <a:cubicBezTo>
                  <a:pt x="10" y="49"/>
                  <a:pt x="9" y="49"/>
                  <a:pt x="9" y="49"/>
                </a:cubicBezTo>
                <a:cubicBezTo>
                  <a:pt x="7" y="51"/>
                  <a:pt x="6" y="53"/>
                  <a:pt x="6" y="55"/>
                </a:cubicBezTo>
                <a:cubicBezTo>
                  <a:pt x="6" y="56"/>
                  <a:pt x="6" y="58"/>
                  <a:pt x="6" y="59"/>
                </a:cubicBezTo>
                <a:cubicBezTo>
                  <a:pt x="6" y="59"/>
                  <a:pt x="6" y="59"/>
                  <a:pt x="6" y="59"/>
                </a:cubicBezTo>
                <a:cubicBezTo>
                  <a:pt x="4" y="56"/>
                  <a:pt x="4" y="56"/>
                  <a:pt x="4" y="56"/>
                </a:cubicBezTo>
                <a:cubicBezTo>
                  <a:pt x="4" y="61"/>
                  <a:pt x="4" y="61"/>
                  <a:pt x="4" y="61"/>
                </a:cubicBezTo>
                <a:cubicBezTo>
                  <a:pt x="5" y="65"/>
                  <a:pt x="5" y="69"/>
                  <a:pt x="5" y="73"/>
                </a:cubicBezTo>
                <a:cubicBezTo>
                  <a:pt x="4" y="79"/>
                  <a:pt x="3" y="86"/>
                  <a:pt x="3" y="92"/>
                </a:cubicBezTo>
                <a:cubicBezTo>
                  <a:pt x="3" y="102"/>
                  <a:pt x="4" y="112"/>
                  <a:pt x="4" y="121"/>
                </a:cubicBezTo>
                <a:cubicBezTo>
                  <a:pt x="3" y="129"/>
                  <a:pt x="1" y="136"/>
                  <a:pt x="0" y="143"/>
                </a:cubicBezTo>
                <a:cubicBezTo>
                  <a:pt x="0" y="145"/>
                  <a:pt x="0" y="145"/>
                  <a:pt x="0" y="145"/>
                </a:cubicBezTo>
                <a:cubicBezTo>
                  <a:pt x="2" y="144"/>
                  <a:pt x="2" y="144"/>
                  <a:pt x="2" y="144"/>
                </a:cubicBezTo>
                <a:cubicBezTo>
                  <a:pt x="3" y="144"/>
                  <a:pt x="3" y="144"/>
                  <a:pt x="4" y="144"/>
                </a:cubicBezTo>
                <a:cubicBezTo>
                  <a:pt x="4" y="144"/>
                  <a:pt x="4" y="144"/>
                  <a:pt x="4" y="144"/>
                </a:cubicBezTo>
                <a:cubicBezTo>
                  <a:pt x="6" y="143"/>
                  <a:pt x="6" y="143"/>
                  <a:pt x="6" y="143"/>
                </a:cubicBezTo>
                <a:cubicBezTo>
                  <a:pt x="6" y="143"/>
                  <a:pt x="7" y="143"/>
                  <a:pt x="7" y="143"/>
                </a:cubicBezTo>
                <a:cubicBezTo>
                  <a:pt x="14" y="141"/>
                  <a:pt x="20" y="141"/>
                  <a:pt x="25" y="141"/>
                </a:cubicBezTo>
                <a:cubicBezTo>
                  <a:pt x="31" y="140"/>
                  <a:pt x="37" y="140"/>
                  <a:pt x="42" y="140"/>
                </a:cubicBezTo>
                <a:cubicBezTo>
                  <a:pt x="44" y="140"/>
                  <a:pt x="44" y="140"/>
                  <a:pt x="44" y="140"/>
                </a:cubicBezTo>
                <a:cubicBezTo>
                  <a:pt x="43" y="138"/>
                  <a:pt x="43" y="138"/>
                  <a:pt x="43" y="138"/>
                </a:cubicBezTo>
                <a:cubicBezTo>
                  <a:pt x="43" y="135"/>
                  <a:pt x="42" y="131"/>
                  <a:pt x="41" y="128"/>
                </a:cubicBezTo>
                <a:moveTo>
                  <a:pt x="4" y="141"/>
                </a:moveTo>
                <a:cubicBezTo>
                  <a:pt x="4" y="141"/>
                  <a:pt x="4" y="141"/>
                  <a:pt x="4" y="141"/>
                </a:cubicBezTo>
                <a:cubicBezTo>
                  <a:pt x="4" y="141"/>
                  <a:pt x="4" y="141"/>
                  <a:pt x="3" y="141"/>
                </a:cubicBezTo>
                <a:cubicBezTo>
                  <a:pt x="4" y="138"/>
                  <a:pt x="4" y="136"/>
                  <a:pt x="5" y="133"/>
                </a:cubicBezTo>
                <a:cubicBezTo>
                  <a:pt x="5" y="135"/>
                  <a:pt x="4" y="138"/>
                  <a:pt x="4" y="141"/>
                </a:cubicBezTo>
                <a:moveTo>
                  <a:pt x="6" y="59"/>
                </a:moveTo>
                <a:cubicBezTo>
                  <a:pt x="6" y="59"/>
                  <a:pt x="6" y="59"/>
                  <a:pt x="6" y="59"/>
                </a:cubicBezTo>
                <a:cubicBezTo>
                  <a:pt x="7" y="59"/>
                  <a:pt x="7" y="59"/>
                  <a:pt x="7" y="59"/>
                </a:cubicBezTo>
                <a:cubicBezTo>
                  <a:pt x="7" y="59"/>
                  <a:pt x="7" y="59"/>
                  <a:pt x="7" y="59"/>
                </a:cubicBezTo>
                <a:lnTo>
                  <a:pt x="6" y="59"/>
                </a:lnTo>
                <a:close/>
                <a:moveTo>
                  <a:pt x="7" y="140"/>
                </a:moveTo>
                <a:cubicBezTo>
                  <a:pt x="7" y="140"/>
                  <a:pt x="7" y="140"/>
                  <a:pt x="7" y="140"/>
                </a:cubicBezTo>
                <a:cubicBezTo>
                  <a:pt x="7" y="140"/>
                  <a:pt x="7" y="140"/>
                  <a:pt x="7" y="140"/>
                </a:cubicBezTo>
                <a:cubicBezTo>
                  <a:pt x="7" y="140"/>
                  <a:pt x="7" y="140"/>
                  <a:pt x="7" y="140"/>
                </a:cubicBezTo>
                <a:cubicBezTo>
                  <a:pt x="7" y="140"/>
                  <a:pt x="7" y="140"/>
                  <a:pt x="7" y="140"/>
                </a:cubicBezTo>
                <a:moveTo>
                  <a:pt x="7" y="67"/>
                </a:moveTo>
                <a:cubicBezTo>
                  <a:pt x="7" y="67"/>
                  <a:pt x="7" y="67"/>
                  <a:pt x="7" y="67"/>
                </a:cubicBezTo>
                <a:cubicBezTo>
                  <a:pt x="7" y="67"/>
                  <a:pt x="7" y="67"/>
                  <a:pt x="7" y="67"/>
                </a:cubicBezTo>
                <a:cubicBezTo>
                  <a:pt x="7" y="67"/>
                  <a:pt x="7" y="67"/>
                  <a:pt x="7" y="67"/>
                </a:cubicBezTo>
                <a:close/>
                <a:moveTo>
                  <a:pt x="37" y="69"/>
                </a:moveTo>
                <a:cubicBezTo>
                  <a:pt x="37" y="69"/>
                  <a:pt x="37" y="69"/>
                  <a:pt x="37" y="69"/>
                </a:cubicBezTo>
                <a:cubicBezTo>
                  <a:pt x="37" y="69"/>
                  <a:pt x="38" y="69"/>
                  <a:pt x="38" y="69"/>
                </a:cubicBezTo>
                <a:cubicBezTo>
                  <a:pt x="38" y="66"/>
                  <a:pt x="38" y="66"/>
                  <a:pt x="38" y="66"/>
                </a:cubicBezTo>
                <a:cubicBezTo>
                  <a:pt x="38" y="66"/>
                  <a:pt x="37" y="66"/>
                  <a:pt x="37" y="66"/>
                </a:cubicBezTo>
                <a:cubicBezTo>
                  <a:pt x="37" y="64"/>
                  <a:pt x="36" y="62"/>
                  <a:pt x="36" y="61"/>
                </a:cubicBezTo>
                <a:cubicBezTo>
                  <a:pt x="38" y="61"/>
                  <a:pt x="39" y="62"/>
                  <a:pt x="39" y="62"/>
                </a:cubicBezTo>
                <a:cubicBezTo>
                  <a:pt x="40" y="64"/>
                  <a:pt x="41" y="70"/>
                  <a:pt x="41" y="76"/>
                </a:cubicBezTo>
                <a:cubicBezTo>
                  <a:pt x="41" y="90"/>
                  <a:pt x="38" y="108"/>
                  <a:pt x="38" y="117"/>
                </a:cubicBezTo>
                <a:cubicBezTo>
                  <a:pt x="38" y="117"/>
                  <a:pt x="38" y="118"/>
                  <a:pt x="38" y="118"/>
                </a:cubicBezTo>
                <a:cubicBezTo>
                  <a:pt x="39" y="119"/>
                  <a:pt x="39" y="120"/>
                  <a:pt x="39" y="121"/>
                </a:cubicBezTo>
                <a:cubicBezTo>
                  <a:pt x="39" y="121"/>
                  <a:pt x="39" y="121"/>
                  <a:pt x="39" y="121"/>
                </a:cubicBezTo>
                <a:cubicBezTo>
                  <a:pt x="38" y="121"/>
                  <a:pt x="38" y="121"/>
                  <a:pt x="38" y="121"/>
                </a:cubicBezTo>
                <a:cubicBezTo>
                  <a:pt x="38" y="119"/>
                  <a:pt x="37" y="117"/>
                  <a:pt x="37" y="114"/>
                </a:cubicBezTo>
                <a:cubicBezTo>
                  <a:pt x="36" y="112"/>
                  <a:pt x="36" y="109"/>
                  <a:pt x="36" y="107"/>
                </a:cubicBezTo>
                <a:cubicBezTo>
                  <a:pt x="36" y="104"/>
                  <a:pt x="36" y="104"/>
                  <a:pt x="36" y="104"/>
                </a:cubicBezTo>
                <a:cubicBezTo>
                  <a:pt x="36" y="104"/>
                  <a:pt x="36" y="104"/>
                  <a:pt x="36" y="104"/>
                </a:cubicBezTo>
                <a:cubicBezTo>
                  <a:pt x="36" y="104"/>
                  <a:pt x="36" y="103"/>
                  <a:pt x="36" y="103"/>
                </a:cubicBezTo>
                <a:cubicBezTo>
                  <a:pt x="36" y="93"/>
                  <a:pt x="37" y="84"/>
                  <a:pt x="37" y="74"/>
                </a:cubicBezTo>
                <a:cubicBezTo>
                  <a:pt x="37" y="72"/>
                  <a:pt x="37" y="71"/>
                  <a:pt x="37" y="69"/>
                </a:cubicBezTo>
                <a:moveTo>
                  <a:pt x="39" y="121"/>
                </a:moveTo>
                <a:cubicBezTo>
                  <a:pt x="39" y="121"/>
                  <a:pt x="39" y="121"/>
                  <a:pt x="39" y="121"/>
                </a:cubicBezTo>
                <a:cubicBezTo>
                  <a:pt x="39" y="121"/>
                  <a:pt x="39" y="121"/>
                  <a:pt x="39" y="121"/>
                </a:cubicBezTo>
                <a:cubicBezTo>
                  <a:pt x="39" y="121"/>
                  <a:pt x="38" y="121"/>
                  <a:pt x="38" y="121"/>
                </a:cubicBezTo>
                <a:lnTo>
                  <a:pt x="39" y="121"/>
                </a:lnTo>
                <a:close/>
                <a:moveTo>
                  <a:pt x="13" y="102"/>
                </a:moveTo>
                <a:cubicBezTo>
                  <a:pt x="13" y="102"/>
                  <a:pt x="13" y="102"/>
                  <a:pt x="13" y="102"/>
                </a:cubicBezTo>
                <a:cubicBezTo>
                  <a:pt x="13" y="105"/>
                  <a:pt x="13" y="107"/>
                  <a:pt x="13" y="110"/>
                </a:cubicBezTo>
                <a:cubicBezTo>
                  <a:pt x="12" y="107"/>
                  <a:pt x="12" y="104"/>
                  <a:pt x="11" y="101"/>
                </a:cubicBezTo>
                <a:cubicBezTo>
                  <a:pt x="12" y="98"/>
                  <a:pt x="12" y="95"/>
                  <a:pt x="13" y="92"/>
                </a:cubicBezTo>
                <a:cubicBezTo>
                  <a:pt x="13" y="92"/>
                  <a:pt x="13" y="92"/>
                  <a:pt x="13" y="92"/>
                </a:cubicBezTo>
                <a:cubicBezTo>
                  <a:pt x="13" y="93"/>
                  <a:pt x="13" y="94"/>
                  <a:pt x="13" y="95"/>
                </a:cubicBezTo>
                <a:cubicBezTo>
                  <a:pt x="13" y="95"/>
                  <a:pt x="12" y="95"/>
                  <a:pt x="12" y="95"/>
                </a:cubicBezTo>
                <a:cubicBezTo>
                  <a:pt x="13" y="98"/>
                  <a:pt x="13" y="98"/>
                  <a:pt x="13" y="98"/>
                </a:cubicBezTo>
                <a:cubicBezTo>
                  <a:pt x="13" y="98"/>
                  <a:pt x="13" y="98"/>
                  <a:pt x="13" y="98"/>
                </a:cubicBezTo>
                <a:cubicBezTo>
                  <a:pt x="13" y="99"/>
                  <a:pt x="13" y="99"/>
                  <a:pt x="13" y="100"/>
                </a:cubicBezTo>
                <a:cubicBezTo>
                  <a:pt x="13" y="101"/>
                  <a:pt x="13" y="101"/>
                  <a:pt x="13" y="101"/>
                </a:cubicBezTo>
                <a:cubicBezTo>
                  <a:pt x="12" y="102"/>
                  <a:pt x="12" y="102"/>
                  <a:pt x="12" y="102"/>
                </a:cubicBezTo>
                <a:lnTo>
                  <a:pt x="13" y="102"/>
                </a:lnTo>
                <a:close/>
                <a:moveTo>
                  <a:pt x="11" y="66"/>
                </a:moveTo>
                <a:cubicBezTo>
                  <a:pt x="11" y="66"/>
                  <a:pt x="11" y="66"/>
                  <a:pt x="11" y="66"/>
                </a:cubicBezTo>
                <a:cubicBezTo>
                  <a:pt x="11" y="65"/>
                  <a:pt x="10" y="63"/>
                  <a:pt x="10" y="61"/>
                </a:cubicBezTo>
                <a:cubicBezTo>
                  <a:pt x="12" y="62"/>
                  <a:pt x="15" y="63"/>
                  <a:pt x="18" y="64"/>
                </a:cubicBezTo>
                <a:cubicBezTo>
                  <a:pt x="17" y="64"/>
                  <a:pt x="17" y="64"/>
                  <a:pt x="17" y="64"/>
                </a:cubicBezTo>
                <a:cubicBezTo>
                  <a:pt x="16" y="64"/>
                  <a:pt x="16" y="64"/>
                  <a:pt x="15" y="64"/>
                </a:cubicBezTo>
                <a:cubicBezTo>
                  <a:pt x="15" y="66"/>
                  <a:pt x="15" y="66"/>
                  <a:pt x="15" y="66"/>
                </a:cubicBezTo>
                <a:cubicBezTo>
                  <a:pt x="14" y="66"/>
                  <a:pt x="13" y="66"/>
                  <a:pt x="11" y="66"/>
                </a:cubicBezTo>
                <a:moveTo>
                  <a:pt x="13" y="88"/>
                </a:moveTo>
                <a:cubicBezTo>
                  <a:pt x="13" y="88"/>
                  <a:pt x="13" y="88"/>
                  <a:pt x="13" y="88"/>
                </a:cubicBezTo>
                <a:cubicBezTo>
                  <a:pt x="13" y="88"/>
                  <a:pt x="13" y="88"/>
                  <a:pt x="13" y="88"/>
                </a:cubicBezTo>
                <a:cubicBezTo>
                  <a:pt x="13" y="88"/>
                  <a:pt x="13" y="88"/>
                  <a:pt x="13" y="88"/>
                </a:cubicBezTo>
                <a:cubicBezTo>
                  <a:pt x="13" y="88"/>
                  <a:pt x="13" y="88"/>
                  <a:pt x="13" y="88"/>
                </a:cubicBezTo>
                <a:moveTo>
                  <a:pt x="13" y="71"/>
                </a:moveTo>
                <a:cubicBezTo>
                  <a:pt x="13" y="71"/>
                  <a:pt x="13" y="71"/>
                  <a:pt x="13" y="71"/>
                </a:cubicBezTo>
                <a:cubicBezTo>
                  <a:pt x="17" y="72"/>
                  <a:pt x="21" y="73"/>
                  <a:pt x="25" y="75"/>
                </a:cubicBezTo>
                <a:cubicBezTo>
                  <a:pt x="24" y="75"/>
                  <a:pt x="23" y="75"/>
                  <a:pt x="22" y="75"/>
                </a:cubicBezTo>
                <a:cubicBezTo>
                  <a:pt x="19" y="75"/>
                  <a:pt x="17" y="74"/>
                  <a:pt x="14" y="74"/>
                </a:cubicBezTo>
                <a:cubicBezTo>
                  <a:pt x="14" y="74"/>
                  <a:pt x="14" y="74"/>
                  <a:pt x="14" y="74"/>
                </a:cubicBezTo>
                <a:cubicBezTo>
                  <a:pt x="14" y="74"/>
                  <a:pt x="14" y="74"/>
                  <a:pt x="14" y="74"/>
                </a:cubicBezTo>
                <a:cubicBezTo>
                  <a:pt x="14" y="75"/>
                  <a:pt x="14" y="75"/>
                  <a:pt x="14" y="75"/>
                </a:cubicBezTo>
                <a:cubicBezTo>
                  <a:pt x="14" y="73"/>
                  <a:pt x="13" y="72"/>
                  <a:pt x="13" y="71"/>
                </a:cubicBezTo>
                <a:moveTo>
                  <a:pt x="31" y="81"/>
                </a:moveTo>
                <a:cubicBezTo>
                  <a:pt x="31" y="81"/>
                  <a:pt x="31" y="81"/>
                  <a:pt x="31" y="81"/>
                </a:cubicBezTo>
                <a:cubicBezTo>
                  <a:pt x="30" y="81"/>
                  <a:pt x="29" y="81"/>
                  <a:pt x="27" y="80"/>
                </a:cubicBezTo>
                <a:cubicBezTo>
                  <a:pt x="29" y="80"/>
                  <a:pt x="30" y="80"/>
                  <a:pt x="32" y="80"/>
                </a:cubicBezTo>
                <a:cubicBezTo>
                  <a:pt x="32" y="78"/>
                  <a:pt x="32" y="78"/>
                  <a:pt x="32" y="78"/>
                </a:cubicBezTo>
                <a:cubicBezTo>
                  <a:pt x="31" y="78"/>
                  <a:pt x="29" y="77"/>
                  <a:pt x="28" y="77"/>
                </a:cubicBezTo>
                <a:cubicBezTo>
                  <a:pt x="29" y="77"/>
                  <a:pt x="30" y="77"/>
                  <a:pt x="31" y="77"/>
                </a:cubicBezTo>
                <a:cubicBezTo>
                  <a:pt x="35" y="76"/>
                  <a:pt x="35" y="76"/>
                  <a:pt x="35" y="76"/>
                </a:cubicBezTo>
                <a:cubicBezTo>
                  <a:pt x="34" y="80"/>
                  <a:pt x="34" y="84"/>
                  <a:pt x="34" y="88"/>
                </a:cubicBezTo>
                <a:cubicBezTo>
                  <a:pt x="32" y="87"/>
                  <a:pt x="32" y="87"/>
                  <a:pt x="32" y="87"/>
                </a:cubicBezTo>
                <a:cubicBezTo>
                  <a:pt x="29" y="86"/>
                  <a:pt x="26" y="85"/>
                  <a:pt x="22" y="84"/>
                </a:cubicBezTo>
                <a:cubicBezTo>
                  <a:pt x="25" y="84"/>
                  <a:pt x="28" y="84"/>
                  <a:pt x="31" y="83"/>
                </a:cubicBezTo>
                <a:lnTo>
                  <a:pt x="31" y="81"/>
                </a:lnTo>
                <a:close/>
                <a:moveTo>
                  <a:pt x="33" y="103"/>
                </a:moveTo>
                <a:cubicBezTo>
                  <a:pt x="33" y="103"/>
                  <a:pt x="33" y="103"/>
                  <a:pt x="33" y="103"/>
                </a:cubicBezTo>
                <a:cubicBezTo>
                  <a:pt x="33" y="104"/>
                  <a:pt x="33" y="104"/>
                  <a:pt x="33" y="104"/>
                </a:cubicBezTo>
                <a:cubicBezTo>
                  <a:pt x="29" y="103"/>
                  <a:pt x="25" y="102"/>
                  <a:pt x="21" y="101"/>
                </a:cubicBezTo>
                <a:cubicBezTo>
                  <a:pt x="22" y="101"/>
                  <a:pt x="24" y="101"/>
                  <a:pt x="25" y="101"/>
                </a:cubicBezTo>
                <a:cubicBezTo>
                  <a:pt x="27" y="101"/>
                  <a:pt x="30" y="101"/>
                  <a:pt x="32" y="102"/>
                </a:cubicBezTo>
                <a:cubicBezTo>
                  <a:pt x="33" y="99"/>
                  <a:pt x="33" y="99"/>
                  <a:pt x="33" y="99"/>
                </a:cubicBezTo>
                <a:cubicBezTo>
                  <a:pt x="29" y="98"/>
                  <a:pt x="25" y="97"/>
                  <a:pt x="21" y="96"/>
                </a:cubicBezTo>
                <a:cubicBezTo>
                  <a:pt x="22" y="96"/>
                  <a:pt x="24" y="96"/>
                  <a:pt x="25" y="96"/>
                </a:cubicBezTo>
                <a:cubicBezTo>
                  <a:pt x="28" y="96"/>
                  <a:pt x="30" y="96"/>
                  <a:pt x="32" y="96"/>
                </a:cubicBezTo>
                <a:cubicBezTo>
                  <a:pt x="32" y="94"/>
                  <a:pt x="32" y="94"/>
                  <a:pt x="32" y="94"/>
                </a:cubicBezTo>
                <a:cubicBezTo>
                  <a:pt x="32" y="94"/>
                  <a:pt x="32" y="93"/>
                  <a:pt x="32" y="93"/>
                </a:cubicBezTo>
                <a:cubicBezTo>
                  <a:pt x="32" y="93"/>
                  <a:pt x="32" y="93"/>
                  <a:pt x="32" y="93"/>
                </a:cubicBezTo>
                <a:cubicBezTo>
                  <a:pt x="28" y="93"/>
                  <a:pt x="24" y="92"/>
                  <a:pt x="20" y="91"/>
                </a:cubicBezTo>
                <a:cubicBezTo>
                  <a:pt x="24" y="91"/>
                  <a:pt x="28" y="91"/>
                  <a:pt x="32" y="90"/>
                </a:cubicBezTo>
                <a:cubicBezTo>
                  <a:pt x="34" y="89"/>
                  <a:pt x="34" y="89"/>
                  <a:pt x="34" y="89"/>
                </a:cubicBezTo>
                <a:cubicBezTo>
                  <a:pt x="33" y="94"/>
                  <a:pt x="33" y="98"/>
                  <a:pt x="33" y="103"/>
                </a:cubicBezTo>
                <a:moveTo>
                  <a:pt x="33" y="107"/>
                </a:moveTo>
                <a:cubicBezTo>
                  <a:pt x="33" y="107"/>
                  <a:pt x="33" y="107"/>
                  <a:pt x="33" y="107"/>
                </a:cubicBezTo>
                <a:cubicBezTo>
                  <a:pt x="31" y="107"/>
                  <a:pt x="29" y="107"/>
                  <a:pt x="26" y="106"/>
                </a:cubicBezTo>
                <a:cubicBezTo>
                  <a:pt x="29" y="106"/>
                  <a:pt x="31" y="106"/>
                  <a:pt x="33" y="107"/>
                </a:cubicBezTo>
                <a:cubicBezTo>
                  <a:pt x="33" y="107"/>
                  <a:pt x="33" y="107"/>
                  <a:pt x="33" y="107"/>
                </a:cubicBezTo>
                <a:moveTo>
                  <a:pt x="19" y="94"/>
                </a:moveTo>
                <a:cubicBezTo>
                  <a:pt x="19" y="94"/>
                  <a:pt x="19" y="94"/>
                  <a:pt x="19" y="94"/>
                </a:cubicBezTo>
                <a:cubicBezTo>
                  <a:pt x="18" y="94"/>
                  <a:pt x="17" y="94"/>
                  <a:pt x="16" y="94"/>
                </a:cubicBezTo>
                <a:cubicBezTo>
                  <a:pt x="16" y="94"/>
                  <a:pt x="16" y="93"/>
                  <a:pt x="16" y="93"/>
                </a:cubicBezTo>
                <a:cubicBezTo>
                  <a:pt x="17" y="93"/>
                  <a:pt x="18" y="93"/>
                  <a:pt x="19" y="94"/>
                </a:cubicBezTo>
                <a:moveTo>
                  <a:pt x="15" y="88"/>
                </a:moveTo>
                <a:cubicBezTo>
                  <a:pt x="15" y="88"/>
                  <a:pt x="15" y="88"/>
                  <a:pt x="15" y="88"/>
                </a:cubicBezTo>
                <a:cubicBezTo>
                  <a:pt x="15" y="87"/>
                  <a:pt x="15" y="86"/>
                  <a:pt x="15" y="85"/>
                </a:cubicBezTo>
                <a:cubicBezTo>
                  <a:pt x="19" y="86"/>
                  <a:pt x="23" y="87"/>
                  <a:pt x="26" y="88"/>
                </a:cubicBezTo>
                <a:cubicBezTo>
                  <a:pt x="23" y="88"/>
                  <a:pt x="19" y="88"/>
                  <a:pt x="15" y="88"/>
                </a:cubicBezTo>
                <a:moveTo>
                  <a:pt x="20" y="99"/>
                </a:moveTo>
                <a:cubicBezTo>
                  <a:pt x="20" y="99"/>
                  <a:pt x="20" y="99"/>
                  <a:pt x="20" y="99"/>
                </a:cubicBezTo>
                <a:cubicBezTo>
                  <a:pt x="19" y="99"/>
                  <a:pt x="17" y="99"/>
                  <a:pt x="16" y="100"/>
                </a:cubicBezTo>
                <a:cubicBezTo>
                  <a:pt x="16" y="99"/>
                  <a:pt x="16" y="99"/>
                  <a:pt x="16" y="98"/>
                </a:cubicBezTo>
                <a:cubicBezTo>
                  <a:pt x="17" y="98"/>
                  <a:pt x="19" y="98"/>
                  <a:pt x="20" y="99"/>
                </a:cubicBezTo>
                <a:moveTo>
                  <a:pt x="19" y="78"/>
                </a:moveTo>
                <a:cubicBezTo>
                  <a:pt x="19" y="78"/>
                  <a:pt x="19" y="78"/>
                  <a:pt x="19" y="78"/>
                </a:cubicBezTo>
                <a:cubicBezTo>
                  <a:pt x="17" y="78"/>
                  <a:pt x="16" y="78"/>
                  <a:pt x="15" y="78"/>
                </a:cubicBezTo>
                <a:cubicBezTo>
                  <a:pt x="15" y="77"/>
                  <a:pt x="15" y="77"/>
                  <a:pt x="14" y="77"/>
                </a:cubicBezTo>
                <a:cubicBezTo>
                  <a:pt x="16" y="77"/>
                  <a:pt x="17" y="77"/>
                  <a:pt x="19" y="78"/>
                </a:cubicBezTo>
                <a:moveTo>
                  <a:pt x="21" y="82"/>
                </a:moveTo>
                <a:cubicBezTo>
                  <a:pt x="21" y="82"/>
                  <a:pt x="21" y="82"/>
                  <a:pt x="21" y="82"/>
                </a:cubicBezTo>
                <a:cubicBezTo>
                  <a:pt x="19" y="82"/>
                  <a:pt x="17" y="82"/>
                  <a:pt x="15" y="82"/>
                </a:cubicBezTo>
                <a:cubicBezTo>
                  <a:pt x="15" y="82"/>
                  <a:pt x="15" y="81"/>
                  <a:pt x="15" y="81"/>
                </a:cubicBezTo>
                <a:cubicBezTo>
                  <a:pt x="17" y="81"/>
                  <a:pt x="19" y="82"/>
                  <a:pt x="21" y="82"/>
                </a:cubicBezTo>
                <a:moveTo>
                  <a:pt x="15" y="113"/>
                </a:moveTo>
                <a:cubicBezTo>
                  <a:pt x="15" y="113"/>
                  <a:pt x="15" y="113"/>
                  <a:pt x="15" y="113"/>
                </a:cubicBezTo>
                <a:cubicBezTo>
                  <a:pt x="17" y="113"/>
                  <a:pt x="19" y="113"/>
                  <a:pt x="20" y="113"/>
                </a:cubicBezTo>
                <a:cubicBezTo>
                  <a:pt x="18" y="114"/>
                  <a:pt x="17" y="114"/>
                  <a:pt x="15" y="115"/>
                </a:cubicBezTo>
                <a:cubicBezTo>
                  <a:pt x="15" y="114"/>
                  <a:pt x="15" y="114"/>
                  <a:pt x="15" y="113"/>
                </a:cubicBezTo>
                <a:moveTo>
                  <a:pt x="16" y="109"/>
                </a:moveTo>
                <a:cubicBezTo>
                  <a:pt x="16" y="109"/>
                  <a:pt x="16" y="109"/>
                  <a:pt x="16" y="109"/>
                </a:cubicBezTo>
                <a:cubicBezTo>
                  <a:pt x="16" y="107"/>
                  <a:pt x="16" y="105"/>
                  <a:pt x="16" y="103"/>
                </a:cubicBezTo>
                <a:cubicBezTo>
                  <a:pt x="17" y="103"/>
                  <a:pt x="19" y="104"/>
                  <a:pt x="21" y="104"/>
                </a:cubicBezTo>
                <a:cubicBezTo>
                  <a:pt x="19" y="104"/>
                  <a:pt x="18" y="104"/>
                  <a:pt x="17" y="104"/>
                </a:cubicBezTo>
                <a:cubicBezTo>
                  <a:pt x="16" y="107"/>
                  <a:pt x="16" y="107"/>
                  <a:pt x="16" y="107"/>
                </a:cubicBezTo>
                <a:cubicBezTo>
                  <a:pt x="18" y="107"/>
                  <a:pt x="20" y="108"/>
                  <a:pt x="21" y="108"/>
                </a:cubicBezTo>
                <a:cubicBezTo>
                  <a:pt x="19" y="108"/>
                  <a:pt x="17" y="109"/>
                  <a:pt x="16" y="109"/>
                </a:cubicBezTo>
                <a:moveTo>
                  <a:pt x="29" y="110"/>
                </a:moveTo>
                <a:cubicBezTo>
                  <a:pt x="29" y="110"/>
                  <a:pt x="29" y="110"/>
                  <a:pt x="29" y="110"/>
                </a:cubicBezTo>
                <a:cubicBezTo>
                  <a:pt x="31" y="110"/>
                  <a:pt x="32" y="110"/>
                  <a:pt x="33" y="110"/>
                </a:cubicBezTo>
                <a:cubicBezTo>
                  <a:pt x="34" y="111"/>
                  <a:pt x="34" y="111"/>
                  <a:pt x="34" y="112"/>
                </a:cubicBezTo>
                <a:cubicBezTo>
                  <a:pt x="29" y="111"/>
                  <a:pt x="25" y="111"/>
                  <a:pt x="21" y="111"/>
                </a:cubicBezTo>
                <a:cubicBezTo>
                  <a:pt x="23" y="110"/>
                  <a:pt x="26" y="110"/>
                  <a:pt x="29" y="110"/>
                </a:cubicBezTo>
                <a:moveTo>
                  <a:pt x="34" y="115"/>
                </a:moveTo>
                <a:cubicBezTo>
                  <a:pt x="34" y="115"/>
                  <a:pt x="34" y="115"/>
                  <a:pt x="34" y="115"/>
                </a:cubicBezTo>
                <a:cubicBezTo>
                  <a:pt x="34" y="117"/>
                  <a:pt x="35" y="118"/>
                  <a:pt x="35" y="119"/>
                </a:cubicBezTo>
                <a:cubicBezTo>
                  <a:pt x="31" y="117"/>
                  <a:pt x="26" y="116"/>
                  <a:pt x="21" y="116"/>
                </a:cubicBezTo>
                <a:cubicBezTo>
                  <a:pt x="25" y="115"/>
                  <a:pt x="30" y="115"/>
                  <a:pt x="34" y="115"/>
                </a:cubicBezTo>
                <a:moveTo>
                  <a:pt x="35" y="74"/>
                </a:moveTo>
                <a:cubicBezTo>
                  <a:pt x="35" y="74"/>
                  <a:pt x="35" y="74"/>
                  <a:pt x="35" y="74"/>
                </a:cubicBezTo>
                <a:cubicBezTo>
                  <a:pt x="35" y="75"/>
                  <a:pt x="35" y="75"/>
                  <a:pt x="35" y="76"/>
                </a:cubicBezTo>
                <a:cubicBezTo>
                  <a:pt x="31" y="74"/>
                  <a:pt x="31" y="74"/>
                  <a:pt x="31" y="74"/>
                </a:cubicBezTo>
                <a:cubicBezTo>
                  <a:pt x="26" y="72"/>
                  <a:pt x="20" y="71"/>
                  <a:pt x="15" y="69"/>
                </a:cubicBezTo>
                <a:cubicBezTo>
                  <a:pt x="15" y="69"/>
                  <a:pt x="16" y="69"/>
                  <a:pt x="16" y="69"/>
                </a:cubicBezTo>
                <a:cubicBezTo>
                  <a:pt x="21" y="69"/>
                  <a:pt x="27" y="70"/>
                  <a:pt x="31" y="70"/>
                </a:cubicBezTo>
                <a:cubicBezTo>
                  <a:pt x="32" y="69"/>
                  <a:pt x="32" y="69"/>
                  <a:pt x="32" y="69"/>
                </a:cubicBezTo>
                <a:cubicBezTo>
                  <a:pt x="33" y="69"/>
                  <a:pt x="33" y="69"/>
                  <a:pt x="34" y="69"/>
                </a:cubicBezTo>
                <a:cubicBezTo>
                  <a:pt x="34" y="71"/>
                  <a:pt x="35" y="72"/>
                  <a:pt x="35" y="74"/>
                </a:cubicBezTo>
                <a:moveTo>
                  <a:pt x="33" y="60"/>
                </a:moveTo>
                <a:cubicBezTo>
                  <a:pt x="33" y="60"/>
                  <a:pt x="33" y="60"/>
                  <a:pt x="33" y="60"/>
                </a:cubicBezTo>
                <a:cubicBezTo>
                  <a:pt x="33" y="61"/>
                  <a:pt x="33" y="61"/>
                  <a:pt x="33" y="62"/>
                </a:cubicBezTo>
                <a:cubicBezTo>
                  <a:pt x="33" y="61"/>
                  <a:pt x="32" y="61"/>
                  <a:pt x="32" y="61"/>
                </a:cubicBezTo>
                <a:cubicBezTo>
                  <a:pt x="32" y="61"/>
                  <a:pt x="32" y="61"/>
                  <a:pt x="32" y="61"/>
                </a:cubicBezTo>
                <a:cubicBezTo>
                  <a:pt x="32" y="60"/>
                  <a:pt x="32" y="60"/>
                  <a:pt x="32" y="60"/>
                </a:cubicBezTo>
                <a:cubicBezTo>
                  <a:pt x="32" y="60"/>
                  <a:pt x="33" y="60"/>
                  <a:pt x="33" y="60"/>
                </a:cubicBezTo>
                <a:moveTo>
                  <a:pt x="34" y="65"/>
                </a:moveTo>
                <a:cubicBezTo>
                  <a:pt x="34" y="65"/>
                  <a:pt x="34" y="65"/>
                  <a:pt x="34" y="65"/>
                </a:cubicBezTo>
                <a:cubicBezTo>
                  <a:pt x="34" y="65"/>
                  <a:pt x="34" y="65"/>
                  <a:pt x="34" y="66"/>
                </a:cubicBezTo>
                <a:cubicBezTo>
                  <a:pt x="34" y="66"/>
                  <a:pt x="34" y="65"/>
                  <a:pt x="34" y="65"/>
                </a:cubicBezTo>
                <a:cubicBezTo>
                  <a:pt x="34" y="65"/>
                  <a:pt x="34" y="65"/>
                  <a:pt x="34" y="65"/>
                </a:cubicBezTo>
                <a:cubicBezTo>
                  <a:pt x="34" y="65"/>
                  <a:pt x="34" y="65"/>
                  <a:pt x="34" y="65"/>
                </a:cubicBezTo>
                <a:cubicBezTo>
                  <a:pt x="34" y="65"/>
                  <a:pt x="34" y="65"/>
                  <a:pt x="34" y="65"/>
                </a:cubicBezTo>
                <a:cubicBezTo>
                  <a:pt x="34" y="65"/>
                  <a:pt x="33" y="65"/>
                  <a:pt x="33" y="65"/>
                </a:cubicBezTo>
                <a:cubicBezTo>
                  <a:pt x="32" y="65"/>
                  <a:pt x="31" y="65"/>
                  <a:pt x="30" y="65"/>
                </a:cubicBezTo>
                <a:cubicBezTo>
                  <a:pt x="26" y="64"/>
                  <a:pt x="23" y="63"/>
                  <a:pt x="20" y="62"/>
                </a:cubicBezTo>
                <a:cubicBezTo>
                  <a:pt x="24" y="63"/>
                  <a:pt x="29" y="64"/>
                  <a:pt x="34" y="65"/>
                </a:cubicBezTo>
                <a:moveTo>
                  <a:pt x="10" y="52"/>
                </a:moveTo>
                <a:cubicBezTo>
                  <a:pt x="10" y="52"/>
                  <a:pt x="10" y="52"/>
                  <a:pt x="10" y="52"/>
                </a:cubicBezTo>
                <a:cubicBezTo>
                  <a:pt x="10" y="52"/>
                  <a:pt x="10" y="52"/>
                  <a:pt x="11" y="52"/>
                </a:cubicBezTo>
                <a:cubicBezTo>
                  <a:pt x="11" y="52"/>
                  <a:pt x="11" y="52"/>
                  <a:pt x="11" y="52"/>
                </a:cubicBezTo>
                <a:cubicBezTo>
                  <a:pt x="12" y="52"/>
                  <a:pt x="15" y="52"/>
                  <a:pt x="18" y="53"/>
                </a:cubicBezTo>
                <a:cubicBezTo>
                  <a:pt x="17" y="53"/>
                  <a:pt x="16" y="53"/>
                  <a:pt x="15" y="52"/>
                </a:cubicBezTo>
                <a:cubicBezTo>
                  <a:pt x="14" y="55"/>
                  <a:pt x="14" y="55"/>
                  <a:pt x="14" y="55"/>
                </a:cubicBezTo>
                <a:cubicBezTo>
                  <a:pt x="15" y="55"/>
                  <a:pt x="16" y="55"/>
                  <a:pt x="17" y="56"/>
                </a:cubicBezTo>
                <a:cubicBezTo>
                  <a:pt x="19" y="56"/>
                  <a:pt x="20" y="56"/>
                  <a:pt x="21" y="57"/>
                </a:cubicBezTo>
                <a:cubicBezTo>
                  <a:pt x="21" y="57"/>
                  <a:pt x="21" y="57"/>
                  <a:pt x="21" y="57"/>
                </a:cubicBezTo>
                <a:cubicBezTo>
                  <a:pt x="19" y="57"/>
                  <a:pt x="16" y="57"/>
                  <a:pt x="14" y="58"/>
                </a:cubicBezTo>
                <a:cubicBezTo>
                  <a:pt x="14" y="58"/>
                  <a:pt x="14" y="58"/>
                  <a:pt x="14" y="58"/>
                </a:cubicBezTo>
                <a:cubicBezTo>
                  <a:pt x="14" y="58"/>
                  <a:pt x="13" y="58"/>
                  <a:pt x="13" y="58"/>
                </a:cubicBezTo>
                <a:cubicBezTo>
                  <a:pt x="12" y="58"/>
                  <a:pt x="11" y="58"/>
                  <a:pt x="10" y="58"/>
                </a:cubicBezTo>
                <a:cubicBezTo>
                  <a:pt x="9" y="59"/>
                  <a:pt x="9" y="59"/>
                  <a:pt x="9" y="59"/>
                </a:cubicBezTo>
                <a:cubicBezTo>
                  <a:pt x="9" y="57"/>
                  <a:pt x="9" y="56"/>
                  <a:pt x="9" y="55"/>
                </a:cubicBezTo>
                <a:cubicBezTo>
                  <a:pt x="9" y="53"/>
                  <a:pt x="9" y="52"/>
                  <a:pt x="10" y="52"/>
                </a:cubicBezTo>
                <a:moveTo>
                  <a:pt x="8" y="70"/>
                </a:moveTo>
                <a:cubicBezTo>
                  <a:pt x="8" y="70"/>
                  <a:pt x="8" y="70"/>
                  <a:pt x="8" y="70"/>
                </a:cubicBezTo>
                <a:cubicBezTo>
                  <a:pt x="10" y="74"/>
                  <a:pt x="10" y="79"/>
                  <a:pt x="10" y="84"/>
                </a:cubicBezTo>
                <a:cubicBezTo>
                  <a:pt x="10" y="87"/>
                  <a:pt x="10" y="90"/>
                  <a:pt x="10" y="93"/>
                </a:cubicBezTo>
                <a:cubicBezTo>
                  <a:pt x="9" y="87"/>
                  <a:pt x="8" y="81"/>
                  <a:pt x="8" y="76"/>
                </a:cubicBezTo>
                <a:cubicBezTo>
                  <a:pt x="8" y="74"/>
                  <a:pt x="8" y="72"/>
                  <a:pt x="8" y="70"/>
                </a:cubicBezTo>
                <a:moveTo>
                  <a:pt x="8" y="98"/>
                </a:moveTo>
                <a:cubicBezTo>
                  <a:pt x="8" y="98"/>
                  <a:pt x="8" y="98"/>
                  <a:pt x="8" y="98"/>
                </a:cubicBezTo>
                <a:cubicBezTo>
                  <a:pt x="8" y="99"/>
                  <a:pt x="9" y="100"/>
                  <a:pt x="9" y="101"/>
                </a:cubicBezTo>
                <a:cubicBezTo>
                  <a:pt x="9" y="102"/>
                  <a:pt x="8" y="102"/>
                  <a:pt x="8" y="103"/>
                </a:cubicBezTo>
                <a:cubicBezTo>
                  <a:pt x="8" y="101"/>
                  <a:pt x="8" y="100"/>
                  <a:pt x="8" y="98"/>
                </a:cubicBezTo>
                <a:moveTo>
                  <a:pt x="9" y="132"/>
                </a:moveTo>
                <a:cubicBezTo>
                  <a:pt x="9" y="132"/>
                  <a:pt x="9" y="132"/>
                  <a:pt x="9" y="132"/>
                </a:cubicBezTo>
                <a:cubicBezTo>
                  <a:pt x="9" y="126"/>
                  <a:pt x="9" y="120"/>
                  <a:pt x="9" y="115"/>
                </a:cubicBezTo>
                <a:cubicBezTo>
                  <a:pt x="9" y="113"/>
                  <a:pt x="10" y="111"/>
                  <a:pt x="10" y="108"/>
                </a:cubicBezTo>
                <a:cubicBezTo>
                  <a:pt x="10" y="111"/>
                  <a:pt x="11" y="114"/>
                  <a:pt x="11" y="118"/>
                </a:cubicBezTo>
                <a:cubicBezTo>
                  <a:pt x="10" y="118"/>
                  <a:pt x="10" y="118"/>
                  <a:pt x="10" y="118"/>
                </a:cubicBezTo>
                <a:cubicBezTo>
                  <a:pt x="11" y="118"/>
                  <a:pt x="11" y="118"/>
                  <a:pt x="11" y="118"/>
                </a:cubicBezTo>
                <a:cubicBezTo>
                  <a:pt x="11" y="119"/>
                  <a:pt x="11" y="120"/>
                  <a:pt x="11" y="120"/>
                </a:cubicBezTo>
                <a:cubicBezTo>
                  <a:pt x="11" y="123"/>
                  <a:pt x="11" y="125"/>
                  <a:pt x="11" y="127"/>
                </a:cubicBezTo>
                <a:cubicBezTo>
                  <a:pt x="10" y="129"/>
                  <a:pt x="10" y="130"/>
                  <a:pt x="9" y="132"/>
                </a:cubicBezTo>
                <a:moveTo>
                  <a:pt x="13" y="138"/>
                </a:moveTo>
                <a:cubicBezTo>
                  <a:pt x="13" y="138"/>
                  <a:pt x="13" y="138"/>
                  <a:pt x="13" y="138"/>
                </a:cubicBezTo>
                <a:cubicBezTo>
                  <a:pt x="13" y="138"/>
                  <a:pt x="12" y="138"/>
                  <a:pt x="11" y="138"/>
                </a:cubicBezTo>
                <a:cubicBezTo>
                  <a:pt x="12" y="134"/>
                  <a:pt x="13" y="131"/>
                  <a:pt x="13" y="128"/>
                </a:cubicBezTo>
                <a:cubicBezTo>
                  <a:pt x="14" y="125"/>
                  <a:pt x="14" y="122"/>
                  <a:pt x="15" y="118"/>
                </a:cubicBezTo>
                <a:cubicBezTo>
                  <a:pt x="21" y="119"/>
                  <a:pt x="26" y="119"/>
                  <a:pt x="31" y="121"/>
                </a:cubicBezTo>
                <a:cubicBezTo>
                  <a:pt x="26" y="122"/>
                  <a:pt x="20" y="122"/>
                  <a:pt x="14" y="123"/>
                </a:cubicBezTo>
                <a:cubicBezTo>
                  <a:pt x="14" y="126"/>
                  <a:pt x="14" y="126"/>
                  <a:pt x="14" y="126"/>
                </a:cubicBezTo>
                <a:cubicBezTo>
                  <a:pt x="18" y="126"/>
                  <a:pt x="21" y="126"/>
                  <a:pt x="25" y="127"/>
                </a:cubicBezTo>
                <a:cubicBezTo>
                  <a:pt x="25" y="127"/>
                  <a:pt x="24" y="127"/>
                  <a:pt x="24" y="127"/>
                </a:cubicBezTo>
                <a:cubicBezTo>
                  <a:pt x="21" y="127"/>
                  <a:pt x="18" y="127"/>
                  <a:pt x="15" y="128"/>
                </a:cubicBezTo>
                <a:cubicBezTo>
                  <a:pt x="16" y="130"/>
                  <a:pt x="16" y="130"/>
                  <a:pt x="16" y="130"/>
                </a:cubicBezTo>
                <a:cubicBezTo>
                  <a:pt x="16" y="130"/>
                  <a:pt x="16" y="130"/>
                  <a:pt x="16" y="130"/>
                </a:cubicBezTo>
                <a:cubicBezTo>
                  <a:pt x="16" y="130"/>
                  <a:pt x="16" y="130"/>
                  <a:pt x="16" y="130"/>
                </a:cubicBezTo>
                <a:cubicBezTo>
                  <a:pt x="18" y="130"/>
                  <a:pt x="21" y="130"/>
                  <a:pt x="24" y="130"/>
                </a:cubicBezTo>
                <a:cubicBezTo>
                  <a:pt x="24" y="130"/>
                  <a:pt x="24" y="130"/>
                  <a:pt x="24" y="130"/>
                </a:cubicBezTo>
                <a:cubicBezTo>
                  <a:pt x="27" y="130"/>
                  <a:pt x="30" y="130"/>
                  <a:pt x="32" y="131"/>
                </a:cubicBezTo>
                <a:cubicBezTo>
                  <a:pt x="27" y="131"/>
                  <a:pt x="21" y="131"/>
                  <a:pt x="15" y="132"/>
                </a:cubicBezTo>
                <a:cubicBezTo>
                  <a:pt x="16" y="135"/>
                  <a:pt x="16" y="135"/>
                  <a:pt x="16" y="135"/>
                </a:cubicBezTo>
                <a:cubicBezTo>
                  <a:pt x="19" y="135"/>
                  <a:pt x="22" y="135"/>
                  <a:pt x="25" y="135"/>
                </a:cubicBezTo>
                <a:cubicBezTo>
                  <a:pt x="21" y="136"/>
                  <a:pt x="17" y="137"/>
                  <a:pt x="13" y="138"/>
                </a:cubicBezTo>
                <a:moveTo>
                  <a:pt x="29" y="137"/>
                </a:moveTo>
                <a:cubicBezTo>
                  <a:pt x="29" y="137"/>
                  <a:pt x="29" y="137"/>
                  <a:pt x="29" y="137"/>
                </a:cubicBezTo>
                <a:cubicBezTo>
                  <a:pt x="28" y="138"/>
                  <a:pt x="26" y="138"/>
                  <a:pt x="25" y="138"/>
                </a:cubicBezTo>
                <a:cubicBezTo>
                  <a:pt x="27" y="137"/>
                  <a:pt x="30" y="137"/>
                  <a:pt x="32" y="136"/>
                </a:cubicBezTo>
                <a:cubicBezTo>
                  <a:pt x="31" y="137"/>
                  <a:pt x="30" y="137"/>
                  <a:pt x="29" y="137"/>
                </a:cubicBezTo>
                <a:moveTo>
                  <a:pt x="25" y="124"/>
                </a:moveTo>
                <a:cubicBezTo>
                  <a:pt x="25" y="124"/>
                  <a:pt x="25" y="124"/>
                  <a:pt x="25" y="124"/>
                </a:cubicBezTo>
                <a:cubicBezTo>
                  <a:pt x="28" y="124"/>
                  <a:pt x="32" y="123"/>
                  <a:pt x="36" y="122"/>
                </a:cubicBezTo>
                <a:cubicBezTo>
                  <a:pt x="36" y="122"/>
                  <a:pt x="36" y="122"/>
                  <a:pt x="36" y="122"/>
                </a:cubicBezTo>
                <a:cubicBezTo>
                  <a:pt x="37" y="124"/>
                  <a:pt x="37" y="126"/>
                  <a:pt x="38" y="128"/>
                </a:cubicBezTo>
                <a:cubicBezTo>
                  <a:pt x="38" y="129"/>
                  <a:pt x="38" y="130"/>
                  <a:pt x="37" y="130"/>
                </a:cubicBezTo>
                <a:cubicBezTo>
                  <a:pt x="36" y="129"/>
                  <a:pt x="35" y="129"/>
                  <a:pt x="34" y="128"/>
                </a:cubicBezTo>
                <a:cubicBezTo>
                  <a:pt x="34" y="126"/>
                  <a:pt x="34" y="126"/>
                  <a:pt x="34" y="126"/>
                </a:cubicBezTo>
                <a:cubicBezTo>
                  <a:pt x="31" y="125"/>
                  <a:pt x="28" y="125"/>
                  <a:pt x="25" y="124"/>
                </a:cubicBezTo>
                <a:moveTo>
                  <a:pt x="35" y="137"/>
                </a:moveTo>
                <a:cubicBezTo>
                  <a:pt x="35" y="137"/>
                  <a:pt x="35" y="137"/>
                  <a:pt x="35" y="137"/>
                </a:cubicBezTo>
                <a:cubicBezTo>
                  <a:pt x="37" y="136"/>
                  <a:pt x="38" y="135"/>
                  <a:pt x="39" y="133"/>
                </a:cubicBezTo>
                <a:cubicBezTo>
                  <a:pt x="40" y="134"/>
                  <a:pt x="40" y="136"/>
                  <a:pt x="40" y="137"/>
                </a:cubicBezTo>
                <a:cubicBezTo>
                  <a:pt x="39" y="137"/>
                  <a:pt x="37" y="137"/>
                  <a:pt x="35" y="137"/>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Tree>
    <p:extLst>
      <p:ext uri="{BB962C8B-B14F-4D97-AF65-F5344CB8AC3E}">
        <p14:creationId xmlns:p14="http://schemas.microsoft.com/office/powerpoint/2010/main" val="40514294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anim calcmode="lin" valueType="num">
                                      <p:cBhvr>
                                        <p:cTn id="14" dur="250" fill="hold"/>
                                        <p:tgtEl>
                                          <p:spTgt spid="15"/>
                                        </p:tgtEl>
                                        <p:attrNameLst>
                                          <p:attrName>ppt_x</p:attrName>
                                        </p:attrNameLst>
                                      </p:cBhvr>
                                      <p:tavLst>
                                        <p:tav tm="0">
                                          <p:val>
                                            <p:strVal val="#ppt_x"/>
                                          </p:val>
                                        </p:tav>
                                        <p:tav tm="100000">
                                          <p:val>
                                            <p:strVal val="#ppt_x"/>
                                          </p:val>
                                        </p:tav>
                                      </p:tavLst>
                                    </p:anim>
                                    <p:anim calcmode="lin" valueType="num">
                                      <p:cBhvr>
                                        <p:cTn id="15" dur="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5239" y="4609619"/>
            <a:ext cx="1511407" cy="1133555"/>
          </a:xfrm>
          <a:prstGeom prst="rect">
            <a:avLst/>
          </a:prstGeom>
        </p:spPr>
      </p:pic>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panose="020B0503020204020204" pitchFamily="34" charset="-122"/>
                <a:cs typeface="+mn-ea"/>
                <a:sym typeface="+mn-lt"/>
              </a:rPr>
              <a:t>2</a:t>
            </a:r>
            <a:endParaRPr lang="zh-CN" altLang="en-US" sz="2700" dirty="0">
              <a:solidFill>
                <a:prstClr val="white"/>
              </a:solidFill>
              <a:latin typeface="Arial"/>
              <a:ea typeface="微软雅黑" panose="020B0503020204020204" pitchFamily="34" charset="-122"/>
              <a:cs typeface="+mn-ea"/>
              <a:sym typeface="+mn-lt"/>
            </a:endParaRPr>
          </a:p>
        </p:txBody>
      </p:sp>
      <p:sp>
        <p:nvSpPr>
          <p:cNvPr id="6" name="矩形 5"/>
          <p:cNvSpPr/>
          <p:nvPr/>
        </p:nvSpPr>
        <p:spPr>
          <a:xfrm>
            <a:off x="2605238" y="909405"/>
            <a:ext cx="1575989"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panose="020B0503020204020204" pitchFamily="34" charset="-122"/>
                <a:cs typeface="+mn-ea"/>
                <a:sym typeface="+mn-lt"/>
              </a:rPr>
              <a:t>新兴人工智能应用</a:t>
            </a:r>
            <a:endParaRPr lang="en-US" altLang="zh-CN" sz="1350" dirty="0">
              <a:solidFill>
                <a:prstClr val="white"/>
              </a:solidFill>
              <a:latin typeface="Arial"/>
              <a:ea typeface="微软雅黑" panose="020B0503020204020204" pitchFamily="34" charset="-122"/>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panose="020B0503020204020204" pitchFamily="34" charset="-122"/>
              <a:cs typeface="+mn-ea"/>
              <a:sym typeface="+mn-lt"/>
            </a:endParaRPr>
          </a:p>
        </p:txBody>
      </p:sp>
      <p:sp>
        <p:nvSpPr>
          <p:cNvPr id="9" name="矩形 8"/>
          <p:cNvSpPr/>
          <p:nvPr/>
        </p:nvSpPr>
        <p:spPr>
          <a:xfrm>
            <a:off x="310969" y="789528"/>
            <a:ext cx="2095445"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panose="020B0503020204020204" pitchFamily="34" charset="-122"/>
                <a:cs typeface="+mn-ea"/>
                <a:sym typeface="+mn-lt"/>
              </a:rPr>
              <a:t> </a:t>
            </a:r>
            <a:r>
              <a:rPr lang="zh-CN" altLang="en-US" dirty="0">
                <a:solidFill>
                  <a:prstClr val="black">
                    <a:lumMod val="65000"/>
                    <a:lumOff val="35000"/>
                  </a:prstClr>
                </a:solidFill>
                <a:latin typeface="Arial"/>
                <a:ea typeface="微软雅黑" panose="020B0503020204020204" pitchFamily="34" charset="-122"/>
                <a:cs typeface="+mn-ea"/>
                <a:sym typeface="+mn-lt"/>
              </a:rPr>
              <a:t>人工智能对抗技术</a:t>
            </a:r>
            <a:endParaRPr lang="en-US" altLang="zh-CN" dirty="0">
              <a:solidFill>
                <a:prstClr val="black">
                  <a:lumMod val="65000"/>
                  <a:lumOff val="35000"/>
                </a:prstClr>
              </a:solidFill>
              <a:latin typeface="Arial"/>
              <a:ea typeface="微软雅黑" panose="020B0503020204020204" pitchFamily="34" charset="-122"/>
              <a:cs typeface="+mn-ea"/>
              <a:sym typeface="+mn-lt"/>
            </a:endParaRPr>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grpSp>
        <p:nvGrpSpPr>
          <p:cNvPr id="45" name="组合 44"/>
          <p:cNvGrpSpPr/>
          <p:nvPr/>
        </p:nvGrpSpPr>
        <p:grpSpPr>
          <a:xfrm>
            <a:off x="358967" y="1288183"/>
            <a:ext cx="8646164" cy="405131"/>
            <a:chOff x="1987550" y="301512"/>
            <a:chExt cx="11528219" cy="540174"/>
          </a:xfrm>
        </p:grpSpPr>
        <p:sp>
          <p:nvSpPr>
            <p:cNvPr id="46" name="矩形 45"/>
            <p:cNvSpPr/>
            <p:nvPr/>
          </p:nvSpPr>
          <p:spPr>
            <a:xfrm>
              <a:off x="1987551" y="740155"/>
              <a:ext cx="1152821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endParaRPr>
            </a:p>
          </p:txBody>
        </p:sp>
        <p:sp>
          <p:nvSpPr>
            <p:cNvPr id="47" name="标题 1"/>
            <p:cNvSpPr txBox="1">
              <a:spLocks/>
            </p:cNvSpPr>
            <p:nvPr/>
          </p:nvSpPr>
          <p:spPr>
            <a:xfrm>
              <a:off x="1987550" y="301512"/>
              <a:ext cx="3756947" cy="540174"/>
            </a:xfrm>
            <a:prstGeom prst="rect">
              <a:avLst/>
            </a:prstGeom>
          </p:spPr>
          <p:txBody>
            <a:bodyPr lIns="68578" tIns="34289" rIns="68578" bIns="34289">
              <a:normAutofit/>
            </a:bodyPr>
            <a:lstStyle>
              <a:lvl1pPr algn="ctr" defTabSz="914345" rtl="0" eaLnBrk="1" latinLnBrk="0" hangingPunct="1">
                <a:spcBef>
                  <a:spcPct val="0"/>
                </a:spcBef>
                <a:buNone/>
                <a:defRPr sz="4400" kern="1200">
                  <a:solidFill>
                    <a:schemeClr val="tx1"/>
                  </a:solidFill>
                  <a:latin typeface="+mj-lt"/>
                  <a:ea typeface="+mj-ea"/>
                  <a:cs typeface="+mj-cs"/>
                </a:defRPr>
              </a:lvl1pPr>
            </a:lstStyle>
            <a:p>
              <a:pPr algn="l" defTabSz="685800" fontAlgn="auto">
                <a:spcBef>
                  <a:spcPts val="0"/>
                </a:spcBef>
                <a:spcAft>
                  <a:spcPts val="0"/>
                </a:spcAft>
              </a:pPr>
              <a:r>
                <a:rPr lang="en-US" altLang="zh-CN" sz="1800" dirty="0">
                  <a:solidFill>
                    <a:prstClr val="black">
                      <a:lumMod val="65000"/>
                      <a:lumOff val="35000"/>
                    </a:prstClr>
                  </a:solidFill>
                  <a:latin typeface="Arial"/>
                  <a:ea typeface="微软雅黑" panose="020B0503020204020204" pitchFamily="34" charset="-122"/>
                  <a:cs typeface="+mn-ea"/>
                </a:rPr>
                <a:t>2.2 </a:t>
              </a:r>
              <a:r>
                <a:rPr lang="zh-CN" altLang="en-US" sz="1800" dirty="0">
                  <a:solidFill>
                    <a:prstClr val="black">
                      <a:lumMod val="65000"/>
                      <a:lumOff val="35000"/>
                    </a:prstClr>
                  </a:solidFill>
                  <a:latin typeface="Arial"/>
                  <a:ea typeface="微软雅黑" panose="020B0503020204020204" pitchFamily="34" charset="-122"/>
                  <a:cs typeface="+mn-ea"/>
                </a:rPr>
                <a:t>生成对抗网络的提出</a:t>
              </a:r>
            </a:p>
          </p:txBody>
        </p:sp>
      </p:grpSp>
      <p:sp>
        <p:nvSpPr>
          <p:cNvPr id="104" name="文本框 13"/>
          <p:cNvSpPr txBox="1"/>
          <p:nvPr/>
        </p:nvSpPr>
        <p:spPr>
          <a:xfrm>
            <a:off x="358967" y="1743656"/>
            <a:ext cx="3185487" cy="369332"/>
          </a:xfrm>
          <a:prstGeom prst="rect">
            <a:avLst/>
          </a:prstGeom>
          <a:noFill/>
        </p:spPr>
        <p:txBody>
          <a:bodyPr wrap="none" rtlCol="0">
            <a:spAutoFit/>
          </a:bodyPr>
          <a:lstStyle/>
          <a:p>
            <a:pPr defTabSz="685800" eaLnBrk="1" fontAlgn="auto" hangingPunct="1">
              <a:spcBef>
                <a:spcPts val="0"/>
              </a:spcBef>
              <a:spcAft>
                <a:spcPts val="0"/>
              </a:spcAft>
            </a:pPr>
            <a:r>
              <a:rPr lang="zh-CN" altLang="en-US"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基本原理：二人零和博弈思想</a:t>
            </a:r>
          </a:p>
        </p:txBody>
      </p:sp>
      <p:grpSp>
        <p:nvGrpSpPr>
          <p:cNvPr id="2" name="组合 1"/>
          <p:cNvGrpSpPr/>
          <p:nvPr/>
        </p:nvGrpSpPr>
        <p:grpSpPr>
          <a:xfrm>
            <a:off x="407884" y="2792095"/>
            <a:ext cx="1023051" cy="1070441"/>
            <a:chOff x="877949" y="2245360"/>
            <a:chExt cx="1364068" cy="1427255"/>
          </a:xfrm>
        </p:grpSpPr>
        <p:grpSp>
          <p:nvGrpSpPr>
            <p:cNvPr id="148" name="PA-49-49158-Operator of callcenter on laptop screen-532668">
              <a:extLst>
                <a:ext uri="{FF2B5EF4-FFF2-40B4-BE49-F238E27FC236}">
                  <a16:creationId xmlns:a16="http://schemas.microsoft.com/office/drawing/2014/main" id="{72CE4FD8-7B5E-427E-93C1-EF91B4A8F459}"/>
                </a:ext>
              </a:extLst>
            </p:cNvPr>
            <p:cNvGrpSpPr/>
            <p:nvPr>
              <p:custDataLst>
                <p:tags r:id="rId3"/>
              </p:custDataLst>
            </p:nvPr>
          </p:nvGrpSpPr>
          <p:grpSpPr>
            <a:xfrm>
              <a:off x="1087120" y="2245360"/>
              <a:ext cx="945726" cy="668866"/>
              <a:chOff x="22828250" y="10553361"/>
              <a:chExt cx="1566333" cy="1185333"/>
            </a:xfrm>
            <a:solidFill>
              <a:srgbClr val="878787"/>
            </a:solidFill>
          </p:grpSpPr>
          <p:sp>
            <p:nvSpPr>
              <p:cNvPr id="149" name="PA-任意多边形: 形状 1404">
                <a:extLst>
                  <a:ext uri="{FF2B5EF4-FFF2-40B4-BE49-F238E27FC236}">
                    <a16:creationId xmlns:a16="http://schemas.microsoft.com/office/drawing/2014/main" id="{282A9806-53A9-4D93-870A-0D9BCB9DF698}"/>
                  </a:ext>
                </a:extLst>
              </p:cNvPr>
              <p:cNvSpPr/>
              <p:nvPr>
                <p:custDataLst>
                  <p:tags r:id="rId4"/>
                </p:custDataLst>
              </p:nvPr>
            </p:nvSpPr>
            <p:spPr>
              <a:xfrm>
                <a:off x="22828250" y="10553361"/>
                <a:ext cx="1566333" cy="1185333"/>
              </a:xfrm>
              <a:custGeom>
                <a:avLst/>
                <a:gdLst>
                  <a:gd name="connsiteX0" fmla="*/ 1468670 w 1566333"/>
                  <a:gd name="connsiteY0" fmla="*/ 31750 h 1185333"/>
                  <a:gd name="connsiteX1" fmla="*/ 129413 w 1566333"/>
                  <a:gd name="connsiteY1" fmla="*/ 31750 h 1185333"/>
                  <a:gd name="connsiteX2" fmla="*/ 129413 w 1566333"/>
                  <a:gd name="connsiteY2" fmla="*/ 1005332 h 1185333"/>
                  <a:gd name="connsiteX3" fmla="*/ 1468670 w 1566333"/>
                  <a:gd name="connsiteY3" fmla="*/ 1005332 h 1185333"/>
                  <a:gd name="connsiteX4" fmla="*/ 1468670 w 1566333"/>
                  <a:gd name="connsiteY4" fmla="*/ 31750 h 1185333"/>
                  <a:gd name="connsiteX5" fmla="*/ 1468670 w 1566333"/>
                  <a:gd name="connsiteY5" fmla="*/ 31750 h 1185333"/>
                  <a:gd name="connsiteX6" fmla="*/ 1402715 w 1566333"/>
                  <a:gd name="connsiteY6" fmla="*/ 906314 h 1185333"/>
                  <a:gd name="connsiteX7" fmla="*/ 1155446 w 1566333"/>
                  <a:gd name="connsiteY7" fmla="*/ 906314 h 1185333"/>
                  <a:gd name="connsiteX8" fmla="*/ 1155446 w 1566333"/>
                  <a:gd name="connsiteY8" fmla="*/ 865505 h 1185333"/>
                  <a:gd name="connsiteX9" fmla="*/ 1060916 w 1566333"/>
                  <a:gd name="connsiteY9" fmla="*/ 730546 h 1185333"/>
                  <a:gd name="connsiteX10" fmla="*/ 941451 w 1566333"/>
                  <a:gd name="connsiteY10" fmla="*/ 673693 h 1185333"/>
                  <a:gd name="connsiteX11" fmla="*/ 862838 w 1566333"/>
                  <a:gd name="connsiteY11" fmla="*/ 837480 h 1185333"/>
                  <a:gd name="connsiteX12" fmla="*/ 823807 w 1566333"/>
                  <a:gd name="connsiteY12" fmla="*/ 731435 h 1185333"/>
                  <a:gd name="connsiteX13" fmla="*/ 799169 w 1566333"/>
                  <a:gd name="connsiteY13" fmla="*/ 735034 h 1185333"/>
                  <a:gd name="connsiteX14" fmla="*/ 774573 w 1566333"/>
                  <a:gd name="connsiteY14" fmla="*/ 731435 h 1185333"/>
                  <a:gd name="connsiteX15" fmla="*/ 733383 w 1566333"/>
                  <a:gd name="connsiteY15" fmla="*/ 842941 h 1185333"/>
                  <a:gd name="connsiteX16" fmla="*/ 653076 w 1566333"/>
                  <a:gd name="connsiteY16" fmla="*/ 675555 h 1185333"/>
                  <a:gd name="connsiteX17" fmla="*/ 537337 w 1566333"/>
                  <a:gd name="connsiteY17" fmla="*/ 730546 h 1185333"/>
                  <a:gd name="connsiteX18" fmla="*/ 442764 w 1566333"/>
                  <a:gd name="connsiteY18" fmla="*/ 865420 h 1185333"/>
                  <a:gd name="connsiteX19" fmla="*/ 442764 w 1566333"/>
                  <a:gd name="connsiteY19" fmla="*/ 906314 h 1185333"/>
                  <a:gd name="connsiteX20" fmla="*/ 195495 w 1566333"/>
                  <a:gd name="connsiteY20" fmla="*/ 906314 h 1185333"/>
                  <a:gd name="connsiteX21" fmla="*/ 195495 w 1566333"/>
                  <a:gd name="connsiteY21" fmla="*/ 97748 h 1185333"/>
                  <a:gd name="connsiteX22" fmla="*/ 1402884 w 1566333"/>
                  <a:gd name="connsiteY22" fmla="*/ 97748 h 1185333"/>
                  <a:gd name="connsiteX23" fmla="*/ 1402884 w 1566333"/>
                  <a:gd name="connsiteY23" fmla="*/ 906314 h 1185333"/>
                  <a:gd name="connsiteX24" fmla="*/ 1402715 w 1566333"/>
                  <a:gd name="connsiteY24" fmla="*/ 906314 h 1185333"/>
                  <a:gd name="connsiteX25" fmla="*/ 1566333 w 1566333"/>
                  <a:gd name="connsiteY25" fmla="*/ 1045083 h 1185333"/>
                  <a:gd name="connsiteX26" fmla="*/ 1566333 w 1566333"/>
                  <a:gd name="connsiteY26" fmla="*/ 1160611 h 1185333"/>
                  <a:gd name="connsiteX27" fmla="*/ 31750 w 1566333"/>
                  <a:gd name="connsiteY27" fmla="*/ 1160611 h 1185333"/>
                  <a:gd name="connsiteX28" fmla="*/ 31750 w 1566333"/>
                  <a:gd name="connsiteY28" fmla="*/ 1045083 h 1185333"/>
                  <a:gd name="connsiteX29" fmla="*/ 722080 w 1566333"/>
                  <a:gd name="connsiteY29" fmla="*/ 1045083 h 1185333"/>
                  <a:gd name="connsiteX30" fmla="*/ 722080 w 1566333"/>
                  <a:gd name="connsiteY30" fmla="*/ 1069806 h 1185333"/>
                  <a:gd name="connsiteX31" fmla="*/ 876088 w 1566333"/>
                  <a:gd name="connsiteY31" fmla="*/ 1069806 h 1185333"/>
                  <a:gd name="connsiteX32" fmla="*/ 876088 w 1566333"/>
                  <a:gd name="connsiteY32" fmla="*/ 1045083 h 1185333"/>
                  <a:gd name="connsiteX33" fmla="*/ 1566333 w 1566333"/>
                  <a:gd name="connsiteY33" fmla="*/ 1045083 h 1185333"/>
                  <a:gd name="connsiteX34" fmla="*/ 570611 w 1566333"/>
                  <a:gd name="connsiteY34" fmla="*/ 532680 h 1185333"/>
                  <a:gd name="connsiteX35" fmla="*/ 672084 w 1566333"/>
                  <a:gd name="connsiteY35" fmla="*/ 672084 h 1185333"/>
                  <a:gd name="connsiteX36" fmla="*/ 692235 w 1566333"/>
                  <a:gd name="connsiteY36" fmla="*/ 698246 h 1185333"/>
                  <a:gd name="connsiteX37" fmla="*/ 732409 w 1566333"/>
                  <a:gd name="connsiteY37" fmla="*/ 692362 h 1185333"/>
                  <a:gd name="connsiteX38" fmla="*/ 714121 w 1566333"/>
                  <a:gd name="connsiteY38" fmla="*/ 656167 h 1185333"/>
                  <a:gd name="connsiteX39" fmla="*/ 685588 w 1566333"/>
                  <a:gd name="connsiteY39" fmla="*/ 653288 h 1185333"/>
                  <a:gd name="connsiteX40" fmla="*/ 594741 w 1566333"/>
                  <a:gd name="connsiteY40" fmla="*/ 533527 h 1185333"/>
                  <a:gd name="connsiteX41" fmla="*/ 620310 w 1566333"/>
                  <a:gd name="connsiteY41" fmla="*/ 499110 h 1185333"/>
                  <a:gd name="connsiteX42" fmla="*/ 620310 w 1566333"/>
                  <a:gd name="connsiteY42" fmla="*/ 483193 h 1185333"/>
                  <a:gd name="connsiteX43" fmla="*/ 798957 w 1566333"/>
                  <a:gd name="connsiteY43" fmla="*/ 673862 h 1185333"/>
                  <a:gd name="connsiteX44" fmla="*/ 977604 w 1566333"/>
                  <a:gd name="connsiteY44" fmla="*/ 483193 h 1185333"/>
                  <a:gd name="connsiteX45" fmla="*/ 977604 w 1566333"/>
                  <a:gd name="connsiteY45" fmla="*/ 499068 h 1185333"/>
                  <a:gd name="connsiteX46" fmla="*/ 1013926 w 1566333"/>
                  <a:gd name="connsiteY46" fmla="*/ 535305 h 1185333"/>
                  <a:gd name="connsiteX47" fmla="*/ 1050121 w 1566333"/>
                  <a:gd name="connsiteY47" fmla="*/ 499068 h 1185333"/>
                  <a:gd name="connsiteX48" fmla="*/ 1050121 w 1566333"/>
                  <a:gd name="connsiteY48" fmla="*/ 423545 h 1185333"/>
                  <a:gd name="connsiteX49" fmla="*/ 1033399 w 1566333"/>
                  <a:gd name="connsiteY49" fmla="*/ 393023 h 1185333"/>
                  <a:gd name="connsiteX50" fmla="*/ 798830 w 1566333"/>
                  <a:gd name="connsiteY50" fmla="*/ 183896 h 1185333"/>
                  <a:gd name="connsiteX51" fmla="*/ 564176 w 1566333"/>
                  <a:gd name="connsiteY51" fmla="*/ 393023 h 1185333"/>
                  <a:gd name="connsiteX52" fmla="*/ 547539 w 1566333"/>
                  <a:gd name="connsiteY52" fmla="*/ 423545 h 1185333"/>
                  <a:gd name="connsiteX53" fmla="*/ 547539 w 1566333"/>
                  <a:gd name="connsiteY53" fmla="*/ 499068 h 1185333"/>
                  <a:gd name="connsiteX54" fmla="*/ 570611 w 1566333"/>
                  <a:gd name="connsiteY54" fmla="*/ 532680 h 1185333"/>
                  <a:gd name="connsiteX55" fmla="*/ 799042 w 1566333"/>
                  <a:gd name="connsiteY55" fmla="*/ 207095 h 1185333"/>
                  <a:gd name="connsiteX56" fmla="*/ 1009354 w 1566333"/>
                  <a:gd name="connsiteY56" fmla="*/ 387731 h 1185333"/>
                  <a:gd name="connsiteX57" fmla="*/ 981795 w 1566333"/>
                  <a:gd name="connsiteY57" fmla="*/ 407162 h 1185333"/>
                  <a:gd name="connsiteX58" fmla="*/ 799169 w 1566333"/>
                  <a:gd name="connsiteY58" fmla="*/ 253619 h 1185333"/>
                  <a:gd name="connsiteX59" fmla="*/ 616416 w 1566333"/>
                  <a:gd name="connsiteY59" fmla="*/ 407162 h 1185333"/>
                  <a:gd name="connsiteX60" fmla="*/ 598382 w 1566333"/>
                  <a:gd name="connsiteY60" fmla="*/ 390144 h 1185333"/>
                  <a:gd name="connsiteX61" fmla="*/ 592582 w 1566333"/>
                  <a:gd name="connsiteY61" fmla="*/ 385149 h 1185333"/>
                  <a:gd name="connsiteX62" fmla="*/ 589322 w 1566333"/>
                  <a:gd name="connsiteY62" fmla="*/ 384598 h 1185333"/>
                  <a:gd name="connsiteX63" fmla="*/ 799042 w 1566333"/>
                  <a:gd name="connsiteY63" fmla="*/ 207095 h 118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566333" h="1185333">
                    <a:moveTo>
                      <a:pt x="1468670" y="31750"/>
                    </a:moveTo>
                    <a:lnTo>
                      <a:pt x="129413" y="31750"/>
                    </a:lnTo>
                    <a:lnTo>
                      <a:pt x="129413" y="1005332"/>
                    </a:lnTo>
                    <a:lnTo>
                      <a:pt x="1468670" y="1005332"/>
                    </a:lnTo>
                    <a:lnTo>
                      <a:pt x="1468670" y="31750"/>
                    </a:lnTo>
                    <a:lnTo>
                      <a:pt x="1468670" y="31750"/>
                    </a:lnTo>
                    <a:close/>
                    <a:moveTo>
                      <a:pt x="1402715" y="906314"/>
                    </a:moveTo>
                    <a:lnTo>
                      <a:pt x="1155446" y="906314"/>
                    </a:lnTo>
                    <a:lnTo>
                      <a:pt x="1155446" y="865505"/>
                    </a:lnTo>
                    <a:cubicBezTo>
                      <a:pt x="1155446" y="816060"/>
                      <a:pt x="1112816" y="755269"/>
                      <a:pt x="1060916" y="730546"/>
                    </a:cubicBezTo>
                    <a:lnTo>
                      <a:pt x="941451" y="673693"/>
                    </a:lnTo>
                    <a:lnTo>
                      <a:pt x="862838" y="837480"/>
                    </a:lnTo>
                    <a:lnTo>
                      <a:pt x="823807" y="731435"/>
                    </a:lnTo>
                    <a:cubicBezTo>
                      <a:pt x="815679" y="733002"/>
                      <a:pt x="807593" y="735034"/>
                      <a:pt x="799169" y="735034"/>
                    </a:cubicBezTo>
                    <a:cubicBezTo>
                      <a:pt x="790744" y="735034"/>
                      <a:pt x="782574" y="733002"/>
                      <a:pt x="774573" y="731435"/>
                    </a:cubicBezTo>
                    <a:lnTo>
                      <a:pt x="733383" y="842941"/>
                    </a:lnTo>
                    <a:lnTo>
                      <a:pt x="653076" y="675555"/>
                    </a:lnTo>
                    <a:lnTo>
                      <a:pt x="537337" y="730546"/>
                    </a:lnTo>
                    <a:cubicBezTo>
                      <a:pt x="485309" y="755227"/>
                      <a:pt x="442764" y="816060"/>
                      <a:pt x="442764" y="865420"/>
                    </a:cubicBezTo>
                    <a:lnTo>
                      <a:pt x="442764" y="906314"/>
                    </a:lnTo>
                    <a:lnTo>
                      <a:pt x="195495" y="906314"/>
                    </a:lnTo>
                    <a:lnTo>
                      <a:pt x="195495" y="97748"/>
                    </a:lnTo>
                    <a:lnTo>
                      <a:pt x="1402884" y="97748"/>
                    </a:lnTo>
                    <a:lnTo>
                      <a:pt x="1402884" y="906314"/>
                    </a:lnTo>
                    <a:lnTo>
                      <a:pt x="1402715" y="906314"/>
                    </a:lnTo>
                    <a:close/>
                    <a:moveTo>
                      <a:pt x="1566333" y="1045083"/>
                    </a:moveTo>
                    <a:lnTo>
                      <a:pt x="1566333" y="1160611"/>
                    </a:lnTo>
                    <a:lnTo>
                      <a:pt x="31750" y="1160611"/>
                    </a:lnTo>
                    <a:lnTo>
                      <a:pt x="31750" y="1045083"/>
                    </a:lnTo>
                    <a:lnTo>
                      <a:pt x="722080" y="1045083"/>
                    </a:lnTo>
                    <a:lnTo>
                      <a:pt x="722080" y="1069806"/>
                    </a:lnTo>
                    <a:lnTo>
                      <a:pt x="876088" y="1069806"/>
                    </a:lnTo>
                    <a:lnTo>
                      <a:pt x="876088" y="1045083"/>
                    </a:lnTo>
                    <a:lnTo>
                      <a:pt x="1566333" y="1045083"/>
                    </a:lnTo>
                    <a:close/>
                    <a:moveTo>
                      <a:pt x="570611" y="532680"/>
                    </a:moveTo>
                    <a:cubicBezTo>
                      <a:pt x="585385" y="589957"/>
                      <a:pt x="621369" y="639530"/>
                      <a:pt x="672084" y="672084"/>
                    </a:cubicBezTo>
                    <a:cubicBezTo>
                      <a:pt x="672973" y="681778"/>
                      <a:pt x="680424" y="692150"/>
                      <a:pt x="692235" y="698246"/>
                    </a:cubicBezTo>
                    <a:cubicBezTo>
                      <a:pt x="708364" y="706586"/>
                      <a:pt x="726398" y="704046"/>
                      <a:pt x="732409" y="692362"/>
                    </a:cubicBezTo>
                    <a:cubicBezTo>
                      <a:pt x="738463" y="680762"/>
                      <a:pt x="730208" y="664549"/>
                      <a:pt x="714121" y="656167"/>
                    </a:cubicBezTo>
                    <a:cubicBezTo>
                      <a:pt x="704215" y="650960"/>
                      <a:pt x="693843" y="650452"/>
                      <a:pt x="685588" y="653288"/>
                    </a:cubicBezTo>
                    <a:cubicBezTo>
                      <a:pt x="641265" y="625348"/>
                      <a:pt x="609261" y="582845"/>
                      <a:pt x="594741" y="533527"/>
                    </a:cubicBezTo>
                    <a:cubicBezTo>
                      <a:pt x="609515" y="528997"/>
                      <a:pt x="620310" y="515324"/>
                      <a:pt x="620310" y="499110"/>
                    </a:cubicBezTo>
                    <a:lnTo>
                      <a:pt x="620310" y="483193"/>
                    </a:lnTo>
                    <a:cubicBezTo>
                      <a:pt x="639911" y="582083"/>
                      <a:pt x="712343" y="673862"/>
                      <a:pt x="798957" y="673862"/>
                    </a:cubicBezTo>
                    <a:cubicBezTo>
                      <a:pt x="885571" y="673862"/>
                      <a:pt x="957919" y="582083"/>
                      <a:pt x="977604" y="483193"/>
                    </a:cubicBezTo>
                    <a:lnTo>
                      <a:pt x="977604" y="499068"/>
                    </a:lnTo>
                    <a:cubicBezTo>
                      <a:pt x="977604" y="519218"/>
                      <a:pt x="993944" y="535305"/>
                      <a:pt x="1013926" y="535305"/>
                    </a:cubicBezTo>
                    <a:cubicBezTo>
                      <a:pt x="1033907" y="535305"/>
                      <a:pt x="1050121" y="519091"/>
                      <a:pt x="1050121" y="499068"/>
                    </a:cubicBezTo>
                    <a:lnTo>
                      <a:pt x="1050121" y="423545"/>
                    </a:lnTo>
                    <a:cubicBezTo>
                      <a:pt x="1050121" y="410760"/>
                      <a:pt x="1043432" y="399500"/>
                      <a:pt x="1033399" y="393023"/>
                    </a:cubicBezTo>
                    <a:cubicBezTo>
                      <a:pt x="1019937" y="275505"/>
                      <a:pt x="919861" y="183896"/>
                      <a:pt x="798830" y="183896"/>
                    </a:cubicBezTo>
                    <a:cubicBezTo>
                      <a:pt x="677714" y="183896"/>
                      <a:pt x="577723" y="275505"/>
                      <a:pt x="564176" y="393023"/>
                    </a:cubicBezTo>
                    <a:cubicBezTo>
                      <a:pt x="554186" y="399457"/>
                      <a:pt x="547539" y="410760"/>
                      <a:pt x="547539" y="423545"/>
                    </a:cubicBezTo>
                    <a:lnTo>
                      <a:pt x="547539" y="499068"/>
                    </a:lnTo>
                    <a:cubicBezTo>
                      <a:pt x="547751" y="514181"/>
                      <a:pt x="557191" y="527304"/>
                      <a:pt x="570611" y="532680"/>
                    </a:cubicBezTo>
                    <a:close/>
                    <a:moveTo>
                      <a:pt x="799042" y="207095"/>
                    </a:moveTo>
                    <a:cubicBezTo>
                      <a:pt x="905468" y="207095"/>
                      <a:pt x="993606" y="285581"/>
                      <a:pt x="1009354" y="387731"/>
                    </a:cubicBezTo>
                    <a:cubicBezTo>
                      <a:pt x="997246" y="389340"/>
                      <a:pt x="987171" y="396748"/>
                      <a:pt x="981795" y="407162"/>
                    </a:cubicBezTo>
                    <a:cubicBezTo>
                      <a:pt x="971127" y="306747"/>
                      <a:pt x="893487" y="253619"/>
                      <a:pt x="799169" y="253619"/>
                    </a:cubicBezTo>
                    <a:cubicBezTo>
                      <a:pt x="704808" y="253619"/>
                      <a:pt x="627168" y="306747"/>
                      <a:pt x="616416" y="407162"/>
                    </a:cubicBezTo>
                    <a:cubicBezTo>
                      <a:pt x="612521" y="399584"/>
                      <a:pt x="606340" y="393488"/>
                      <a:pt x="598382" y="390144"/>
                    </a:cubicBezTo>
                    <a:cubicBezTo>
                      <a:pt x="597069" y="387943"/>
                      <a:pt x="595164" y="386038"/>
                      <a:pt x="592582" y="385149"/>
                    </a:cubicBezTo>
                    <a:cubicBezTo>
                      <a:pt x="591439" y="384683"/>
                      <a:pt x="590338" y="384683"/>
                      <a:pt x="589322" y="384598"/>
                    </a:cubicBezTo>
                    <a:cubicBezTo>
                      <a:pt x="606213" y="283972"/>
                      <a:pt x="693801" y="207095"/>
                      <a:pt x="799042" y="207095"/>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grpSp>
        <p:sp>
          <p:nvSpPr>
            <p:cNvPr id="150" name="文本框 149"/>
            <p:cNvSpPr txBox="1"/>
            <p:nvPr/>
          </p:nvSpPr>
          <p:spPr>
            <a:xfrm>
              <a:off x="877949" y="2995507"/>
              <a:ext cx="1364068" cy="677108"/>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srgbClr val="0461A7"/>
                  </a:solidFill>
                  <a:latin typeface="Arial"/>
                  <a:ea typeface="微软雅黑" panose="020B0503020204020204" pitchFamily="34" charset="-122"/>
                </a:rPr>
                <a:t>生成器网络</a:t>
              </a:r>
            </a:p>
          </p:txBody>
        </p:sp>
      </p:grpSp>
      <p:grpSp>
        <p:nvGrpSpPr>
          <p:cNvPr id="152" name="组合 151"/>
          <p:cNvGrpSpPr/>
          <p:nvPr/>
        </p:nvGrpSpPr>
        <p:grpSpPr>
          <a:xfrm>
            <a:off x="3286747" y="2792095"/>
            <a:ext cx="1023051" cy="1070441"/>
            <a:chOff x="877949" y="2245360"/>
            <a:chExt cx="1364068" cy="1427255"/>
          </a:xfrm>
        </p:grpSpPr>
        <p:grpSp>
          <p:nvGrpSpPr>
            <p:cNvPr id="153" name="PA-49-49158-Operator of callcenter on laptop screen-532668">
              <a:extLst>
                <a:ext uri="{FF2B5EF4-FFF2-40B4-BE49-F238E27FC236}">
                  <a16:creationId xmlns:a16="http://schemas.microsoft.com/office/drawing/2014/main" id="{72CE4FD8-7B5E-427E-93C1-EF91B4A8F459}"/>
                </a:ext>
              </a:extLst>
            </p:cNvPr>
            <p:cNvGrpSpPr/>
            <p:nvPr>
              <p:custDataLst>
                <p:tags r:id="rId1"/>
              </p:custDataLst>
            </p:nvPr>
          </p:nvGrpSpPr>
          <p:grpSpPr>
            <a:xfrm>
              <a:off x="1087120" y="2245360"/>
              <a:ext cx="945726" cy="668866"/>
              <a:chOff x="22828250" y="10553361"/>
              <a:chExt cx="1566333" cy="1185333"/>
            </a:xfrm>
            <a:solidFill>
              <a:srgbClr val="878787"/>
            </a:solidFill>
          </p:grpSpPr>
          <p:sp>
            <p:nvSpPr>
              <p:cNvPr id="155" name="PA-任意多边形: 形状 1404">
                <a:extLst>
                  <a:ext uri="{FF2B5EF4-FFF2-40B4-BE49-F238E27FC236}">
                    <a16:creationId xmlns:a16="http://schemas.microsoft.com/office/drawing/2014/main" id="{282A9806-53A9-4D93-870A-0D9BCB9DF698}"/>
                  </a:ext>
                </a:extLst>
              </p:cNvPr>
              <p:cNvSpPr/>
              <p:nvPr>
                <p:custDataLst>
                  <p:tags r:id="rId2"/>
                </p:custDataLst>
              </p:nvPr>
            </p:nvSpPr>
            <p:spPr>
              <a:xfrm>
                <a:off x="22828250" y="10553361"/>
                <a:ext cx="1566333" cy="1185333"/>
              </a:xfrm>
              <a:custGeom>
                <a:avLst/>
                <a:gdLst>
                  <a:gd name="connsiteX0" fmla="*/ 1468670 w 1566333"/>
                  <a:gd name="connsiteY0" fmla="*/ 31750 h 1185333"/>
                  <a:gd name="connsiteX1" fmla="*/ 129413 w 1566333"/>
                  <a:gd name="connsiteY1" fmla="*/ 31750 h 1185333"/>
                  <a:gd name="connsiteX2" fmla="*/ 129413 w 1566333"/>
                  <a:gd name="connsiteY2" fmla="*/ 1005332 h 1185333"/>
                  <a:gd name="connsiteX3" fmla="*/ 1468670 w 1566333"/>
                  <a:gd name="connsiteY3" fmla="*/ 1005332 h 1185333"/>
                  <a:gd name="connsiteX4" fmla="*/ 1468670 w 1566333"/>
                  <a:gd name="connsiteY4" fmla="*/ 31750 h 1185333"/>
                  <a:gd name="connsiteX5" fmla="*/ 1468670 w 1566333"/>
                  <a:gd name="connsiteY5" fmla="*/ 31750 h 1185333"/>
                  <a:gd name="connsiteX6" fmla="*/ 1402715 w 1566333"/>
                  <a:gd name="connsiteY6" fmla="*/ 906314 h 1185333"/>
                  <a:gd name="connsiteX7" fmla="*/ 1155446 w 1566333"/>
                  <a:gd name="connsiteY7" fmla="*/ 906314 h 1185333"/>
                  <a:gd name="connsiteX8" fmla="*/ 1155446 w 1566333"/>
                  <a:gd name="connsiteY8" fmla="*/ 865505 h 1185333"/>
                  <a:gd name="connsiteX9" fmla="*/ 1060916 w 1566333"/>
                  <a:gd name="connsiteY9" fmla="*/ 730546 h 1185333"/>
                  <a:gd name="connsiteX10" fmla="*/ 941451 w 1566333"/>
                  <a:gd name="connsiteY10" fmla="*/ 673693 h 1185333"/>
                  <a:gd name="connsiteX11" fmla="*/ 862838 w 1566333"/>
                  <a:gd name="connsiteY11" fmla="*/ 837480 h 1185333"/>
                  <a:gd name="connsiteX12" fmla="*/ 823807 w 1566333"/>
                  <a:gd name="connsiteY12" fmla="*/ 731435 h 1185333"/>
                  <a:gd name="connsiteX13" fmla="*/ 799169 w 1566333"/>
                  <a:gd name="connsiteY13" fmla="*/ 735034 h 1185333"/>
                  <a:gd name="connsiteX14" fmla="*/ 774573 w 1566333"/>
                  <a:gd name="connsiteY14" fmla="*/ 731435 h 1185333"/>
                  <a:gd name="connsiteX15" fmla="*/ 733383 w 1566333"/>
                  <a:gd name="connsiteY15" fmla="*/ 842941 h 1185333"/>
                  <a:gd name="connsiteX16" fmla="*/ 653076 w 1566333"/>
                  <a:gd name="connsiteY16" fmla="*/ 675555 h 1185333"/>
                  <a:gd name="connsiteX17" fmla="*/ 537337 w 1566333"/>
                  <a:gd name="connsiteY17" fmla="*/ 730546 h 1185333"/>
                  <a:gd name="connsiteX18" fmla="*/ 442764 w 1566333"/>
                  <a:gd name="connsiteY18" fmla="*/ 865420 h 1185333"/>
                  <a:gd name="connsiteX19" fmla="*/ 442764 w 1566333"/>
                  <a:gd name="connsiteY19" fmla="*/ 906314 h 1185333"/>
                  <a:gd name="connsiteX20" fmla="*/ 195495 w 1566333"/>
                  <a:gd name="connsiteY20" fmla="*/ 906314 h 1185333"/>
                  <a:gd name="connsiteX21" fmla="*/ 195495 w 1566333"/>
                  <a:gd name="connsiteY21" fmla="*/ 97748 h 1185333"/>
                  <a:gd name="connsiteX22" fmla="*/ 1402884 w 1566333"/>
                  <a:gd name="connsiteY22" fmla="*/ 97748 h 1185333"/>
                  <a:gd name="connsiteX23" fmla="*/ 1402884 w 1566333"/>
                  <a:gd name="connsiteY23" fmla="*/ 906314 h 1185333"/>
                  <a:gd name="connsiteX24" fmla="*/ 1402715 w 1566333"/>
                  <a:gd name="connsiteY24" fmla="*/ 906314 h 1185333"/>
                  <a:gd name="connsiteX25" fmla="*/ 1566333 w 1566333"/>
                  <a:gd name="connsiteY25" fmla="*/ 1045083 h 1185333"/>
                  <a:gd name="connsiteX26" fmla="*/ 1566333 w 1566333"/>
                  <a:gd name="connsiteY26" fmla="*/ 1160611 h 1185333"/>
                  <a:gd name="connsiteX27" fmla="*/ 31750 w 1566333"/>
                  <a:gd name="connsiteY27" fmla="*/ 1160611 h 1185333"/>
                  <a:gd name="connsiteX28" fmla="*/ 31750 w 1566333"/>
                  <a:gd name="connsiteY28" fmla="*/ 1045083 h 1185333"/>
                  <a:gd name="connsiteX29" fmla="*/ 722080 w 1566333"/>
                  <a:gd name="connsiteY29" fmla="*/ 1045083 h 1185333"/>
                  <a:gd name="connsiteX30" fmla="*/ 722080 w 1566333"/>
                  <a:gd name="connsiteY30" fmla="*/ 1069806 h 1185333"/>
                  <a:gd name="connsiteX31" fmla="*/ 876088 w 1566333"/>
                  <a:gd name="connsiteY31" fmla="*/ 1069806 h 1185333"/>
                  <a:gd name="connsiteX32" fmla="*/ 876088 w 1566333"/>
                  <a:gd name="connsiteY32" fmla="*/ 1045083 h 1185333"/>
                  <a:gd name="connsiteX33" fmla="*/ 1566333 w 1566333"/>
                  <a:gd name="connsiteY33" fmla="*/ 1045083 h 1185333"/>
                  <a:gd name="connsiteX34" fmla="*/ 570611 w 1566333"/>
                  <a:gd name="connsiteY34" fmla="*/ 532680 h 1185333"/>
                  <a:gd name="connsiteX35" fmla="*/ 672084 w 1566333"/>
                  <a:gd name="connsiteY35" fmla="*/ 672084 h 1185333"/>
                  <a:gd name="connsiteX36" fmla="*/ 692235 w 1566333"/>
                  <a:gd name="connsiteY36" fmla="*/ 698246 h 1185333"/>
                  <a:gd name="connsiteX37" fmla="*/ 732409 w 1566333"/>
                  <a:gd name="connsiteY37" fmla="*/ 692362 h 1185333"/>
                  <a:gd name="connsiteX38" fmla="*/ 714121 w 1566333"/>
                  <a:gd name="connsiteY38" fmla="*/ 656167 h 1185333"/>
                  <a:gd name="connsiteX39" fmla="*/ 685588 w 1566333"/>
                  <a:gd name="connsiteY39" fmla="*/ 653288 h 1185333"/>
                  <a:gd name="connsiteX40" fmla="*/ 594741 w 1566333"/>
                  <a:gd name="connsiteY40" fmla="*/ 533527 h 1185333"/>
                  <a:gd name="connsiteX41" fmla="*/ 620310 w 1566333"/>
                  <a:gd name="connsiteY41" fmla="*/ 499110 h 1185333"/>
                  <a:gd name="connsiteX42" fmla="*/ 620310 w 1566333"/>
                  <a:gd name="connsiteY42" fmla="*/ 483193 h 1185333"/>
                  <a:gd name="connsiteX43" fmla="*/ 798957 w 1566333"/>
                  <a:gd name="connsiteY43" fmla="*/ 673862 h 1185333"/>
                  <a:gd name="connsiteX44" fmla="*/ 977604 w 1566333"/>
                  <a:gd name="connsiteY44" fmla="*/ 483193 h 1185333"/>
                  <a:gd name="connsiteX45" fmla="*/ 977604 w 1566333"/>
                  <a:gd name="connsiteY45" fmla="*/ 499068 h 1185333"/>
                  <a:gd name="connsiteX46" fmla="*/ 1013926 w 1566333"/>
                  <a:gd name="connsiteY46" fmla="*/ 535305 h 1185333"/>
                  <a:gd name="connsiteX47" fmla="*/ 1050121 w 1566333"/>
                  <a:gd name="connsiteY47" fmla="*/ 499068 h 1185333"/>
                  <a:gd name="connsiteX48" fmla="*/ 1050121 w 1566333"/>
                  <a:gd name="connsiteY48" fmla="*/ 423545 h 1185333"/>
                  <a:gd name="connsiteX49" fmla="*/ 1033399 w 1566333"/>
                  <a:gd name="connsiteY49" fmla="*/ 393023 h 1185333"/>
                  <a:gd name="connsiteX50" fmla="*/ 798830 w 1566333"/>
                  <a:gd name="connsiteY50" fmla="*/ 183896 h 1185333"/>
                  <a:gd name="connsiteX51" fmla="*/ 564176 w 1566333"/>
                  <a:gd name="connsiteY51" fmla="*/ 393023 h 1185333"/>
                  <a:gd name="connsiteX52" fmla="*/ 547539 w 1566333"/>
                  <a:gd name="connsiteY52" fmla="*/ 423545 h 1185333"/>
                  <a:gd name="connsiteX53" fmla="*/ 547539 w 1566333"/>
                  <a:gd name="connsiteY53" fmla="*/ 499068 h 1185333"/>
                  <a:gd name="connsiteX54" fmla="*/ 570611 w 1566333"/>
                  <a:gd name="connsiteY54" fmla="*/ 532680 h 1185333"/>
                  <a:gd name="connsiteX55" fmla="*/ 799042 w 1566333"/>
                  <a:gd name="connsiteY55" fmla="*/ 207095 h 1185333"/>
                  <a:gd name="connsiteX56" fmla="*/ 1009354 w 1566333"/>
                  <a:gd name="connsiteY56" fmla="*/ 387731 h 1185333"/>
                  <a:gd name="connsiteX57" fmla="*/ 981795 w 1566333"/>
                  <a:gd name="connsiteY57" fmla="*/ 407162 h 1185333"/>
                  <a:gd name="connsiteX58" fmla="*/ 799169 w 1566333"/>
                  <a:gd name="connsiteY58" fmla="*/ 253619 h 1185333"/>
                  <a:gd name="connsiteX59" fmla="*/ 616416 w 1566333"/>
                  <a:gd name="connsiteY59" fmla="*/ 407162 h 1185333"/>
                  <a:gd name="connsiteX60" fmla="*/ 598382 w 1566333"/>
                  <a:gd name="connsiteY60" fmla="*/ 390144 h 1185333"/>
                  <a:gd name="connsiteX61" fmla="*/ 592582 w 1566333"/>
                  <a:gd name="connsiteY61" fmla="*/ 385149 h 1185333"/>
                  <a:gd name="connsiteX62" fmla="*/ 589322 w 1566333"/>
                  <a:gd name="connsiteY62" fmla="*/ 384598 h 1185333"/>
                  <a:gd name="connsiteX63" fmla="*/ 799042 w 1566333"/>
                  <a:gd name="connsiteY63" fmla="*/ 207095 h 118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566333" h="1185333">
                    <a:moveTo>
                      <a:pt x="1468670" y="31750"/>
                    </a:moveTo>
                    <a:lnTo>
                      <a:pt x="129413" y="31750"/>
                    </a:lnTo>
                    <a:lnTo>
                      <a:pt x="129413" y="1005332"/>
                    </a:lnTo>
                    <a:lnTo>
                      <a:pt x="1468670" y="1005332"/>
                    </a:lnTo>
                    <a:lnTo>
                      <a:pt x="1468670" y="31750"/>
                    </a:lnTo>
                    <a:lnTo>
                      <a:pt x="1468670" y="31750"/>
                    </a:lnTo>
                    <a:close/>
                    <a:moveTo>
                      <a:pt x="1402715" y="906314"/>
                    </a:moveTo>
                    <a:lnTo>
                      <a:pt x="1155446" y="906314"/>
                    </a:lnTo>
                    <a:lnTo>
                      <a:pt x="1155446" y="865505"/>
                    </a:lnTo>
                    <a:cubicBezTo>
                      <a:pt x="1155446" y="816060"/>
                      <a:pt x="1112816" y="755269"/>
                      <a:pt x="1060916" y="730546"/>
                    </a:cubicBezTo>
                    <a:lnTo>
                      <a:pt x="941451" y="673693"/>
                    </a:lnTo>
                    <a:lnTo>
                      <a:pt x="862838" y="837480"/>
                    </a:lnTo>
                    <a:lnTo>
                      <a:pt x="823807" y="731435"/>
                    </a:lnTo>
                    <a:cubicBezTo>
                      <a:pt x="815679" y="733002"/>
                      <a:pt x="807593" y="735034"/>
                      <a:pt x="799169" y="735034"/>
                    </a:cubicBezTo>
                    <a:cubicBezTo>
                      <a:pt x="790744" y="735034"/>
                      <a:pt x="782574" y="733002"/>
                      <a:pt x="774573" y="731435"/>
                    </a:cubicBezTo>
                    <a:lnTo>
                      <a:pt x="733383" y="842941"/>
                    </a:lnTo>
                    <a:lnTo>
                      <a:pt x="653076" y="675555"/>
                    </a:lnTo>
                    <a:lnTo>
                      <a:pt x="537337" y="730546"/>
                    </a:lnTo>
                    <a:cubicBezTo>
                      <a:pt x="485309" y="755227"/>
                      <a:pt x="442764" y="816060"/>
                      <a:pt x="442764" y="865420"/>
                    </a:cubicBezTo>
                    <a:lnTo>
                      <a:pt x="442764" y="906314"/>
                    </a:lnTo>
                    <a:lnTo>
                      <a:pt x="195495" y="906314"/>
                    </a:lnTo>
                    <a:lnTo>
                      <a:pt x="195495" y="97748"/>
                    </a:lnTo>
                    <a:lnTo>
                      <a:pt x="1402884" y="97748"/>
                    </a:lnTo>
                    <a:lnTo>
                      <a:pt x="1402884" y="906314"/>
                    </a:lnTo>
                    <a:lnTo>
                      <a:pt x="1402715" y="906314"/>
                    </a:lnTo>
                    <a:close/>
                    <a:moveTo>
                      <a:pt x="1566333" y="1045083"/>
                    </a:moveTo>
                    <a:lnTo>
                      <a:pt x="1566333" y="1160611"/>
                    </a:lnTo>
                    <a:lnTo>
                      <a:pt x="31750" y="1160611"/>
                    </a:lnTo>
                    <a:lnTo>
                      <a:pt x="31750" y="1045083"/>
                    </a:lnTo>
                    <a:lnTo>
                      <a:pt x="722080" y="1045083"/>
                    </a:lnTo>
                    <a:lnTo>
                      <a:pt x="722080" y="1069806"/>
                    </a:lnTo>
                    <a:lnTo>
                      <a:pt x="876088" y="1069806"/>
                    </a:lnTo>
                    <a:lnTo>
                      <a:pt x="876088" y="1045083"/>
                    </a:lnTo>
                    <a:lnTo>
                      <a:pt x="1566333" y="1045083"/>
                    </a:lnTo>
                    <a:close/>
                    <a:moveTo>
                      <a:pt x="570611" y="532680"/>
                    </a:moveTo>
                    <a:cubicBezTo>
                      <a:pt x="585385" y="589957"/>
                      <a:pt x="621369" y="639530"/>
                      <a:pt x="672084" y="672084"/>
                    </a:cubicBezTo>
                    <a:cubicBezTo>
                      <a:pt x="672973" y="681778"/>
                      <a:pt x="680424" y="692150"/>
                      <a:pt x="692235" y="698246"/>
                    </a:cubicBezTo>
                    <a:cubicBezTo>
                      <a:pt x="708364" y="706586"/>
                      <a:pt x="726398" y="704046"/>
                      <a:pt x="732409" y="692362"/>
                    </a:cubicBezTo>
                    <a:cubicBezTo>
                      <a:pt x="738463" y="680762"/>
                      <a:pt x="730208" y="664549"/>
                      <a:pt x="714121" y="656167"/>
                    </a:cubicBezTo>
                    <a:cubicBezTo>
                      <a:pt x="704215" y="650960"/>
                      <a:pt x="693843" y="650452"/>
                      <a:pt x="685588" y="653288"/>
                    </a:cubicBezTo>
                    <a:cubicBezTo>
                      <a:pt x="641265" y="625348"/>
                      <a:pt x="609261" y="582845"/>
                      <a:pt x="594741" y="533527"/>
                    </a:cubicBezTo>
                    <a:cubicBezTo>
                      <a:pt x="609515" y="528997"/>
                      <a:pt x="620310" y="515324"/>
                      <a:pt x="620310" y="499110"/>
                    </a:cubicBezTo>
                    <a:lnTo>
                      <a:pt x="620310" y="483193"/>
                    </a:lnTo>
                    <a:cubicBezTo>
                      <a:pt x="639911" y="582083"/>
                      <a:pt x="712343" y="673862"/>
                      <a:pt x="798957" y="673862"/>
                    </a:cubicBezTo>
                    <a:cubicBezTo>
                      <a:pt x="885571" y="673862"/>
                      <a:pt x="957919" y="582083"/>
                      <a:pt x="977604" y="483193"/>
                    </a:cubicBezTo>
                    <a:lnTo>
                      <a:pt x="977604" y="499068"/>
                    </a:lnTo>
                    <a:cubicBezTo>
                      <a:pt x="977604" y="519218"/>
                      <a:pt x="993944" y="535305"/>
                      <a:pt x="1013926" y="535305"/>
                    </a:cubicBezTo>
                    <a:cubicBezTo>
                      <a:pt x="1033907" y="535305"/>
                      <a:pt x="1050121" y="519091"/>
                      <a:pt x="1050121" y="499068"/>
                    </a:cubicBezTo>
                    <a:lnTo>
                      <a:pt x="1050121" y="423545"/>
                    </a:lnTo>
                    <a:cubicBezTo>
                      <a:pt x="1050121" y="410760"/>
                      <a:pt x="1043432" y="399500"/>
                      <a:pt x="1033399" y="393023"/>
                    </a:cubicBezTo>
                    <a:cubicBezTo>
                      <a:pt x="1019937" y="275505"/>
                      <a:pt x="919861" y="183896"/>
                      <a:pt x="798830" y="183896"/>
                    </a:cubicBezTo>
                    <a:cubicBezTo>
                      <a:pt x="677714" y="183896"/>
                      <a:pt x="577723" y="275505"/>
                      <a:pt x="564176" y="393023"/>
                    </a:cubicBezTo>
                    <a:cubicBezTo>
                      <a:pt x="554186" y="399457"/>
                      <a:pt x="547539" y="410760"/>
                      <a:pt x="547539" y="423545"/>
                    </a:cubicBezTo>
                    <a:lnTo>
                      <a:pt x="547539" y="499068"/>
                    </a:lnTo>
                    <a:cubicBezTo>
                      <a:pt x="547751" y="514181"/>
                      <a:pt x="557191" y="527304"/>
                      <a:pt x="570611" y="532680"/>
                    </a:cubicBezTo>
                    <a:close/>
                    <a:moveTo>
                      <a:pt x="799042" y="207095"/>
                    </a:moveTo>
                    <a:cubicBezTo>
                      <a:pt x="905468" y="207095"/>
                      <a:pt x="993606" y="285581"/>
                      <a:pt x="1009354" y="387731"/>
                    </a:cubicBezTo>
                    <a:cubicBezTo>
                      <a:pt x="997246" y="389340"/>
                      <a:pt x="987171" y="396748"/>
                      <a:pt x="981795" y="407162"/>
                    </a:cubicBezTo>
                    <a:cubicBezTo>
                      <a:pt x="971127" y="306747"/>
                      <a:pt x="893487" y="253619"/>
                      <a:pt x="799169" y="253619"/>
                    </a:cubicBezTo>
                    <a:cubicBezTo>
                      <a:pt x="704808" y="253619"/>
                      <a:pt x="627168" y="306747"/>
                      <a:pt x="616416" y="407162"/>
                    </a:cubicBezTo>
                    <a:cubicBezTo>
                      <a:pt x="612521" y="399584"/>
                      <a:pt x="606340" y="393488"/>
                      <a:pt x="598382" y="390144"/>
                    </a:cubicBezTo>
                    <a:cubicBezTo>
                      <a:pt x="597069" y="387943"/>
                      <a:pt x="595164" y="386038"/>
                      <a:pt x="592582" y="385149"/>
                    </a:cubicBezTo>
                    <a:cubicBezTo>
                      <a:pt x="591439" y="384683"/>
                      <a:pt x="590338" y="384683"/>
                      <a:pt x="589322" y="384598"/>
                    </a:cubicBezTo>
                    <a:cubicBezTo>
                      <a:pt x="606213" y="283972"/>
                      <a:pt x="693801" y="207095"/>
                      <a:pt x="799042" y="207095"/>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grpSp>
        <p:sp>
          <p:nvSpPr>
            <p:cNvPr id="154" name="文本框 153"/>
            <p:cNvSpPr txBox="1"/>
            <p:nvPr/>
          </p:nvSpPr>
          <p:spPr>
            <a:xfrm>
              <a:off x="877949" y="2995507"/>
              <a:ext cx="1364068" cy="677108"/>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srgbClr val="FF0000"/>
                  </a:solidFill>
                  <a:latin typeface="Arial"/>
                  <a:ea typeface="微软雅黑" panose="020B0503020204020204" pitchFamily="34" charset="-122"/>
                </a:rPr>
                <a:t>判别器网络</a:t>
              </a:r>
            </a:p>
          </p:txBody>
        </p:sp>
      </p:grpSp>
      <p:pic>
        <p:nvPicPr>
          <p:cNvPr id="156" name="Picture 2" descr="https://upload-images.jianshu.io/upload_images/8791347-9d13f4ba5b11434d.png?imageMogr2/auto-ori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1" y="1743656"/>
            <a:ext cx="4049927" cy="2121914"/>
          </a:xfrm>
          <a:prstGeom prst="rect">
            <a:avLst/>
          </a:prstGeom>
          <a:noFill/>
          <a:extLst>
            <a:ext uri="{909E8E84-426E-40DD-AFC4-6F175D3DCCD1}">
              <a14:hiddenFill xmlns:a14="http://schemas.microsoft.com/office/drawing/2010/main">
                <a:solidFill>
                  <a:srgbClr val="FFFFFF"/>
                </a:solidFill>
              </a14:hiddenFill>
            </a:ext>
          </a:extLst>
        </p:spPr>
      </p:pic>
      <p:sp>
        <p:nvSpPr>
          <p:cNvPr id="158" name="Freeform 80"/>
          <p:cNvSpPr>
            <a:spLocks/>
          </p:cNvSpPr>
          <p:nvPr/>
        </p:nvSpPr>
        <p:spPr bwMode="auto">
          <a:xfrm rot="2756043">
            <a:off x="1823001" y="2282092"/>
            <a:ext cx="988149" cy="1069409"/>
          </a:xfrm>
          <a:custGeom>
            <a:avLst/>
            <a:gdLst>
              <a:gd name="T0" fmla="*/ 124 w 219"/>
              <a:gd name="T1" fmla="*/ 14 h 238"/>
              <a:gd name="T2" fmla="*/ 173 w 219"/>
              <a:gd name="T3" fmla="*/ 6 h 238"/>
              <a:gd name="T4" fmla="*/ 197 w 219"/>
              <a:gd name="T5" fmla="*/ 2 h 238"/>
              <a:gd name="T6" fmla="*/ 206 w 219"/>
              <a:gd name="T7" fmla="*/ 1 h 238"/>
              <a:gd name="T8" fmla="*/ 209 w 219"/>
              <a:gd name="T9" fmla="*/ 0 h 238"/>
              <a:gd name="T10" fmla="*/ 211 w 219"/>
              <a:gd name="T11" fmla="*/ 1 h 238"/>
              <a:gd name="T12" fmla="*/ 216 w 219"/>
              <a:gd name="T13" fmla="*/ 4 h 238"/>
              <a:gd name="T14" fmla="*/ 215 w 219"/>
              <a:gd name="T15" fmla="*/ 18 h 238"/>
              <a:gd name="T16" fmla="*/ 213 w 219"/>
              <a:gd name="T17" fmla="*/ 20 h 238"/>
              <a:gd name="T18" fmla="*/ 212 w 219"/>
              <a:gd name="T19" fmla="*/ 21 h 238"/>
              <a:gd name="T20" fmla="*/ 204 w 219"/>
              <a:gd name="T21" fmla="*/ 34 h 238"/>
              <a:gd name="T22" fmla="*/ 196 w 219"/>
              <a:gd name="T23" fmla="*/ 48 h 238"/>
              <a:gd name="T24" fmla="*/ 189 w 219"/>
              <a:gd name="T25" fmla="*/ 60 h 238"/>
              <a:gd name="T26" fmla="*/ 181 w 219"/>
              <a:gd name="T27" fmla="*/ 74 h 238"/>
              <a:gd name="T28" fmla="*/ 175 w 219"/>
              <a:gd name="T29" fmla="*/ 87 h 238"/>
              <a:gd name="T30" fmla="*/ 170 w 219"/>
              <a:gd name="T31" fmla="*/ 92 h 238"/>
              <a:gd name="T32" fmla="*/ 164 w 219"/>
              <a:gd name="T33" fmla="*/ 91 h 238"/>
              <a:gd name="T34" fmla="*/ 160 w 219"/>
              <a:gd name="T35" fmla="*/ 87 h 238"/>
              <a:gd name="T36" fmla="*/ 160 w 219"/>
              <a:gd name="T37" fmla="*/ 81 h 238"/>
              <a:gd name="T38" fmla="*/ 183 w 219"/>
              <a:gd name="T39" fmla="*/ 39 h 238"/>
              <a:gd name="T40" fmla="*/ 51 w 219"/>
              <a:gd name="T41" fmla="*/ 148 h 238"/>
              <a:gd name="T42" fmla="*/ 26 w 219"/>
              <a:gd name="T43" fmla="*/ 188 h 238"/>
              <a:gd name="T44" fmla="*/ 21 w 219"/>
              <a:gd name="T45" fmla="*/ 227 h 238"/>
              <a:gd name="T46" fmla="*/ 21 w 219"/>
              <a:gd name="T47" fmla="*/ 233 h 238"/>
              <a:gd name="T48" fmla="*/ 16 w 219"/>
              <a:gd name="T49" fmla="*/ 237 h 238"/>
              <a:gd name="T50" fmla="*/ 10 w 219"/>
              <a:gd name="T51" fmla="*/ 237 h 238"/>
              <a:gd name="T52" fmla="*/ 6 w 219"/>
              <a:gd name="T53" fmla="*/ 233 h 238"/>
              <a:gd name="T54" fmla="*/ 12 w 219"/>
              <a:gd name="T55" fmla="*/ 181 h 238"/>
              <a:gd name="T56" fmla="*/ 38 w 219"/>
              <a:gd name="T57" fmla="*/ 139 h 238"/>
              <a:gd name="T58" fmla="*/ 183 w 219"/>
              <a:gd name="T59" fmla="*/ 21 h 238"/>
              <a:gd name="T60" fmla="*/ 176 w 219"/>
              <a:gd name="T61" fmla="*/ 22 h 238"/>
              <a:gd name="T62" fmla="*/ 126 w 219"/>
              <a:gd name="T63" fmla="*/ 31 h 238"/>
              <a:gd name="T64" fmla="*/ 120 w 219"/>
              <a:gd name="T65" fmla="*/ 29 h 238"/>
              <a:gd name="T66" fmla="*/ 117 w 219"/>
              <a:gd name="T67" fmla="*/ 23 h 238"/>
              <a:gd name="T68" fmla="*/ 118 w 219"/>
              <a:gd name="T69" fmla="*/ 18 h 238"/>
              <a:gd name="T70" fmla="*/ 124 w 219"/>
              <a:gd name="T71" fmla="*/ 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238">
                <a:moveTo>
                  <a:pt x="124" y="14"/>
                </a:moveTo>
                <a:cubicBezTo>
                  <a:pt x="130" y="14"/>
                  <a:pt x="146" y="11"/>
                  <a:pt x="173" y="6"/>
                </a:cubicBezTo>
                <a:cubicBezTo>
                  <a:pt x="197" y="2"/>
                  <a:pt x="197" y="2"/>
                  <a:pt x="197" y="2"/>
                </a:cubicBezTo>
                <a:cubicBezTo>
                  <a:pt x="201" y="1"/>
                  <a:pt x="204" y="1"/>
                  <a:pt x="206" y="1"/>
                </a:cubicBezTo>
                <a:cubicBezTo>
                  <a:pt x="207" y="1"/>
                  <a:pt x="208" y="0"/>
                  <a:pt x="209" y="0"/>
                </a:cubicBezTo>
                <a:cubicBezTo>
                  <a:pt x="210" y="0"/>
                  <a:pt x="210" y="1"/>
                  <a:pt x="211" y="1"/>
                </a:cubicBezTo>
                <a:cubicBezTo>
                  <a:pt x="213" y="1"/>
                  <a:pt x="215" y="2"/>
                  <a:pt x="216" y="4"/>
                </a:cubicBezTo>
                <a:cubicBezTo>
                  <a:pt x="219" y="8"/>
                  <a:pt x="219" y="13"/>
                  <a:pt x="215" y="18"/>
                </a:cubicBezTo>
                <a:cubicBezTo>
                  <a:pt x="215" y="18"/>
                  <a:pt x="214" y="19"/>
                  <a:pt x="213" y="20"/>
                </a:cubicBezTo>
                <a:cubicBezTo>
                  <a:pt x="212" y="21"/>
                  <a:pt x="212" y="21"/>
                  <a:pt x="212" y="21"/>
                </a:cubicBezTo>
                <a:cubicBezTo>
                  <a:pt x="211" y="24"/>
                  <a:pt x="208" y="28"/>
                  <a:pt x="204" y="34"/>
                </a:cubicBezTo>
                <a:cubicBezTo>
                  <a:pt x="196" y="48"/>
                  <a:pt x="196" y="48"/>
                  <a:pt x="196" y="48"/>
                </a:cubicBezTo>
                <a:cubicBezTo>
                  <a:pt x="189" y="60"/>
                  <a:pt x="189" y="60"/>
                  <a:pt x="189" y="60"/>
                </a:cubicBezTo>
                <a:cubicBezTo>
                  <a:pt x="186" y="65"/>
                  <a:pt x="183" y="70"/>
                  <a:pt x="181" y="74"/>
                </a:cubicBezTo>
                <a:cubicBezTo>
                  <a:pt x="175" y="87"/>
                  <a:pt x="175" y="87"/>
                  <a:pt x="175" y="87"/>
                </a:cubicBezTo>
                <a:cubicBezTo>
                  <a:pt x="174" y="89"/>
                  <a:pt x="172" y="91"/>
                  <a:pt x="170" y="92"/>
                </a:cubicBezTo>
                <a:cubicBezTo>
                  <a:pt x="168" y="92"/>
                  <a:pt x="166" y="92"/>
                  <a:pt x="164" y="91"/>
                </a:cubicBezTo>
                <a:cubicBezTo>
                  <a:pt x="162" y="91"/>
                  <a:pt x="161" y="89"/>
                  <a:pt x="160" y="87"/>
                </a:cubicBezTo>
                <a:cubicBezTo>
                  <a:pt x="159" y="85"/>
                  <a:pt x="159" y="83"/>
                  <a:pt x="160" y="81"/>
                </a:cubicBezTo>
                <a:cubicBezTo>
                  <a:pt x="165" y="69"/>
                  <a:pt x="173" y="55"/>
                  <a:pt x="183" y="39"/>
                </a:cubicBezTo>
                <a:cubicBezTo>
                  <a:pt x="129" y="65"/>
                  <a:pt x="85" y="102"/>
                  <a:pt x="51" y="148"/>
                </a:cubicBezTo>
                <a:cubicBezTo>
                  <a:pt x="39" y="165"/>
                  <a:pt x="31" y="178"/>
                  <a:pt x="26" y="188"/>
                </a:cubicBezTo>
                <a:cubicBezTo>
                  <a:pt x="18" y="204"/>
                  <a:pt x="16" y="217"/>
                  <a:pt x="21" y="227"/>
                </a:cubicBezTo>
                <a:cubicBezTo>
                  <a:pt x="22" y="229"/>
                  <a:pt x="22" y="231"/>
                  <a:pt x="21" y="233"/>
                </a:cubicBezTo>
                <a:cubicBezTo>
                  <a:pt x="20" y="235"/>
                  <a:pt x="18" y="236"/>
                  <a:pt x="16" y="237"/>
                </a:cubicBezTo>
                <a:cubicBezTo>
                  <a:pt x="14" y="238"/>
                  <a:pt x="12" y="238"/>
                  <a:pt x="10" y="237"/>
                </a:cubicBezTo>
                <a:cubicBezTo>
                  <a:pt x="8" y="236"/>
                  <a:pt x="6" y="235"/>
                  <a:pt x="6" y="233"/>
                </a:cubicBezTo>
                <a:cubicBezTo>
                  <a:pt x="0" y="219"/>
                  <a:pt x="2" y="201"/>
                  <a:pt x="12" y="181"/>
                </a:cubicBezTo>
                <a:cubicBezTo>
                  <a:pt x="17" y="170"/>
                  <a:pt x="25" y="156"/>
                  <a:pt x="38" y="139"/>
                </a:cubicBezTo>
                <a:cubicBezTo>
                  <a:pt x="75" y="88"/>
                  <a:pt x="124" y="48"/>
                  <a:pt x="183" y="21"/>
                </a:cubicBezTo>
                <a:cubicBezTo>
                  <a:pt x="176" y="22"/>
                  <a:pt x="176" y="22"/>
                  <a:pt x="176" y="22"/>
                </a:cubicBezTo>
                <a:cubicBezTo>
                  <a:pt x="149" y="27"/>
                  <a:pt x="132" y="30"/>
                  <a:pt x="126" y="31"/>
                </a:cubicBezTo>
                <a:cubicBezTo>
                  <a:pt x="123" y="31"/>
                  <a:pt x="122" y="30"/>
                  <a:pt x="120" y="29"/>
                </a:cubicBezTo>
                <a:cubicBezTo>
                  <a:pt x="118" y="27"/>
                  <a:pt x="117" y="26"/>
                  <a:pt x="117" y="23"/>
                </a:cubicBezTo>
                <a:cubicBezTo>
                  <a:pt x="117" y="21"/>
                  <a:pt x="117" y="19"/>
                  <a:pt x="118" y="18"/>
                </a:cubicBezTo>
                <a:cubicBezTo>
                  <a:pt x="120" y="16"/>
                  <a:pt x="122" y="15"/>
                  <a:pt x="124" y="14"/>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159" name="文本框 158"/>
          <p:cNvSpPr txBox="1"/>
          <p:nvPr/>
        </p:nvSpPr>
        <p:spPr>
          <a:xfrm>
            <a:off x="2021853" y="2306806"/>
            <a:ext cx="1023051" cy="300082"/>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srgbClr val="0461A7"/>
                </a:solidFill>
                <a:latin typeface="Arial"/>
                <a:ea typeface="微软雅黑" panose="020B0503020204020204" pitchFamily="34" charset="-122"/>
              </a:rPr>
              <a:t>欺骗</a:t>
            </a:r>
          </a:p>
        </p:txBody>
      </p:sp>
      <p:sp>
        <p:nvSpPr>
          <p:cNvPr id="160" name="Freeform 80"/>
          <p:cNvSpPr>
            <a:spLocks/>
          </p:cNvSpPr>
          <p:nvPr/>
        </p:nvSpPr>
        <p:spPr bwMode="auto">
          <a:xfrm rot="13573345">
            <a:off x="1797941" y="2820000"/>
            <a:ext cx="988149" cy="1069409"/>
          </a:xfrm>
          <a:custGeom>
            <a:avLst/>
            <a:gdLst>
              <a:gd name="T0" fmla="*/ 124 w 219"/>
              <a:gd name="T1" fmla="*/ 14 h 238"/>
              <a:gd name="T2" fmla="*/ 173 w 219"/>
              <a:gd name="T3" fmla="*/ 6 h 238"/>
              <a:gd name="T4" fmla="*/ 197 w 219"/>
              <a:gd name="T5" fmla="*/ 2 h 238"/>
              <a:gd name="T6" fmla="*/ 206 w 219"/>
              <a:gd name="T7" fmla="*/ 1 h 238"/>
              <a:gd name="T8" fmla="*/ 209 w 219"/>
              <a:gd name="T9" fmla="*/ 0 h 238"/>
              <a:gd name="T10" fmla="*/ 211 w 219"/>
              <a:gd name="T11" fmla="*/ 1 h 238"/>
              <a:gd name="T12" fmla="*/ 216 w 219"/>
              <a:gd name="T13" fmla="*/ 4 h 238"/>
              <a:gd name="T14" fmla="*/ 215 w 219"/>
              <a:gd name="T15" fmla="*/ 18 h 238"/>
              <a:gd name="T16" fmla="*/ 213 w 219"/>
              <a:gd name="T17" fmla="*/ 20 h 238"/>
              <a:gd name="T18" fmla="*/ 212 w 219"/>
              <a:gd name="T19" fmla="*/ 21 h 238"/>
              <a:gd name="T20" fmla="*/ 204 w 219"/>
              <a:gd name="T21" fmla="*/ 34 h 238"/>
              <a:gd name="T22" fmla="*/ 196 w 219"/>
              <a:gd name="T23" fmla="*/ 48 h 238"/>
              <a:gd name="T24" fmla="*/ 189 w 219"/>
              <a:gd name="T25" fmla="*/ 60 h 238"/>
              <a:gd name="T26" fmla="*/ 181 w 219"/>
              <a:gd name="T27" fmla="*/ 74 h 238"/>
              <a:gd name="T28" fmla="*/ 175 w 219"/>
              <a:gd name="T29" fmla="*/ 87 h 238"/>
              <a:gd name="T30" fmla="*/ 170 w 219"/>
              <a:gd name="T31" fmla="*/ 92 h 238"/>
              <a:gd name="T32" fmla="*/ 164 w 219"/>
              <a:gd name="T33" fmla="*/ 91 h 238"/>
              <a:gd name="T34" fmla="*/ 160 w 219"/>
              <a:gd name="T35" fmla="*/ 87 h 238"/>
              <a:gd name="T36" fmla="*/ 160 w 219"/>
              <a:gd name="T37" fmla="*/ 81 h 238"/>
              <a:gd name="T38" fmla="*/ 183 w 219"/>
              <a:gd name="T39" fmla="*/ 39 h 238"/>
              <a:gd name="T40" fmla="*/ 51 w 219"/>
              <a:gd name="T41" fmla="*/ 148 h 238"/>
              <a:gd name="T42" fmla="*/ 26 w 219"/>
              <a:gd name="T43" fmla="*/ 188 h 238"/>
              <a:gd name="T44" fmla="*/ 21 w 219"/>
              <a:gd name="T45" fmla="*/ 227 h 238"/>
              <a:gd name="T46" fmla="*/ 21 w 219"/>
              <a:gd name="T47" fmla="*/ 233 h 238"/>
              <a:gd name="T48" fmla="*/ 16 w 219"/>
              <a:gd name="T49" fmla="*/ 237 h 238"/>
              <a:gd name="T50" fmla="*/ 10 w 219"/>
              <a:gd name="T51" fmla="*/ 237 h 238"/>
              <a:gd name="T52" fmla="*/ 6 w 219"/>
              <a:gd name="T53" fmla="*/ 233 h 238"/>
              <a:gd name="T54" fmla="*/ 12 w 219"/>
              <a:gd name="T55" fmla="*/ 181 h 238"/>
              <a:gd name="T56" fmla="*/ 38 w 219"/>
              <a:gd name="T57" fmla="*/ 139 h 238"/>
              <a:gd name="T58" fmla="*/ 183 w 219"/>
              <a:gd name="T59" fmla="*/ 21 h 238"/>
              <a:gd name="T60" fmla="*/ 176 w 219"/>
              <a:gd name="T61" fmla="*/ 22 h 238"/>
              <a:gd name="T62" fmla="*/ 126 w 219"/>
              <a:gd name="T63" fmla="*/ 31 h 238"/>
              <a:gd name="T64" fmla="*/ 120 w 219"/>
              <a:gd name="T65" fmla="*/ 29 h 238"/>
              <a:gd name="T66" fmla="*/ 117 w 219"/>
              <a:gd name="T67" fmla="*/ 23 h 238"/>
              <a:gd name="T68" fmla="*/ 118 w 219"/>
              <a:gd name="T69" fmla="*/ 18 h 238"/>
              <a:gd name="T70" fmla="*/ 124 w 219"/>
              <a:gd name="T71" fmla="*/ 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238">
                <a:moveTo>
                  <a:pt x="124" y="14"/>
                </a:moveTo>
                <a:cubicBezTo>
                  <a:pt x="130" y="14"/>
                  <a:pt x="146" y="11"/>
                  <a:pt x="173" y="6"/>
                </a:cubicBezTo>
                <a:cubicBezTo>
                  <a:pt x="197" y="2"/>
                  <a:pt x="197" y="2"/>
                  <a:pt x="197" y="2"/>
                </a:cubicBezTo>
                <a:cubicBezTo>
                  <a:pt x="201" y="1"/>
                  <a:pt x="204" y="1"/>
                  <a:pt x="206" y="1"/>
                </a:cubicBezTo>
                <a:cubicBezTo>
                  <a:pt x="207" y="1"/>
                  <a:pt x="208" y="0"/>
                  <a:pt x="209" y="0"/>
                </a:cubicBezTo>
                <a:cubicBezTo>
                  <a:pt x="210" y="0"/>
                  <a:pt x="210" y="1"/>
                  <a:pt x="211" y="1"/>
                </a:cubicBezTo>
                <a:cubicBezTo>
                  <a:pt x="213" y="1"/>
                  <a:pt x="215" y="2"/>
                  <a:pt x="216" y="4"/>
                </a:cubicBezTo>
                <a:cubicBezTo>
                  <a:pt x="219" y="8"/>
                  <a:pt x="219" y="13"/>
                  <a:pt x="215" y="18"/>
                </a:cubicBezTo>
                <a:cubicBezTo>
                  <a:pt x="215" y="18"/>
                  <a:pt x="214" y="19"/>
                  <a:pt x="213" y="20"/>
                </a:cubicBezTo>
                <a:cubicBezTo>
                  <a:pt x="212" y="21"/>
                  <a:pt x="212" y="21"/>
                  <a:pt x="212" y="21"/>
                </a:cubicBezTo>
                <a:cubicBezTo>
                  <a:pt x="211" y="24"/>
                  <a:pt x="208" y="28"/>
                  <a:pt x="204" y="34"/>
                </a:cubicBezTo>
                <a:cubicBezTo>
                  <a:pt x="196" y="48"/>
                  <a:pt x="196" y="48"/>
                  <a:pt x="196" y="48"/>
                </a:cubicBezTo>
                <a:cubicBezTo>
                  <a:pt x="189" y="60"/>
                  <a:pt x="189" y="60"/>
                  <a:pt x="189" y="60"/>
                </a:cubicBezTo>
                <a:cubicBezTo>
                  <a:pt x="186" y="65"/>
                  <a:pt x="183" y="70"/>
                  <a:pt x="181" y="74"/>
                </a:cubicBezTo>
                <a:cubicBezTo>
                  <a:pt x="175" y="87"/>
                  <a:pt x="175" y="87"/>
                  <a:pt x="175" y="87"/>
                </a:cubicBezTo>
                <a:cubicBezTo>
                  <a:pt x="174" y="89"/>
                  <a:pt x="172" y="91"/>
                  <a:pt x="170" y="92"/>
                </a:cubicBezTo>
                <a:cubicBezTo>
                  <a:pt x="168" y="92"/>
                  <a:pt x="166" y="92"/>
                  <a:pt x="164" y="91"/>
                </a:cubicBezTo>
                <a:cubicBezTo>
                  <a:pt x="162" y="91"/>
                  <a:pt x="161" y="89"/>
                  <a:pt x="160" y="87"/>
                </a:cubicBezTo>
                <a:cubicBezTo>
                  <a:pt x="159" y="85"/>
                  <a:pt x="159" y="83"/>
                  <a:pt x="160" y="81"/>
                </a:cubicBezTo>
                <a:cubicBezTo>
                  <a:pt x="165" y="69"/>
                  <a:pt x="173" y="55"/>
                  <a:pt x="183" y="39"/>
                </a:cubicBezTo>
                <a:cubicBezTo>
                  <a:pt x="129" y="65"/>
                  <a:pt x="85" y="102"/>
                  <a:pt x="51" y="148"/>
                </a:cubicBezTo>
                <a:cubicBezTo>
                  <a:pt x="39" y="165"/>
                  <a:pt x="31" y="178"/>
                  <a:pt x="26" y="188"/>
                </a:cubicBezTo>
                <a:cubicBezTo>
                  <a:pt x="18" y="204"/>
                  <a:pt x="16" y="217"/>
                  <a:pt x="21" y="227"/>
                </a:cubicBezTo>
                <a:cubicBezTo>
                  <a:pt x="22" y="229"/>
                  <a:pt x="22" y="231"/>
                  <a:pt x="21" y="233"/>
                </a:cubicBezTo>
                <a:cubicBezTo>
                  <a:pt x="20" y="235"/>
                  <a:pt x="18" y="236"/>
                  <a:pt x="16" y="237"/>
                </a:cubicBezTo>
                <a:cubicBezTo>
                  <a:pt x="14" y="238"/>
                  <a:pt x="12" y="238"/>
                  <a:pt x="10" y="237"/>
                </a:cubicBezTo>
                <a:cubicBezTo>
                  <a:pt x="8" y="236"/>
                  <a:pt x="6" y="235"/>
                  <a:pt x="6" y="233"/>
                </a:cubicBezTo>
                <a:cubicBezTo>
                  <a:pt x="0" y="219"/>
                  <a:pt x="2" y="201"/>
                  <a:pt x="12" y="181"/>
                </a:cubicBezTo>
                <a:cubicBezTo>
                  <a:pt x="17" y="170"/>
                  <a:pt x="25" y="156"/>
                  <a:pt x="38" y="139"/>
                </a:cubicBezTo>
                <a:cubicBezTo>
                  <a:pt x="75" y="88"/>
                  <a:pt x="124" y="48"/>
                  <a:pt x="183" y="21"/>
                </a:cubicBezTo>
                <a:cubicBezTo>
                  <a:pt x="176" y="22"/>
                  <a:pt x="176" y="22"/>
                  <a:pt x="176" y="22"/>
                </a:cubicBezTo>
                <a:cubicBezTo>
                  <a:pt x="149" y="27"/>
                  <a:pt x="132" y="30"/>
                  <a:pt x="126" y="31"/>
                </a:cubicBezTo>
                <a:cubicBezTo>
                  <a:pt x="123" y="31"/>
                  <a:pt x="122" y="30"/>
                  <a:pt x="120" y="29"/>
                </a:cubicBezTo>
                <a:cubicBezTo>
                  <a:pt x="118" y="27"/>
                  <a:pt x="117" y="26"/>
                  <a:pt x="117" y="23"/>
                </a:cubicBezTo>
                <a:cubicBezTo>
                  <a:pt x="117" y="21"/>
                  <a:pt x="117" y="19"/>
                  <a:pt x="118" y="18"/>
                </a:cubicBezTo>
                <a:cubicBezTo>
                  <a:pt x="120" y="16"/>
                  <a:pt x="122" y="15"/>
                  <a:pt x="124" y="14"/>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161" name="文本框 160"/>
          <p:cNvSpPr txBox="1"/>
          <p:nvPr/>
        </p:nvSpPr>
        <p:spPr>
          <a:xfrm>
            <a:off x="2021853" y="3603922"/>
            <a:ext cx="1023051" cy="300082"/>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srgbClr val="FF0000"/>
                </a:solidFill>
                <a:latin typeface="Arial"/>
                <a:ea typeface="微软雅黑" panose="020B0503020204020204" pitchFamily="34" charset="-122"/>
              </a:rPr>
              <a:t>识破</a:t>
            </a:r>
          </a:p>
        </p:txBody>
      </p:sp>
      <p:sp>
        <p:nvSpPr>
          <p:cNvPr id="162" name="文本框 161"/>
          <p:cNvSpPr txBox="1"/>
          <p:nvPr/>
        </p:nvSpPr>
        <p:spPr>
          <a:xfrm>
            <a:off x="1789183" y="2930053"/>
            <a:ext cx="1023051" cy="507831"/>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prstClr val="black">
                    <a:lumMod val="95000"/>
                    <a:lumOff val="5000"/>
                  </a:prstClr>
                </a:solidFill>
                <a:latin typeface="Arial"/>
                <a:ea typeface="微软雅黑" panose="020B0503020204020204" pitchFamily="34" charset="-122"/>
              </a:rPr>
              <a:t>非合作博弈</a:t>
            </a:r>
          </a:p>
        </p:txBody>
      </p:sp>
      <p:grpSp>
        <p:nvGrpSpPr>
          <p:cNvPr id="169" name="组合 168"/>
          <p:cNvGrpSpPr/>
          <p:nvPr/>
        </p:nvGrpSpPr>
        <p:grpSpPr>
          <a:xfrm>
            <a:off x="123942" y="4213551"/>
            <a:ext cx="1532696" cy="602143"/>
            <a:chOff x="7949478" y="2414975"/>
            <a:chExt cx="2043595" cy="802857"/>
          </a:xfrm>
        </p:grpSpPr>
        <p:grpSp>
          <p:nvGrpSpPr>
            <p:cNvPr id="170" name="组合 169"/>
            <p:cNvGrpSpPr/>
            <p:nvPr/>
          </p:nvGrpSpPr>
          <p:grpSpPr>
            <a:xfrm>
              <a:off x="7949478" y="2414975"/>
              <a:ext cx="1966682" cy="802857"/>
              <a:chOff x="2612118" y="5492751"/>
              <a:chExt cx="1517650" cy="935034"/>
            </a:xfrm>
            <a:solidFill>
              <a:schemeClr val="tx1">
                <a:lumMod val="65000"/>
                <a:lumOff val="35000"/>
              </a:schemeClr>
            </a:solidFill>
          </p:grpSpPr>
          <p:sp>
            <p:nvSpPr>
              <p:cNvPr id="172" name="Freeform 807"/>
              <p:cNvSpPr>
                <a:spLocks noEditPoints="1"/>
              </p:cNvSpPr>
              <p:nvPr/>
            </p:nvSpPr>
            <p:spPr bwMode="auto">
              <a:xfrm>
                <a:off x="2670855" y="5634035"/>
                <a:ext cx="1458913" cy="793750"/>
              </a:xfrm>
              <a:custGeom>
                <a:avLst/>
                <a:gdLst>
                  <a:gd name="T0" fmla="*/ 916 w 919"/>
                  <a:gd name="T1" fmla="*/ 163 h 500"/>
                  <a:gd name="T2" fmla="*/ 919 w 919"/>
                  <a:gd name="T3" fmla="*/ 110 h 500"/>
                  <a:gd name="T4" fmla="*/ 908 w 919"/>
                  <a:gd name="T5" fmla="*/ 59 h 500"/>
                  <a:gd name="T6" fmla="*/ 881 w 919"/>
                  <a:gd name="T7" fmla="*/ 32 h 500"/>
                  <a:gd name="T8" fmla="*/ 847 w 919"/>
                  <a:gd name="T9" fmla="*/ 20 h 500"/>
                  <a:gd name="T10" fmla="*/ 765 w 919"/>
                  <a:gd name="T11" fmla="*/ 11 h 500"/>
                  <a:gd name="T12" fmla="*/ 640 w 919"/>
                  <a:gd name="T13" fmla="*/ 10 h 500"/>
                  <a:gd name="T14" fmla="*/ 530 w 919"/>
                  <a:gd name="T15" fmla="*/ 8 h 500"/>
                  <a:gd name="T16" fmla="*/ 370 w 919"/>
                  <a:gd name="T17" fmla="*/ 7 h 500"/>
                  <a:gd name="T18" fmla="*/ 294 w 919"/>
                  <a:gd name="T19" fmla="*/ 4 h 500"/>
                  <a:gd name="T20" fmla="*/ 237 w 919"/>
                  <a:gd name="T21" fmla="*/ 0 h 500"/>
                  <a:gd name="T22" fmla="*/ 180 w 919"/>
                  <a:gd name="T23" fmla="*/ 11 h 500"/>
                  <a:gd name="T24" fmla="*/ 131 w 919"/>
                  <a:gd name="T25" fmla="*/ 45 h 500"/>
                  <a:gd name="T26" fmla="*/ 88 w 919"/>
                  <a:gd name="T27" fmla="*/ 89 h 500"/>
                  <a:gd name="T28" fmla="*/ 43 w 919"/>
                  <a:gd name="T29" fmla="*/ 137 h 500"/>
                  <a:gd name="T30" fmla="*/ 8 w 919"/>
                  <a:gd name="T31" fmla="*/ 192 h 500"/>
                  <a:gd name="T32" fmla="*/ 1 w 919"/>
                  <a:gd name="T33" fmla="*/ 249 h 500"/>
                  <a:gd name="T34" fmla="*/ 19 w 919"/>
                  <a:gd name="T35" fmla="*/ 306 h 500"/>
                  <a:gd name="T36" fmla="*/ 70 w 919"/>
                  <a:gd name="T37" fmla="*/ 380 h 500"/>
                  <a:gd name="T38" fmla="*/ 120 w 919"/>
                  <a:gd name="T39" fmla="*/ 435 h 500"/>
                  <a:gd name="T40" fmla="*/ 163 w 919"/>
                  <a:gd name="T41" fmla="*/ 469 h 500"/>
                  <a:gd name="T42" fmla="*/ 220 w 919"/>
                  <a:gd name="T43" fmla="*/ 485 h 500"/>
                  <a:gd name="T44" fmla="*/ 284 w 919"/>
                  <a:gd name="T45" fmla="*/ 485 h 500"/>
                  <a:gd name="T46" fmla="*/ 399 w 919"/>
                  <a:gd name="T47" fmla="*/ 488 h 500"/>
                  <a:gd name="T48" fmla="*/ 592 w 919"/>
                  <a:gd name="T49" fmla="*/ 499 h 500"/>
                  <a:gd name="T50" fmla="*/ 810 w 919"/>
                  <a:gd name="T51" fmla="*/ 493 h 500"/>
                  <a:gd name="T52" fmla="*/ 855 w 919"/>
                  <a:gd name="T53" fmla="*/ 479 h 500"/>
                  <a:gd name="T54" fmla="*/ 886 w 919"/>
                  <a:gd name="T55" fmla="*/ 447 h 500"/>
                  <a:gd name="T56" fmla="*/ 905 w 919"/>
                  <a:gd name="T57" fmla="*/ 404 h 500"/>
                  <a:gd name="T58" fmla="*/ 915 w 919"/>
                  <a:gd name="T59" fmla="*/ 334 h 500"/>
                  <a:gd name="T60" fmla="*/ 913 w 919"/>
                  <a:gd name="T61" fmla="*/ 238 h 500"/>
                  <a:gd name="T62" fmla="*/ 902 w 919"/>
                  <a:gd name="T63" fmla="*/ 299 h 500"/>
                  <a:gd name="T64" fmla="*/ 900 w 919"/>
                  <a:gd name="T65" fmla="*/ 344 h 500"/>
                  <a:gd name="T66" fmla="*/ 895 w 919"/>
                  <a:gd name="T67" fmla="*/ 392 h 500"/>
                  <a:gd name="T68" fmla="*/ 878 w 919"/>
                  <a:gd name="T69" fmla="*/ 435 h 500"/>
                  <a:gd name="T70" fmla="*/ 847 w 919"/>
                  <a:gd name="T71" fmla="*/ 468 h 500"/>
                  <a:gd name="T72" fmla="*/ 814 w 919"/>
                  <a:gd name="T73" fmla="*/ 479 h 500"/>
                  <a:gd name="T74" fmla="*/ 713 w 919"/>
                  <a:gd name="T75" fmla="*/ 485 h 500"/>
                  <a:gd name="T76" fmla="*/ 548 w 919"/>
                  <a:gd name="T77" fmla="*/ 482 h 500"/>
                  <a:gd name="T78" fmla="*/ 383 w 919"/>
                  <a:gd name="T79" fmla="*/ 472 h 500"/>
                  <a:gd name="T80" fmla="*/ 228 w 919"/>
                  <a:gd name="T81" fmla="*/ 471 h 500"/>
                  <a:gd name="T82" fmla="*/ 182 w 919"/>
                  <a:gd name="T83" fmla="*/ 461 h 500"/>
                  <a:gd name="T84" fmla="*/ 142 w 919"/>
                  <a:gd name="T85" fmla="*/ 437 h 500"/>
                  <a:gd name="T86" fmla="*/ 93 w 919"/>
                  <a:gd name="T87" fmla="*/ 385 h 500"/>
                  <a:gd name="T88" fmla="*/ 38 w 919"/>
                  <a:gd name="T89" fmla="*/ 307 h 500"/>
                  <a:gd name="T90" fmla="*/ 18 w 919"/>
                  <a:gd name="T91" fmla="*/ 265 h 500"/>
                  <a:gd name="T92" fmla="*/ 14 w 919"/>
                  <a:gd name="T93" fmla="*/ 215 h 500"/>
                  <a:gd name="T94" fmla="*/ 36 w 919"/>
                  <a:gd name="T95" fmla="*/ 169 h 500"/>
                  <a:gd name="T96" fmla="*/ 94 w 919"/>
                  <a:gd name="T97" fmla="*/ 100 h 500"/>
                  <a:gd name="T98" fmla="*/ 143 w 919"/>
                  <a:gd name="T99" fmla="*/ 53 h 500"/>
                  <a:gd name="T100" fmla="*/ 182 w 919"/>
                  <a:gd name="T101" fmla="*/ 27 h 500"/>
                  <a:gd name="T102" fmla="*/ 221 w 919"/>
                  <a:gd name="T103" fmla="*/ 15 h 500"/>
                  <a:gd name="T104" fmla="*/ 255 w 919"/>
                  <a:gd name="T105" fmla="*/ 17 h 500"/>
                  <a:gd name="T106" fmla="*/ 493 w 919"/>
                  <a:gd name="T107" fmla="*/ 22 h 500"/>
                  <a:gd name="T108" fmla="*/ 809 w 919"/>
                  <a:gd name="T109" fmla="*/ 28 h 500"/>
                  <a:gd name="T110" fmla="*/ 846 w 919"/>
                  <a:gd name="T111" fmla="*/ 34 h 500"/>
                  <a:gd name="T112" fmla="*/ 879 w 919"/>
                  <a:gd name="T113" fmla="*/ 48 h 500"/>
                  <a:gd name="T114" fmla="*/ 902 w 919"/>
                  <a:gd name="T115" fmla="*/ 80 h 500"/>
                  <a:gd name="T116" fmla="*/ 906 w 919"/>
                  <a:gd name="T117" fmla="*/ 121 h 500"/>
                  <a:gd name="T118" fmla="*/ 902 w 919"/>
                  <a:gd name="T119" fmla="*/ 166 h 500"/>
                  <a:gd name="T120" fmla="*/ 899 w 919"/>
                  <a:gd name="T121" fmla="*/ 207 h 500"/>
                  <a:gd name="T122" fmla="*/ 902 w 919"/>
                  <a:gd name="T123" fmla="*/ 29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9" h="500">
                    <a:moveTo>
                      <a:pt x="913" y="190"/>
                    </a:moveTo>
                    <a:lnTo>
                      <a:pt x="916" y="163"/>
                    </a:lnTo>
                    <a:lnTo>
                      <a:pt x="919" y="137"/>
                    </a:lnTo>
                    <a:lnTo>
                      <a:pt x="919" y="110"/>
                    </a:lnTo>
                    <a:lnTo>
                      <a:pt x="916" y="83"/>
                    </a:lnTo>
                    <a:lnTo>
                      <a:pt x="908" y="59"/>
                    </a:lnTo>
                    <a:lnTo>
                      <a:pt x="896" y="43"/>
                    </a:lnTo>
                    <a:lnTo>
                      <a:pt x="881" y="32"/>
                    </a:lnTo>
                    <a:lnTo>
                      <a:pt x="865" y="25"/>
                    </a:lnTo>
                    <a:lnTo>
                      <a:pt x="847" y="20"/>
                    </a:lnTo>
                    <a:lnTo>
                      <a:pt x="829" y="17"/>
                    </a:lnTo>
                    <a:lnTo>
                      <a:pt x="765" y="11"/>
                    </a:lnTo>
                    <a:lnTo>
                      <a:pt x="702" y="11"/>
                    </a:lnTo>
                    <a:lnTo>
                      <a:pt x="640" y="10"/>
                    </a:lnTo>
                    <a:lnTo>
                      <a:pt x="576" y="10"/>
                    </a:lnTo>
                    <a:lnTo>
                      <a:pt x="530" y="8"/>
                    </a:lnTo>
                    <a:lnTo>
                      <a:pt x="482" y="7"/>
                    </a:lnTo>
                    <a:lnTo>
                      <a:pt x="370" y="7"/>
                    </a:lnTo>
                    <a:lnTo>
                      <a:pt x="323" y="5"/>
                    </a:lnTo>
                    <a:lnTo>
                      <a:pt x="294" y="4"/>
                    </a:lnTo>
                    <a:lnTo>
                      <a:pt x="266" y="1"/>
                    </a:lnTo>
                    <a:lnTo>
                      <a:pt x="237" y="0"/>
                    </a:lnTo>
                    <a:lnTo>
                      <a:pt x="208" y="3"/>
                    </a:lnTo>
                    <a:lnTo>
                      <a:pt x="180" y="11"/>
                    </a:lnTo>
                    <a:lnTo>
                      <a:pt x="155" y="27"/>
                    </a:lnTo>
                    <a:lnTo>
                      <a:pt x="131" y="45"/>
                    </a:lnTo>
                    <a:lnTo>
                      <a:pt x="108" y="66"/>
                    </a:lnTo>
                    <a:lnTo>
                      <a:pt x="88" y="89"/>
                    </a:lnTo>
                    <a:lnTo>
                      <a:pt x="66" y="113"/>
                    </a:lnTo>
                    <a:lnTo>
                      <a:pt x="43" y="137"/>
                    </a:lnTo>
                    <a:lnTo>
                      <a:pt x="24" y="162"/>
                    </a:lnTo>
                    <a:lnTo>
                      <a:pt x="8" y="192"/>
                    </a:lnTo>
                    <a:lnTo>
                      <a:pt x="0" y="220"/>
                    </a:lnTo>
                    <a:lnTo>
                      <a:pt x="1" y="249"/>
                    </a:lnTo>
                    <a:lnTo>
                      <a:pt x="8" y="278"/>
                    </a:lnTo>
                    <a:lnTo>
                      <a:pt x="19" y="306"/>
                    </a:lnTo>
                    <a:lnTo>
                      <a:pt x="43" y="344"/>
                    </a:lnTo>
                    <a:lnTo>
                      <a:pt x="70" y="380"/>
                    </a:lnTo>
                    <a:lnTo>
                      <a:pt x="100" y="416"/>
                    </a:lnTo>
                    <a:lnTo>
                      <a:pt x="120" y="435"/>
                    </a:lnTo>
                    <a:lnTo>
                      <a:pt x="141" y="454"/>
                    </a:lnTo>
                    <a:lnTo>
                      <a:pt x="163" y="469"/>
                    </a:lnTo>
                    <a:lnTo>
                      <a:pt x="189" y="479"/>
                    </a:lnTo>
                    <a:lnTo>
                      <a:pt x="220" y="485"/>
                    </a:lnTo>
                    <a:lnTo>
                      <a:pt x="252" y="486"/>
                    </a:lnTo>
                    <a:lnTo>
                      <a:pt x="284" y="485"/>
                    </a:lnTo>
                    <a:lnTo>
                      <a:pt x="315" y="485"/>
                    </a:lnTo>
                    <a:lnTo>
                      <a:pt x="399" y="488"/>
                    </a:lnTo>
                    <a:lnTo>
                      <a:pt x="483" y="492"/>
                    </a:lnTo>
                    <a:lnTo>
                      <a:pt x="592" y="499"/>
                    </a:lnTo>
                    <a:lnTo>
                      <a:pt x="700" y="500"/>
                    </a:lnTo>
                    <a:lnTo>
                      <a:pt x="810" y="493"/>
                    </a:lnTo>
                    <a:lnTo>
                      <a:pt x="834" y="489"/>
                    </a:lnTo>
                    <a:lnTo>
                      <a:pt x="855" y="479"/>
                    </a:lnTo>
                    <a:lnTo>
                      <a:pt x="872" y="465"/>
                    </a:lnTo>
                    <a:lnTo>
                      <a:pt x="886" y="447"/>
                    </a:lnTo>
                    <a:lnTo>
                      <a:pt x="896" y="427"/>
                    </a:lnTo>
                    <a:lnTo>
                      <a:pt x="905" y="404"/>
                    </a:lnTo>
                    <a:lnTo>
                      <a:pt x="910" y="382"/>
                    </a:lnTo>
                    <a:lnTo>
                      <a:pt x="915" y="334"/>
                    </a:lnTo>
                    <a:lnTo>
                      <a:pt x="915" y="286"/>
                    </a:lnTo>
                    <a:lnTo>
                      <a:pt x="913" y="238"/>
                    </a:lnTo>
                    <a:lnTo>
                      <a:pt x="913" y="190"/>
                    </a:lnTo>
                    <a:close/>
                    <a:moveTo>
                      <a:pt x="902" y="299"/>
                    </a:moveTo>
                    <a:lnTo>
                      <a:pt x="902" y="320"/>
                    </a:lnTo>
                    <a:lnTo>
                      <a:pt x="900" y="344"/>
                    </a:lnTo>
                    <a:lnTo>
                      <a:pt x="899" y="368"/>
                    </a:lnTo>
                    <a:lnTo>
                      <a:pt x="895" y="392"/>
                    </a:lnTo>
                    <a:lnTo>
                      <a:pt x="888" y="414"/>
                    </a:lnTo>
                    <a:lnTo>
                      <a:pt x="878" y="435"/>
                    </a:lnTo>
                    <a:lnTo>
                      <a:pt x="865" y="454"/>
                    </a:lnTo>
                    <a:lnTo>
                      <a:pt x="847" y="468"/>
                    </a:lnTo>
                    <a:lnTo>
                      <a:pt x="831" y="475"/>
                    </a:lnTo>
                    <a:lnTo>
                      <a:pt x="814" y="479"/>
                    </a:lnTo>
                    <a:lnTo>
                      <a:pt x="796" y="481"/>
                    </a:lnTo>
                    <a:lnTo>
                      <a:pt x="713" y="485"/>
                    </a:lnTo>
                    <a:lnTo>
                      <a:pt x="630" y="486"/>
                    </a:lnTo>
                    <a:lnTo>
                      <a:pt x="548" y="482"/>
                    </a:lnTo>
                    <a:lnTo>
                      <a:pt x="465" y="478"/>
                    </a:lnTo>
                    <a:lnTo>
                      <a:pt x="383" y="472"/>
                    </a:lnTo>
                    <a:lnTo>
                      <a:pt x="306" y="471"/>
                    </a:lnTo>
                    <a:lnTo>
                      <a:pt x="228" y="471"/>
                    </a:lnTo>
                    <a:lnTo>
                      <a:pt x="203" y="468"/>
                    </a:lnTo>
                    <a:lnTo>
                      <a:pt x="182" y="461"/>
                    </a:lnTo>
                    <a:lnTo>
                      <a:pt x="160" y="451"/>
                    </a:lnTo>
                    <a:lnTo>
                      <a:pt x="142" y="437"/>
                    </a:lnTo>
                    <a:lnTo>
                      <a:pt x="124" y="420"/>
                    </a:lnTo>
                    <a:lnTo>
                      <a:pt x="93" y="385"/>
                    </a:lnTo>
                    <a:lnTo>
                      <a:pt x="63" y="348"/>
                    </a:lnTo>
                    <a:lnTo>
                      <a:pt x="38" y="307"/>
                    </a:lnTo>
                    <a:lnTo>
                      <a:pt x="26" y="287"/>
                    </a:lnTo>
                    <a:lnTo>
                      <a:pt x="18" y="265"/>
                    </a:lnTo>
                    <a:lnTo>
                      <a:pt x="12" y="242"/>
                    </a:lnTo>
                    <a:lnTo>
                      <a:pt x="14" y="215"/>
                    </a:lnTo>
                    <a:lnTo>
                      <a:pt x="24" y="192"/>
                    </a:lnTo>
                    <a:lnTo>
                      <a:pt x="36" y="169"/>
                    </a:lnTo>
                    <a:lnTo>
                      <a:pt x="63" y="134"/>
                    </a:lnTo>
                    <a:lnTo>
                      <a:pt x="94" y="100"/>
                    </a:lnTo>
                    <a:lnTo>
                      <a:pt x="127" y="69"/>
                    </a:lnTo>
                    <a:lnTo>
                      <a:pt x="143" y="53"/>
                    </a:lnTo>
                    <a:lnTo>
                      <a:pt x="162" y="38"/>
                    </a:lnTo>
                    <a:lnTo>
                      <a:pt x="182" y="27"/>
                    </a:lnTo>
                    <a:lnTo>
                      <a:pt x="204" y="18"/>
                    </a:lnTo>
                    <a:lnTo>
                      <a:pt x="221" y="15"/>
                    </a:lnTo>
                    <a:lnTo>
                      <a:pt x="238" y="15"/>
                    </a:lnTo>
                    <a:lnTo>
                      <a:pt x="255" y="17"/>
                    </a:lnTo>
                    <a:lnTo>
                      <a:pt x="373" y="21"/>
                    </a:lnTo>
                    <a:lnTo>
                      <a:pt x="493" y="22"/>
                    </a:lnTo>
                    <a:lnTo>
                      <a:pt x="791" y="28"/>
                    </a:lnTo>
                    <a:lnTo>
                      <a:pt x="809" y="28"/>
                    </a:lnTo>
                    <a:lnTo>
                      <a:pt x="827" y="29"/>
                    </a:lnTo>
                    <a:lnTo>
                      <a:pt x="846" y="34"/>
                    </a:lnTo>
                    <a:lnTo>
                      <a:pt x="864" y="39"/>
                    </a:lnTo>
                    <a:lnTo>
                      <a:pt x="879" y="48"/>
                    </a:lnTo>
                    <a:lnTo>
                      <a:pt x="892" y="62"/>
                    </a:lnTo>
                    <a:lnTo>
                      <a:pt x="902" y="80"/>
                    </a:lnTo>
                    <a:lnTo>
                      <a:pt x="906" y="100"/>
                    </a:lnTo>
                    <a:lnTo>
                      <a:pt x="906" y="121"/>
                    </a:lnTo>
                    <a:lnTo>
                      <a:pt x="905" y="144"/>
                    </a:lnTo>
                    <a:lnTo>
                      <a:pt x="902" y="166"/>
                    </a:lnTo>
                    <a:lnTo>
                      <a:pt x="899" y="187"/>
                    </a:lnTo>
                    <a:lnTo>
                      <a:pt x="899" y="207"/>
                    </a:lnTo>
                    <a:lnTo>
                      <a:pt x="900" y="252"/>
                    </a:lnTo>
                    <a:lnTo>
                      <a:pt x="902" y="299"/>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173" name="Freeform 808"/>
              <p:cNvSpPr>
                <a:spLocks noEditPoints="1"/>
              </p:cNvSpPr>
              <p:nvPr/>
            </p:nvSpPr>
            <p:spPr bwMode="auto">
              <a:xfrm>
                <a:off x="2769281" y="5911851"/>
                <a:ext cx="187325" cy="166688"/>
              </a:xfrm>
              <a:custGeom>
                <a:avLst/>
                <a:gdLst>
                  <a:gd name="T0" fmla="*/ 73 w 118"/>
                  <a:gd name="T1" fmla="*/ 0 h 105"/>
                  <a:gd name="T2" fmla="*/ 70 w 118"/>
                  <a:gd name="T3" fmla="*/ 0 h 105"/>
                  <a:gd name="T4" fmla="*/ 69 w 118"/>
                  <a:gd name="T5" fmla="*/ 0 h 105"/>
                  <a:gd name="T6" fmla="*/ 67 w 118"/>
                  <a:gd name="T7" fmla="*/ 0 h 105"/>
                  <a:gd name="T8" fmla="*/ 65 w 118"/>
                  <a:gd name="T9" fmla="*/ 0 h 105"/>
                  <a:gd name="T10" fmla="*/ 48 w 118"/>
                  <a:gd name="T11" fmla="*/ 2 h 105"/>
                  <a:gd name="T12" fmla="*/ 32 w 118"/>
                  <a:gd name="T13" fmla="*/ 8 h 105"/>
                  <a:gd name="T14" fmla="*/ 17 w 118"/>
                  <a:gd name="T15" fmla="*/ 18 h 105"/>
                  <a:gd name="T16" fmla="*/ 7 w 118"/>
                  <a:gd name="T17" fmla="*/ 31 h 105"/>
                  <a:gd name="T18" fmla="*/ 0 w 118"/>
                  <a:gd name="T19" fmla="*/ 46 h 105"/>
                  <a:gd name="T20" fmla="*/ 1 w 118"/>
                  <a:gd name="T21" fmla="*/ 64 h 105"/>
                  <a:gd name="T22" fmla="*/ 8 w 118"/>
                  <a:gd name="T23" fmla="*/ 80 h 105"/>
                  <a:gd name="T24" fmla="*/ 19 w 118"/>
                  <a:gd name="T25" fmla="*/ 93 h 105"/>
                  <a:gd name="T26" fmla="*/ 35 w 118"/>
                  <a:gd name="T27" fmla="*/ 101 h 105"/>
                  <a:gd name="T28" fmla="*/ 52 w 118"/>
                  <a:gd name="T29" fmla="*/ 105 h 105"/>
                  <a:gd name="T30" fmla="*/ 73 w 118"/>
                  <a:gd name="T31" fmla="*/ 103 h 105"/>
                  <a:gd name="T32" fmla="*/ 90 w 118"/>
                  <a:gd name="T33" fmla="*/ 95 h 105"/>
                  <a:gd name="T34" fmla="*/ 105 w 118"/>
                  <a:gd name="T35" fmla="*/ 81 h 105"/>
                  <a:gd name="T36" fmla="*/ 115 w 118"/>
                  <a:gd name="T37" fmla="*/ 64 h 105"/>
                  <a:gd name="T38" fmla="*/ 118 w 118"/>
                  <a:gd name="T39" fmla="*/ 46 h 105"/>
                  <a:gd name="T40" fmla="*/ 114 w 118"/>
                  <a:gd name="T41" fmla="*/ 29 h 105"/>
                  <a:gd name="T42" fmla="*/ 104 w 118"/>
                  <a:gd name="T43" fmla="*/ 15 h 105"/>
                  <a:gd name="T44" fmla="*/ 90 w 118"/>
                  <a:gd name="T45" fmla="*/ 5 h 105"/>
                  <a:gd name="T46" fmla="*/ 73 w 118"/>
                  <a:gd name="T47" fmla="*/ 0 h 105"/>
                  <a:gd name="T48" fmla="*/ 100 w 118"/>
                  <a:gd name="T49" fmla="*/ 66 h 105"/>
                  <a:gd name="T50" fmla="*/ 91 w 118"/>
                  <a:gd name="T51" fmla="*/ 77 h 105"/>
                  <a:gd name="T52" fmla="*/ 80 w 118"/>
                  <a:gd name="T53" fmla="*/ 86 h 105"/>
                  <a:gd name="T54" fmla="*/ 66 w 118"/>
                  <a:gd name="T55" fmla="*/ 90 h 105"/>
                  <a:gd name="T56" fmla="*/ 52 w 118"/>
                  <a:gd name="T57" fmla="*/ 91 h 105"/>
                  <a:gd name="T58" fmla="*/ 36 w 118"/>
                  <a:gd name="T59" fmla="*/ 87 h 105"/>
                  <a:gd name="T60" fmla="*/ 24 w 118"/>
                  <a:gd name="T61" fmla="*/ 77 h 105"/>
                  <a:gd name="T62" fmla="*/ 15 w 118"/>
                  <a:gd name="T63" fmla="*/ 63 h 105"/>
                  <a:gd name="T64" fmla="*/ 14 w 118"/>
                  <a:gd name="T65" fmla="*/ 46 h 105"/>
                  <a:gd name="T66" fmla="*/ 19 w 118"/>
                  <a:gd name="T67" fmla="*/ 35 h 105"/>
                  <a:gd name="T68" fmla="*/ 29 w 118"/>
                  <a:gd name="T69" fmla="*/ 25 h 105"/>
                  <a:gd name="T70" fmla="*/ 42 w 118"/>
                  <a:gd name="T71" fmla="*/ 19 h 105"/>
                  <a:gd name="T72" fmla="*/ 55 w 118"/>
                  <a:gd name="T73" fmla="*/ 15 h 105"/>
                  <a:gd name="T74" fmla="*/ 69 w 118"/>
                  <a:gd name="T75" fmla="*/ 14 h 105"/>
                  <a:gd name="T76" fmla="*/ 83 w 118"/>
                  <a:gd name="T77" fmla="*/ 17 h 105"/>
                  <a:gd name="T78" fmla="*/ 94 w 118"/>
                  <a:gd name="T79" fmla="*/ 25 h 105"/>
                  <a:gd name="T80" fmla="*/ 101 w 118"/>
                  <a:gd name="T81" fmla="*/ 36 h 105"/>
                  <a:gd name="T82" fmla="*/ 104 w 118"/>
                  <a:gd name="T83" fmla="*/ 50 h 105"/>
                  <a:gd name="T84" fmla="*/ 100 w 118"/>
                  <a:gd name="T85" fmla="*/ 6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 h="105">
                    <a:moveTo>
                      <a:pt x="73" y="0"/>
                    </a:moveTo>
                    <a:lnTo>
                      <a:pt x="70" y="0"/>
                    </a:lnTo>
                    <a:lnTo>
                      <a:pt x="69" y="0"/>
                    </a:lnTo>
                    <a:lnTo>
                      <a:pt x="67" y="0"/>
                    </a:lnTo>
                    <a:lnTo>
                      <a:pt x="65" y="0"/>
                    </a:lnTo>
                    <a:lnTo>
                      <a:pt x="48" y="2"/>
                    </a:lnTo>
                    <a:lnTo>
                      <a:pt x="32" y="8"/>
                    </a:lnTo>
                    <a:lnTo>
                      <a:pt x="17" y="18"/>
                    </a:lnTo>
                    <a:lnTo>
                      <a:pt x="7" y="31"/>
                    </a:lnTo>
                    <a:lnTo>
                      <a:pt x="0" y="46"/>
                    </a:lnTo>
                    <a:lnTo>
                      <a:pt x="1" y="64"/>
                    </a:lnTo>
                    <a:lnTo>
                      <a:pt x="8" y="80"/>
                    </a:lnTo>
                    <a:lnTo>
                      <a:pt x="19" y="93"/>
                    </a:lnTo>
                    <a:lnTo>
                      <a:pt x="35" y="101"/>
                    </a:lnTo>
                    <a:lnTo>
                      <a:pt x="52" y="105"/>
                    </a:lnTo>
                    <a:lnTo>
                      <a:pt x="73" y="103"/>
                    </a:lnTo>
                    <a:lnTo>
                      <a:pt x="90" y="95"/>
                    </a:lnTo>
                    <a:lnTo>
                      <a:pt x="105" y="81"/>
                    </a:lnTo>
                    <a:lnTo>
                      <a:pt x="115" y="64"/>
                    </a:lnTo>
                    <a:lnTo>
                      <a:pt x="118" y="46"/>
                    </a:lnTo>
                    <a:lnTo>
                      <a:pt x="114" y="29"/>
                    </a:lnTo>
                    <a:lnTo>
                      <a:pt x="104" y="15"/>
                    </a:lnTo>
                    <a:lnTo>
                      <a:pt x="90" y="5"/>
                    </a:lnTo>
                    <a:lnTo>
                      <a:pt x="73" y="0"/>
                    </a:lnTo>
                    <a:close/>
                    <a:moveTo>
                      <a:pt x="100" y="66"/>
                    </a:moveTo>
                    <a:lnTo>
                      <a:pt x="91" y="77"/>
                    </a:lnTo>
                    <a:lnTo>
                      <a:pt x="80" y="86"/>
                    </a:lnTo>
                    <a:lnTo>
                      <a:pt x="66" y="90"/>
                    </a:lnTo>
                    <a:lnTo>
                      <a:pt x="52" y="91"/>
                    </a:lnTo>
                    <a:lnTo>
                      <a:pt x="36" y="87"/>
                    </a:lnTo>
                    <a:lnTo>
                      <a:pt x="24" y="77"/>
                    </a:lnTo>
                    <a:lnTo>
                      <a:pt x="15" y="63"/>
                    </a:lnTo>
                    <a:lnTo>
                      <a:pt x="14" y="46"/>
                    </a:lnTo>
                    <a:lnTo>
                      <a:pt x="19" y="35"/>
                    </a:lnTo>
                    <a:lnTo>
                      <a:pt x="29" y="25"/>
                    </a:lnTo>
                    <a:lnTo>
                      <a:pt x="42" y="19"/>
                    </a:lnTo>
                    <a:lnTo>
                      <a:pt x="55" y="15"/>
                    </a:lnTo>
                    <a:lnTo>
                      <a:pt x="69" y="14"/>
                    </a:lnTo>
                    <a:lnTo>
                      <a:pt x="83" y="17"/>
                    </a:lnTo>
                    <a:lnTo>
                      <a:pt x="94" y="25"/>
                    </a:lnTo>
                    <a:lnTo>
                      <a:pt x="101" y="36"/>
                    </a:lnTo>
                    <a:lnTo>
                      <a:pt x="104" y="50"/>
                    </a:lnTo>
                    <a:lnTo>
                      <a:pt x="100" y="66"/>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174" name="Freeform 809"/>
              <p:cNvSpPr>
                <a:spLocks noEditPoints="1"/>
              </p:cNvSpPr>
              <p:nvPr/>
            </p:nvSpPr>
            <p:spPr bwMode="auto">
              <a:xfrm>
                <a:off x="2612118" y="5492751"/>
                <a:ext cx="252413" cy="534988"/>
              </a:xfrm>
              <a:custGeom>
                <a:avLst/>
                <a:gdLst>
                  <a:gd name="T0" fmla="*/ 82 w 159"/>
                  <a:gd name="T1" fmla="*/ 178 h 337"/>
                  <a:gd name="T2" fmla="*/ 118 w 159"/>
                  <a:gd name="T3" fmla="*/ 137 h 337"/>
                  <a:gd name="T4" fmla="*/ 140 w 159"/>
                  <a:gd name="T5" fmla="*/ 94 h 337"/>
                  <a:gd name="T6" fmla="*/ 142 w 159"/>
                  <a:gd name="T7" fmla="*/ 52 h 337"/>
                  <a:gd name="T8" fmla="*/ 124 w 159"/>
                  <a:gd name="T9" fmla="*/ 18 h 337"/>
                  <a:gd name="T10" fmla="*/ 92 w 159"/>
                  <a:gd name="T11" fmla="*/ 3 h 337"/>
                  <a:gd name="T12" fmla="*/ 56 w 159"/>
                  <a:gd name="T13" fmla="*/ 3 h 337"/>
                  <a:gd name="T14" fmla="*/ 20 w 159"/>
                  <a:gd name="T15" fmla="*/ 25 h 337"/>
                  <a:gd name="T16" fmla="*/ 0 w 159"/>
                  <a:gd name="T17" fmla="*/ 63 h 337"/>
                  <a:gd name="T18" fmla="*/ 4 w 159"/>
                  <a:gd name="T19" fmla="*/ 110 h 337"/>
                  <a:gd name="T20" fmla="*/ 30 w 159"/>
                  <a:gd name="T21" fmla="*/ 149 h 337"/>
                  <a:gd name="T22" fmla="*/ 62 w 159"/>
                  <a:gd name="T23" fmla="*/ 179 h 337"/>
                  <a:gd name="T24" fmla="*/ 35 w 159"/>
                  <a:gd name="T25" fmla="*/ 209 h 337"/>
                  <a:gd name="T26" fmla="*/ 21 w 159"/>
                  <a:gd name="T27" fmla="*/ 241 h 337"/>
                  <a:gd name="T28" fmla="*/ 27 w 159"/>
                  <a:gd name="T29" fmla="*/ 275 h 337"/>
                  <a:gd name="T30" fmla="*/ 44 w 159"/>
                  <a:gd name="T31" fmla="*/ 293 h 337"/>
                  <a:gd name="T32" fmla="*/ 49 w 159"/>
                  <a:gd name="T33" fmla="*/ 293 h 337"/>
                  <a:gd name="T34" fmla="*/ 52 w 159"/>
                  <a:gd name="T35" fmla="*/ 288 h 337"/>
                  <a:gd name="T36" fmla="*/ 51 w 159"/>
                  <a:gd name="T37" fmla="*/ 282 h 337"/>
                  <a:gd name="T38" fmla="*/ 34 w 159"/>
                  <a:gd name="T39" fmla="*/ 250 h 337"/>
                  <a:gd name="T40" fmla="*/ 45 w 159"/>
                  <a:gd name="T41" fmla="*/ 217 h 337"/>
                  <a:gd name="T42" fmla="*/ 71 w 159"/>
                  <a:gd name="T43" fmla="*/ 189 h 337"/>
                  <a:gd name="T44" fmla="*/ 89 w 159"/>
                  <a:gd name="T45" fmla="*/ 202 h 337"/>
                  <a:gd name="T46" fmla="*/ 120 w 159"/>
                  <a:gd name="T47" fmla="*/ 231 h 337"/>
                  <a:gd name="T48" fmla="*/ 142 w 159"/>
                  <a:gd name="T49" fmla="*/ 268 h 337"/>
                  <a:gd name="T50" fmla="*/ 142 w 159"/>
                  <a:gd name="T51" fmla="*/ 295 h 337"/>
                  <a:gd name="T52" fmla="*/ 125 w 159"/>
                  <a:gd name="T53" fmla="*/ 319 h 337"/>
                  <a:gd name="T54" fmla="*/ 110 w 159"/>
                  <a:gd name="T55" fmla="*/ 324 h 337"/>
                  <a:gd name="T56" fmla="*/ 106 w 159"/>
                  <a:gd name="T57" fmla="*/ 328 h 337"/>
                  <a:gd name="T58" fmla="*/ 106 w 159"/>
                  <a:gd name="T59" fmla="*/ 333 h 337"/>
                  <a:gd name="T60" fmla="*/ 110 w 159"/>
                  <a:gd name="T61" fmla="*/ 337 h 337"/>
                  <a:gd name="T62" fmla="*/ 128 w 159"/>
                  <a:gd name="T63" fmla="*/ 333 h 337"/>
                  <a:gd name="T64" fmla="*/ 151 w 159"/>
                  <a:gd name="T65" fmla="*/ 310 h 337"/>
                  <a:gd name="T66" fmla="*/ 159 w 159"/>
                  <a:gd name="T67" fmla="*/ 279 h 337"/>
                  <a:gd name="T68" fmla="*/ 147 w 159"/>
                  <a:gd name="T69" fmla="*/ 242 h 337"/>
                  <a:gd name="T70" fmla="*/ 120 w 159"/>
                  <a:gd name="T71" fmla="*/ 210 h 337"/>
                  <a:gd name="T72" fmla="*/ 30 w 159"/>
                  <a:gd name="T73" fmla="*/ 128 h 337"/>
                  <a:gd name="T74" fmla="*/ 14 w 159"/>
                  <a:gd name="T75" fmla="*/ 93 h 337"/>
                  <a:gd name="T76" fmla="*/ 17 w 159"/>
                  <a:gd name="T77" fmla="*/ 56 h 337"/>
                  <a:gd name="T78" fmla="*/ 40 w 159"/>
                  <a:gd name="T79" fmla="*/ 27 h 337"/>
                  <a:gd name="T80" fmla="*/ 73 w 159"/>
                  <a:gd name="T81" fmla="*/ 14 h 337"/>
                  <a:gd name="T82" fmla="*/ 107 w 159"/>
                  <a:gd name="T83" fmla="*/ 24 h 337"/>
                  <a:gd name="T84" fmla="*/ 128 w 159"/>
                  <a:gd name="T85" fmla="*/ 52 h 337"/>
                  <a:gd name="T86" fmla="*/ 127 w 159"/>
                  <a:gd name="T87" fmla="*/ 93 h 337"/>
                  <a:gd name="T88" fmla="*/ 107 w 159"/>
                  <a:gd name="T89" fmla="*/ 130 h 337"/>
                  <a:gd name="T90" fmla="*/ 72 w 159"/>
                  <a:gd name="T91" fmla="*/ 169 h 337"/>
                  <a:gd name="T92" fmla="*/ 30 w 159"/>
                  <a:gd name="T93" fmla="*/ 12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9" h="337">
                    <a:moveTo>
                      <a:pt x="106" y="197"/>
                    </a:moveTo>
                    <a:lnTo>
                      <a:pt x="82" y="178"/>
                    </a:lnTo>
                    <a:lnTo>
                      <a:pt x="102" y="158"/>
                    </a:lnTo>
                    <a:lnTo>
                      <a:pt x="118" y="137"/>
                    </a:lnTo>
                    <a:lnTo>
                      <a:pt x="133" y="114"/>
                    </a:lnTo>
                    <a:lnTo>
                      <a:pt x="140" y="94"/>
                    </a:lnTo>
                    <a:lnTo>
                      <a:pt x="144" y="73"/>
                    </a:lnTo>
                    <a:lnTo>
                      <a:pt x="142" y="52"/>
                    </a:lnTo>
                    <a:lnTo>
                      <a:pt x="135" y="32"/>
                    </a:lnTo>
                    <a:lnTo>
                      <a:pt x="124" y="18"/>
                    </a:lnTo>
                    <a:lnTo>
                      <a:pt x="109" y="8"/>
                    </a:lnTo>
                    <a:lnTo>
                      <a:pt x="92" y="3"/>
                    </a:lnTo>
                    <a:lnTo>
                      <a:pt x="73" y="0"/>
                    </a:lnTo>
                    <a:lnTo>
                      <a:pt x="56" y="3"/>
                    </a:lnTo>
                    <a:lnTo>
                      <a:pt x="35" y="11"/>
                    </a:lnTo>
                    <a:lnTo>
                      <a:pt x="20" y="25"/>
                    </a:lnTo>
                    <a:lnTo>
                      <a:pt x="7" y="42"/>
                    </a:lnTo>
                    <a:lnTo>
                      <a:pt x="0" y="63"/>
                    </a:lnTo>
                    <a:lnTo>
                      <a:pt x="0" y="87"/>
                    </a:lnTo>
                    <a:lnTo>
                      <a:pt x="4" y="110"/>
                    </a:lnTo>
                    <a:lnTo>
                      <a:pt x="16" y="131"/>
                    </a:lnTo>
                    <a:lnTo>
                      <a:pt x="30" y="149"/>
                    </a:lnTo>
                    <a:lnTo>
                      <a:pt x="45" y="165"/>
                    </a:lnTo>
                    <a:lnTo>
                      <a:pt x="62" y="179"/>
                    </a:lnTo>
                    <a:lnTo>
                      <a:pt x="48" y="193"/>
                    </a:lnTo>
                    <a:lnTo>
                      <a:pt x="35" y="209"/>
                    </a:lnTo>
                    <a:lnTo>
                      <a:pt x="25" y="224"/>
                    </a:lnTo>
                    <a:lnTo>
                      <a:pt x="21" y="241"/>
                    </a:lnTo>
                    <a:lnTo>
                      <a:pt x="20" y="258"/>
                    </a:lnTo>
                    <a:lnTo>
                      <a:pt x="27" y="275"/>
                    </a:lnTo>
                    <a:lnTo>
                      <a:pt x="41" y="292"/>
                    </a:lnTo>
                    <a:lnTo>
                      <a:pt x="44" y="293"/>
                    </a:lnTo>
                    <a:lnTo>
                      <a:pt x="47" y="295"/>
                    </a:lnTo>
                    <a:lnTo>
                      <a:pt x="49" y="293"/>
                    </a:lnTo>
                    <a:lnTo>
                      <a:pt x="52" y="290"/>
                    </a:lnTo>
                    <a:lnTo>
                      <a:pt x="52" y="288"/>
                    </a:lnTo>
                    <a:lnTo>
                      <a:pt x="52" y="285"/>
                    </a:lnTo>
                    <a:lnTo>
                      <a:pt x="51" y="282"/>
                    </a:lnTo>
                    <a:lnTo>
                      <a:pt x="38" y="265"/>
                    </a:lnTo>
                    <a:lnTo>
                      <a:pt x="34" y="250"/>
                    </a:lnTo>
                    <a:lnTo>
                      <a:pt x="37" y="233"/>
                    </a:lnTo>
                    <a:lnTo>
                      <a:pt x="45" y="217"/>
                    </a:lnTo>
                    <a:lnTo>
                      <a:pt x="58" y="202"/>
                    </a:lnTo>
                    <a:lnTo>
                      <a:pt x="71" y="189"/>
                    </a:lnTo>
                    <a:lnTo>
                      <a:pt x="72" y="187"/>
                    </a:lnTo>
                    <a:lnTo>
                      <a:pt x="89" y="202"/>
                    </a:lnTo>
                    <a:lnTo>
                      <a:pt x="104" y="216"/>
                    </a:lnTo>
                    <a:lnTo>
                      <a:pt x="120" y="231"/>
                    </a:lnTo>
                    <a:lnTo>
                      <a:pt x="133" y="248"/>
                    </a:lnTo>
                    <a:lnTo>
                      <a:pt x="142" y="268"/>
                    </a:lnTo>
                    <a:lnTo>
                      <a:pt x="145" y="281"/>
                    </a:lnTo>
                    <a:lnTo>
                      <a:pt x="142" y="295"/>
                    </a:lnTo>
                    <a:lnTo>
                      <a:pt x="135" y="309"/>
                    </a:lnTo>
                    <a:lnTo>
                      <a:pt x="125" y="319"/>
                    </a:lnTo>
                    <a:lnTo>
                      <a:pt x="113" y="323"/>
                    </a:lnTo>
                    <a:lnTo>
                      <a:pt x="110" y="324"/>
                    </a:lnTo>
                    <a:lnTo>
                      <a:pt x="107" y="326"/>
                    </a:lnTo>
                    <a:lnTo>
                      <a:pt x="106" y="328"/>
                    </a:lnTo>
                    <a:lnTo>
                      <a:pt x="106" y="331"/>
                    </a:lnTo>
                    <a:lnTo>
                      <a:pt x="106" y="333"/>
                    </a:lnTo>
                    <a:lnTo>
                      <a:pt x="107" y="336"/>
                    </a:lnTo>
                    <a:lnTo>
                      <a:pt x="110" y="337"/>
                    </a:lnTo>
                    <a:lnTo>
                      <a:pt x="113" y="337"/>
                    </a:lnTo>
                    <a:lnTo>
                      <a:pt x="128" y="333"/>
                    </a:lnTo>
                    <a:lnTo>
                      <a:pt x="141" y="323"/>
                    </a:lnTo>
                    <a:lnTo>
                      <a:pt x="151" y="310"/>
                    </a:lnTo>
                    <a:lnTo>
                      <a:pt x="158" y="295"/>
                    </a:lnTo>
                    <a:lnTo>
                      <a:pt x="159" y="279"/>
                    </a:lnTo>
                    <a:lnTo>
                      <a:pt x="155" y="261"/>
                    </a:lnTo>
                    <a:lnTo>
                      <a:pt x="147" y="242"/>
                    </a:lnTo>
                    <a:lnTo>
                      <a:pt x="134" y="226"/>
                    </a:lnTo>
                    <a:lnTo>
                      <a:pt x="120" y="210"/>
                    </a:lnTo>
                    <a:lnTo>
                      <a:pt x="106" y="197"/>
                    </a:lnTo>
                    <a:close/>
                    <a:moveTo>
                      <a:pt x="30" y="128"/>
                    </a:moveTo>
                    <a:lnTo>
                      <a:pt x="20" y="111"/>
                    </a:lnTo>
                    <a:lnTo>
                      <a:pt x="14" y="93"/>
                    </a:lnTo>
                    <a:lnTo>
                      <a:pt x="14" y="75"/>
                    </a:lnTo>
                    <a:lnTo>
                      <a:pt x="17" y="56"/>
                    </a:lnTo>
                    <a:lnTo>
                      <a:pt x="25" y="39"/>
                    </a:lnTo>
                    <a:lnTo>
                      <a:pt x="40" y="27"/>
                    </a:lnTo>
                    <a:lnTo>
                      <a:pt x="55" y="17"/>
                    </a:lnTo>
                    <a:lnTo>
                      <a:pt x="73" y="14"/>
                    </a:lnTo>
                    <a:lnTo>
                      <a:pt x="90" y="17"/>
                    </a:lnTo>
                    <a:lnTo>
                      <a:pt x="107" y="24"/>
                    </a:lnTo>
                    <a:lnTo>
                      <a:pt x="120" y="35"/>
                    </a:lnTo>
                    <a:lnTo>
                      <a:pt x="128" y="52"/>
                    </a:lnTo>
                    <a:lnTo>
                      <a:pt x="131" y="72"/>
                    </a:lnTo>
                    <a:lnTo>
                      <a:pt x="127" y="93"/>
                    </a:lnTo>
                    <a:lnTo>
                      <a:pt x="118" y="113"/>
                    </a:lnTo>
                    <a:lnTo>
                      <a:pt x="107" y="130"/>
                    </a:lnTo>
                    <a:lnTo>
                      <a:pt x="94" y="145"/>
                    </a:lnTo>
                    <a:lnTo>
                      <a:pt x="72" y="169"/>
                    </a:lnTo>
                    <a:lnTo>
                      <a:pt x="49" y="149"/>
                    </a:lnTo>
                    <a:lnTo>
                      <a:pt x="30" y="128"/>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grpSp>
        <p:sp>
          <p:nvSpPr>
            <p:cNvPr id="171" name="文本框 170"/>
            <p:cNvSpPr txBox="1"/>
            <p:nvPr/>
          </p:nvSpPr>
          <p:spPr>
            <a:xfrm>
              <a:off x="8404118" y="2635371"/>
              <a:ext cx="1588955" cy="492442"/>
            </a:xfrm>
            <a:prstGeom prst="rect">
              <a:avLst/>
            </a:prstGeom>
            <a:noFill/>
          </p:spPr>
          <p:txBody>
            <a:bodyPr wrap="square" rtlCol="0">
              <a:spAutoFit/>
            </a:bodyPr>
            <a:lstStyle/>
            <a:p>
              <a:pPr defTabSz="685800" eaLnBrk="1" fontAlgn="auto" hangingPunct="1">
                <a:spcBef>
                  <a:spcPts val="0"/>
                </a:spcBef>
                <a:spcAft>
                  <a:spcPts val="0"/>
                </a:spcAft>
              </a:pPr>
              <a:r>
                <a:rPr lang="zh-CN" altLang="en-US" dirty="0">
                  <a:solidFill>
                    <a:prstClr val="black"/>
                  </a:solidFill>
                  <a:latin typeface="Arial"/>
                  <a:ea typeface="微软雅黑" panose="020B0503020204020204" pitchFamily="34" charset="-122"/>
                </a:rPr>
                <a:t>纳什均衡</a:t>
              </a:r>
            </a:p>
          </p:txBody>
        </p:sp>
      </p:grpSp>
      <p:sp>
        <p:nvSpPr>
          <p:cNvPr id="13" name="文本框 12"/>
          <p:cNvSpPr txBox="1"/>
          <p:nvPr/>
        </p:nvSpPr>
        <p:spPr>
          <a:xfrm>
            <a:off x="2176307" y="3820997"/>
            <a:ext cx="668007" cy="715581"/>
          </a:xfrm>
          <a:prstGeom prst="rect">
            <a:avLst/>
          </a:prstGeom>
          <a:noFill/>
        </p:spPr>
        <p:txBody>
          <a:bodyPr wrap="square" rtlCol="0">
            <a:spAutoFit/>
          </a:bodyPr>
          <a:lstStyle/>
          <a:p>
            <a:pPr defTabSz="685800" eaLnBrk="1" fontAlgn="auto" hangingPunct="1">
              <a:spcBef>
                <a:spcPts val="0"/>
              </a:spcBef>
              <a:spcAft>
                <a:spcPts val="0"/>
              </a:spcAft>
            </a:pPr>
            <a:r>
              <a:rPr lang="en-US" altLang="zh-CN" sz="1350" dirty="0">
                <a:solidFill>
                  <a:prstClr val="black"/>
                </a:solidFill>
                <a:latin typeface="Arial"/>
                <a:ea typeface="微软雅黑" panose="020B0503020204020204" pitchFamily="34" charset="-122"/>
              </a:rPr>
              <a:t>.</a:t>
            </a:r>
          </a:p>
          <a:p>
            <a:pPr defTabSz="685800" eaLnBrk="1" fontAlgn="auto" hangingPunct="1">
              <a:spcBef>
                <a:spcPts val="0"/>
              </a:spcBef>
              <a:spcAft>
                <a:spcPts val="0"/>
              </a:spcAft>
            </a:pPr>
            <a:r>
              <a:rPr lang="en-US" altLang="zh-CN" sz="1350" dirty="0">
                <a:solidFill>
                  <a:prstClr val="black"/>
                </a:solidFill>
                <a:latin typeface="Arial"/>
                <a:ea typeface="微软雅黑" panose="020B0503020204020204" pitchFamily="34" charset="-122"/>
              </a:rPr>
              <a:t>.</a:t>
            </a:r>
          </a:p>
          <a:p>
            <a:pPr defTabSz="685800" eaLnBrk="1" fontAlgn="auto" hangingPunct="1">
              <a:spcBef>
                <a:spcPts val="0"/>
              </a:spcBef>
              <a:spcAft>
                <a:spcPts val="0"/>
              </a:spcAft>
            </a:pPr>
            <a:r>
              <a:rPr lang="en-US" altLang="zh-CN" sz="1350" dirty="0">
                <a:solidFill>
                  <a:prstClr val="black"/>
                </a:solidFill>
                <a:latin typeface="Arial"/>
                <a:ea typeface="微软雅黑" panose="020B0503020204020204" pitchFamily="34" charset="-122"/>
              </a:rPr>
              <a:t>.</a:t>
            </a:r>
            <a:endParaRPr lang="zh-CN" altLang="en-US" sz="1350" dirty="0">
              <a:solidFill>
                <a:prstClr val="black"/>
              </a:solidFill>
              <a:latin typeface="Arial"/>
              <a:ea typeface="微软雅黑" panose="020B0503020204020204" pitchFamily="34" charset="-122"/>
            </a:endParaRPr>
          </a:p>
        </p:txBody>
      </p:sp>
      <p:grpSp>
        <p:nvGrpSpPr>
          <p:cNvPr id="176" name="组合 175"/>
          <p:cNvGrpSpPr/>
          <p:nvPr/>
        </p:nvGrpSpPr>
        <p:grpSpPr>
          <a:xfrm>
            <a:off x="2173874" y="5337676"/>
            <a:ext cx="803584" cy="338774"/>
            <a:chOff x="3103839" y="3041408"/>
            <a:chExt cx="1686625" cy="462530"/>
          </a:xfrm>
        </p:grpSpPr>
        <p:sp>
          <p:nvSpPr>
            <p:cNvPr id="177" name="圆角矩形 176"/>
            <p:cNvSpPr/>
            <p:nvPr/>
          </p:nvSpPr>
          <p:spPr>
            <a:xfrm>
              <a:off x="3103839" y="3041408"/>
              <a:ext cx="1433613" cy="4625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dirty="0">
                <a:solidFill>
                  <a:prstClr val="white"/>
                </a:solidFill>
                <a:latin typeface="Arial"/>
                <a:ea typeface="微软雅黑" panose="020B0503020204020204" pitchFamily="34" charset="-122"/>
              </a:endParaRPr>
            </a:p>
          </p:txBody>
        </p:sp>
        <p:sp>
          <p:nvSpPr>
            <p:cNvPr id="178" name="文本框 177"/>
            <p:cNvSpPr txBox="1"/>
            <p:nvPr/>
          </p:nvSpPr>
          <p:spPr>
            <a:xfrm>
              <a:off x="3440350" y="3086129"/>
              <a:ext cx="1350114" cy="409704"/>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srgbClr val="FF0000"/>
                  </a:solidFill>
                  <a:latin typeface="Arial"/>
                  <a:ea typeface="微软雅黑" panose="020B0503020204020204" pitchFamily="34" charset="-122"/>
                </a:rPr>
                <a:t>真</a:t>
              </a:r>
            </a:p>
          </p:txBody>
        </p:sp>
      </p:grpSp>
      <p:grpSp>
        <p:nvGrpSpPr>
          <p:cNvPr id="179" name="组合 178"/>
          <p:cNvGrpSpPr/>
          <p:nvPr/>
        </p:nvGrpSpPr>
        <p:grpSpPr>
          <a:xfrm>
            <a:off x="2176165" y="4575230"/>
            <a:ext cx="801293" cy="346898"/>
            <a:chOff x="3251207" y="3030316"/>
            <a:chExt cx="1754864" cy="462530"/>
          </a:xfrm>
        </p:grpSpPr>
        <p:sp>
          <p:nvSpPr>
            <p:cNvPr id="180" name="圆角矩形 179"/>
            <p:cNvSpPr/>
            <p:nvPr/>
          </p:nvSpPr>
          <p:spPr>
            <a:xfrm>
              <a:off x="3251207" y="3030316"/>
              <a:ext cx="1433613" cy="4625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dirty="0">
                <a:solidFill>
                  <a:prstClr val="white"/>
                </a:solidFill>
                <a:latin typeface="Arial"/>
                <a:ea typeface="微软雅黑" panose="020B0503020204020204" pitchFamily="34" charset="-122"/>
              </a:endParaRPr>
            </a:p>
          </p:txBody>
        </p:sp>
        <p:sp>
          <p:nvSpPr>
            <p:cNvPr id="181" name="文本框 180"/>
            <p:cNvSpPr txBox="1"/>
            <p:nvPr/>
          </p:nvSpPr>
          <p:spPr>
            <a:xfrm>
              <a:off x="3655955" y="3075296"/>
              <a:ext cx="1350116" cy="400109"/>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srgbClr val="0461A7"/>
                  </a:solidFill>
                  <a:latin typeface="Arial"/>
                  <a:ea typeface="微软雅黑" panose="020B0503020204020204" pitchFamily="34" charset="-122"/>
                </a:rPr>
                <a:t>假</a:t>
              </a:r>
            </a:p>
          </p:txBody>
        </p:sp>
      </p:grpSp>
      <p:sp>
        <p:nvSpPr>
          <p:cNvPr id="186" name="文本框 185"/>
          <p:cNvSpPr txBox="1"/>
          <p:nvPr/>
        </p:nvSpPr>
        <p:spPr>
          <a:xfrm>
            <a:off x="5029200" y="4183747"/>
            <a:ext cx="2678217" cy="300082"/>
          </a:xfrm>
          <a:prstGeom prst="rect">
            <a:avLst/>
          </a:prstGeom>
          <a:noFill/>
        </p:spPr>
        <p:txBody>
          <a:bodyPr wrap="square" rtlCol="0">
            <a:spAutoFit/>
          </a:bodyPr>
          <a:lstStyle/>
          <a:p>
            <a:pPr defTabSz="685800" eaLnBrk="1" fontAlgn="auto" hangingPunct="1">
              <a:spcBef>
                <a:spcPts val="0"/>
              </a:spcBef>
              <a:spcAft>
                <a:spcPts val="0"/>
              </a:spcAft>
            </a:pPr>
            <a:r>
              <a:rPr lang="en-US" altLang="zh-CN" sz="1350" dirty="0">
                <a:solidFill>
                  <a:prstClr val="black">
                    <a:lumMod val="95000"/>
                    <a:lumOff val="5000"/>
                  </a:prstClr>
                </a:solidFill>
                <a:latin typeface="Arial"/>
                <a:ea typeface="微软雅黑" panose="020B0503020204020204" pitchFamily="34" charset="-122"/>
              </a:rPr>
              <a:t>GAN</a:t>
            </a:r>
            <a:r>
              <a:rPr lang="zh-CN" altLang="en-US" sz="1350" dirty="0">
                <a:solidFill>
                  <a:prstClr val="black">
                    <a:lumMod val="95000"/>
                    <a:lumOff val="5000"/>
                  </a:prstClr>
                </a:solidFill>
                <a:latin typeface="Arial"/>
                <a:ea typeface="微软雅黑" panose="020B0503020204020204" pitchFamily="34" charset="-122"/>
              </a:rPr>
              <a:t>网络目的：</a:t>
            </a:r>
            <a:endParaRPr lang="zh-CN" altLang="en-US" b="1" dirty="0">
              <a:solidFill>
                <a:srgbClr val="0461A7"/>
              </a:solidFill>
              <a:latin typeface="Arial"/>
              <a:ea typeface="微软雅黑" panose="020B0503020204020204" pitchFamily="34" charset="-122"/>
            </a:endParaRPr>
          </a:p>
        </p:txBody>
      </p:sp>
      <p:sp>
        <p:nvSpPr>
          <p:cNvPr id="16" name="矩形 15"/>
          <p:cNvSpPr/>
          <p:nvPr/>
        </p:nvSpPr>
        <p:spPr>
          <a:xfrm>
            <a:off x="6292416" y="4651573"/>
            <a:ext cx="1915909" cy="507831"/>
          </a:xfrm>
          <a:prstGeom prst="rect">
            <a:avLst/>
          </a:prstGeom>
        </p:spPr>
        <p:txBody>
          <a:bodyPr wrap="none">
            <a:spAutoFit/>
          </a:bodyPr>
          <a:lstStyle/>
          <a:p>
            <a:pPr defTabSz="685800" eaLnBrk="1" fontAlgn="auto" hangingPunct="1">
              <a:spcBef>
                <a:spcPts val="0"/>
              </a:spcBef>
              <a:spcAft>
                <a:spcPts val="0"/>
              </a:spcAft>
            </a:pPr>
            <a:r>
              <a:rPr lang="zh-CN" altLang="en-US" sz="2700" b="1" dirty="0">
                <a:solidFill>
                  <a:srgbClr val="0461A7"/>
                </a:solidFill>
                <a:latin typeface="Arial"/>
                <a:ea typeface="微软雅黑" panose="020B0503020204020204" pitchFamily="34" charset="-122"/>
              </a:rPr>
              <a:t>以假乱真！</a:t>
            </a:r>
          </a:p>
        </p:txBody>
      </p:sp>
    </p:spTree>
    <p:extLst>
      <p:ext uri="{BB962C8B-B14F-4D97-AF65-F5344CB8AC3E}">
        <p14:creationId xmlns:p14="http://schemas.microsoft.com/office/powerpoint/2010/main" val="839601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panose="020B0503020204020204" pitchFamily="34" charset="-122"/>
                <a:cs typeface="+mn-ea"/>
                <a:sym typeface="+mn-lt"/>
              </a:rPr>
              <a:t>2</a:t>
            </a:r>
            <a:endParaRPr lang="zh-CN" altLang="en-US" sz="2700" dirty="0">
              <a:solidFill>
                <a:prstClr val="white"/>
              </a:solidFill>
              <a:latin typeface="Arial"/>
              <a:ea typeface="微软雅黑" panose="020B0503020204020204" pitchFamily="34" charset="-122"/>
              <a:cs typeface="+mn-ea"/>
              <a:sym typeface="+mn-lt"/>
            </a:endParaRPr>
          </a:p>
        </p:txBody>
      </p:sp>
      <p:sp>
        <p:nvSpPr>
          <p:cNvPr id="6" name="矩形 5"/>
          <p:cNvSpPr/>
          <p:nvPr/>
        </p:nvSpPr>
        <p:spPr>
          <a:xfrm>
            <a:off x="2605238" y="909405"/>
            <a:ext cx="1575989"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panose="020B0503020204020204" pitchFamily="34" charset="-122"/>
                <a:cs typeface="+mn-ea"/>
                <a:sym typeface="+mn-lt"/>
              </a:rPr>
              <a:t>新兴人工智能应用</a:t>
            </a:r>
            <a:endParaRPr lang="en-US" altLang="zh-CN" sz="1350" dirty="0">
              <a:solidFill>
                <a:prstClr val="white"/>
              </a:solidFill>
              <a:latin typeface="Arial"/>
              <a:ea typeface="微软雅黑" panose="020B0503020204020204" pitchFamily="34" charset="-122"/>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panose="020B0503020204020204" pitchFamily="34" charset="-122"/>
              <a:cs typeface="+mn-ea"/>
              <a:sym typeface="+mn-lt"/>
            </a:endParaRPr>
          </a:p>
        </p:txBody>
      </p:sp>
      <p:sp>
        <p:nvSpPr>
          <p:cNvPr id="9" name="矩形 8"/>
          <p:cNvSpPr/>
          <p:nvPr/>
        </p:nvSpPr>
        <p:spPr>
          <a:xfrm>
            <a:off x="310969" y="789528"/>
            <a:ext cx="2095445"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panose="020B0503020204020204" pitchFamily="34" charset="-122"/>
                <a:cs typeface="+mn-ea"/>
                <a:sym typeface="+mn-lt"/>
              </a:rPr>
              <a:t> </a:t>
            </a:r>
            <a:r>
              <a:rPr lang="zh-CN" altLang="en-US" dirty="0">
                <a:solidFill>
                  <a:prstClr val="black">
                    <a:lumMod val="65000"/>
                    <a:lumOff val="35000"/>
                  </a:prstClr>
                </a:solidFill>
                <a:latin typeface="Arial"/>
                <a:ea typeface="微软雅黑" panose="020B0503020204020204" pitchFamily="34" charset="-122"/>
                <a:cs typeface="+mn-ea"/>
                <a:sym typeface="+mn-lt"/>
              </a:rPr>
              <a:t>人工智能对抗技术</a:t>
            </a:r>
            <a:endParaRPr lang="en-US" altLang="zh-CN" dirty="0">
              <a:solidFill>
                <a:prstClr val="black">
                  <a:lumMod val="65000"/>
                  <a:lumOff val="35000"/>
                </a:prstClr>
              </a:solidFill>
              <a:latin typeface="Arial"/>
              <a:ea typeface="微软雅黑" panose="020B0503020204020204" pitchFamily="34" charset="-122"/>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grpSp>
        <p:nvGrpSpPr>
          <p:cNvPr id="45" name="组合 44"/>
          <p:cNvGrpSpPr/>
          <p:nvPr/>
        </p:nvGrpSpPr>
        <p:grpSpPr>
          <a:xfrm>
            <a:off x="358967" y="1288183"/>
            <a:ext cx="8646164" cy="405131"/>
            <a:chOff x="1987550" y="301512"/>
            <a:chExt cx="11528219" cy="540174"/>
          </a:xfrm>
        </p:grpSpPr>
        <p:sp>
          <p:nvSpPr>
            <p:cNvPr id="46" name="矩形 45"/>
            <p:cNvSpPr/>
            <p:nvPr/>
          </p:nvSpPr>
          <p:spPr>
            <a:xfrm>
              <a:off x="1987551" y="740155"/>
              <a:ext cx="1152821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endParaRPr>
            </a:p>
          </p:txBody>
        </p:sp>
        <p:sp>
          <p:nvSpPr>
            <p:cNvPr id="47" name="标题 1"/>
            <p:cNvSpPr txBox="1">
              <a:spLocks/>
            </p:cNvSpPr>
            <p:nvPr/>
          </p:nvSpPr>
          <p:spPr>
            <a:xfrm>
              <a:off x="1987550" y="301512"/>
              <a:ext cx="3756947" cy="540174"/>
            </a:xfrm>
            <a:prstGeom prst="rect">
              <a:avLst/>
            </a:prstGeom>
          </p:spPr>
          <p:txBody>
            <a:bodyPr lIns="68578" tIns="34289" rIns="68578" bIns="34289">
              <a:normAutofit/>
            </a:bodyPr>
            <a:lstStyle>
              <a:lvl1pPr algn="ctr" defTabSz="914345" rtl="0" eaLnBrk="1" latinLnBrk="0" hangingPunct="1">
                <a:spcBef>
                  <a:spcPct val="0"/>
                </a:spcBef>
                <a:buNone/>
                <a:defRPr sz="4400" kern="1200">
                  <a:solidFill>
                    <a:schemeClr val="tx1"/>
                  </a:solidFill>
                  <a:latin typeface="+mj-lt"/>
                  <a:ea typeface="+mj-ea"/>
                  <a:cs typeface="+mj-cs"/>
                </a:defRPr>
              </a:lvl1pPr>
            </a:lstStyle>
            <a:p>
              <a:pPr algn="l" defTabSz="685800" fontAlgn="auto">
                <a:spcBef>
                  <a:spcPts val="0"/>
                </a:spcBef>
                <a:spcAft>
                  <a:spcPts val="0"/>
                </a:spcAft>
              </a:pPr>
              <a:r>
                <a:rPr lang="en-US" altLang="zh-CN" sz="1800" dirty="0">
                  <a:solidFill>
                    <a:prstClr val="black">
                      <a:lumMod val="65000"/>
                      <a:lumOff val="35000"/>
                    </a:prstClr>
                  </a:solidFill>
                  <a:latin typeface="Arial"/>
                  <a:ea typeface="微软雅黑" panose="020B0503020204020204" pitchFamily="34" charset="-122"/>
                  <a:cs typeface="+mn-ea"/>
                </a:rPr>
                <a:t>2.3 </a:t>
              </a:r>
              <a:r>
                <a:rPr lang="zh-CN" altLang="en-US" sz="1800" dirty="0">
                  <a:solidFill>
                    <a:prstClr val="black">
                      <a:lumMod val="65000"/>
                      <a:lumOff val="35000"/>
                    </a:prstClr>
                  </a:solidFill>
                  <a:latin typeface="Arial"/>
                  <a:ea typeface="微软雅黑" panose="020B0503020204020204" pitchFamily="34" charset="-122"/>
                  <a:cs typeface="+mn-ea"/>
                </a:rPr>
                <a:t>生成对抗网络的应用</a:t>
              </a:r>
            </a:p>
          </p:txBody>
        </p:sp>
      </p:grpSp>
      <p:sp>
        <p:nvSpPr>
          <p:cNvPr id="104" name="文本框 13"/>
          <p:cNvSpPr txBox="1"/>
          <p:nvPr/>
        </p:nvSpPr>
        <p:spPr>
          <a:xfrm>
            <a:off x="823629" y="1767023"/>
            <a:ext cx="877163" cy="369332"/>
          </a:xfrm>
          <a:prstGeom prst="rect">
            <a:avLst/>
          </a:prstGeom>
          <a:noFill/>
        </p:spPr>
        <p:txBody>
          <a:bodyPr wrap="none" rtlCol="0">
            <a:spAutoFit/>
          </a:bodyPr>
          <a:lstStyle/>
          <a:p>
            <a:pPr defTabSz="685800" eaLnBrk="1" fontAlgn="auto" hangingPunct="1">
              <a:spcBef>
                <a:spcPts val="0"/>
              </a:spcBef>
              <a:spcAft>
                <a:spcPts val="0"/>
              </a:spcAft>
            </a:pPr>
            <a:r>
              <a:rPr lang="zh-CN" altLang="en-US"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实例：</a:t>
            </a:r>
          </a:p>
        </p:txBody>
      </p:sp>
      <p:pic>
        <p:nvPicPr>
          <p:cNvPr id="10" name="图片 9"/>
          <p:cNvPicPr>
            <a:picLocks noChangeAspect="1"/>
          </p:cNvPicPr>
          <p:nvPr/>
        </p:nvPicPr>
        <p:blipFill>
          <a:blip r:embed="rId3"/>
          <a:stretch>
            <a:fillRect/>
          </a:stretch>
        </p:blipFill>
        <p:spPr>
          <a:xfrm>
            <a:off x="424154" y="2173671"/>
            <a:ext cx="1531620" cy="61722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840" y="4410675"/>
            <a:ext cx="1482045" cy="1482045"/>
          </a:xfrm>
          <a:prstGeom prst="rect">
            <a:avLst/>
          </a:prstGeom>
        </p:spPr>
      </p:pic>
      <p:grpSp>
        <p:nvGrpSpPr>
          <p:cNvPr id="28" name="组合 27"/>
          <p:cNvGrpSpPr/>
          <p:nvPr/>
        </p:nvGrpSpPr>
        <p:grpSpPr>
          <a:xfrm>
            <a:off x="177359" y="3110928"/>
            <a:ext cx="8827772" cy="2435304"/>
            <a:chOff x="756949" y="1619397"/>
            <a:chExt cx="7457412" cy="2255490"/>
          </a:xfrm>
        </p:grpSpPr>
        <p:grpSp>
          <p:nvGrpSpPr>
            <p:cNvPr id="29" name="组合 28"/>
            <p:cNvGrpSpPr/>
            <p:nvPr/>
          </p:nvGrpSpPr>
          <p:grpSpPr>
            <a:xfrm>
              <a:off x="761775" y="2116899"/>
              <a:ext cx="7452586" cy="650007"/>
              <a:chOff x="1015699" y="2822521"/>
              <a:chExt cx="9936781" cy="866676"/>
            </a:xfrm>
          </p:grpSpPr>
          <p:cxnSp>
            <p:nvCxnSpPr>
              <p:cNvPr id="36" name="Straight Connector 31"/>
              <p:cNvCxnSpPr/>
              <p:nvPr/>
            </p:nvCxnSpPr>
            <p:spPr>
              <a:xfrm flipV="1">
                <a:off x="1015699" y="3621611"/>
                <a:ext cx="9936781" cy="1"/>
              </a:xfrm>
              <a:prstGeom prst="line">
                <a:avLst/>
              </a:prstGeom>
              <a:ln w="13970">
                <a:solidFill>
                  <a:schemeClr val="bg1">
                    <a:lumMod val="50000"/>
                  </a:scheme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37" name="Straight Connector 31"/>
              <p:cNvCxnSpPr>
                <a:stCxn id="38" idx="4"/>
              </p:cNvCxnSpPr>
              <p:nvPr/>
            </p:nvCxnSpPr>
            <p:spPr>
              <a:xfrm flipV="1">
                <a:off x="1346812" y="2822521"/>
                <a:ext cx="3516" cy="866676"/>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Oval 5"/>
              <p:cNvSpPr/>
              <p:nvPr/>
            </p:nvSpPr>
            <p:spPr>
              <a:xfrm>
                <a:off x="1282979" y="3561532"/>
                <a:ext cx="127665" cy="127665"/>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eaLnBrk="1" fontAlgn="auto" hangingPunct="1">
                  <a:spcBef>
                    <a:spcPts val="0"/>
                  </a:spcBef>
                  <a:spcAft>
                    <a:spcPts val="0"/>
                  </a:spcAft>
                </a:pPr>
                <a:endParaRPr lang="en-US" sz="2100">
                  <a:solidFill>
                    <a:prstClr val="white">
                      <a:lumMod val="50000"/>
                    </a:prstClr>
                  </a:solidFill>
                  <a:latin typeface="Arial"/>
                  <a:ea typeface="微软雅黑" panose="020B0503020204020204" pitchFamily="34" charset="-122"/>
                </a:endParaRPr>
              </a:p>
            </p:txBody>
          </p:sp>
        </p:grpSp>
        <p:sp>
          <p:nvSpPr>
            <p:cNvPr id="30" name="矩形 29"/>
            <p:cNvSpPr/>
            <p:nvPr/>
          </p:nvSpPr>
          <p:spPr>
            <a:xfrm>
              <a:off x="1294678" y="1708344"/>
              <a:ext cx="1495965" cy="817742"/>
            </a:xfrm>
            <a:prstGeom prst="rect">
              <a:avLst/>
            </a:prstGeom>
          </p:spPr>
          <p:txBody>
            <a:bodyPr wrap="square" lIns="51435" tIns="25718" rIns="51435" bIns="25718">
              <a:spAutoFit/>
            </a:bodyPr>
            <a:lstStyle/>
            <a:p>
              <a:pPr defTabSz="685800" eaLnBrk="1" fontAlgn="auto" hangingPunct="1">
                <a:lnSpc>
                  <a:spcPct val="150000"/>
                </a:lnSpc>
                <a:spcBef>
                  <a:spcPts val="563"/>
                </a:spcBef>
                <a:spcAft>
                  <a:spcPts val="0"/>
                </a:spcAft>
              </a:pP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刚开始时，生成器的生成效果并不好（只有一点点轮廓）</a:t>
              </a:r>
            </a:p>
          </p:txBody>
        </p:sp>
        <p:sp>
          <p:nvSpPr>
            <p:cNvPr id="31" name="矩形 30"/>
            <p:cNvSpPr/>
            <p:nvPr/>
          </p:nvSpPr>
          <p:spPr>
            <a:xfrm>
              <a:off x="4175717" y="1762000"/>
              <a:ext cx="1503860" cy="817742"/>
            </a:xfrm>
            <a:prstGeom prst="rect">
              <a:avLst/>
            </a:prstGeom>
          </p:spPr>
          <p:txBody>
            <a:bodyPr wrap="square" lIns="51435" tIns="25718" rIns="51435" bIns="25718">
              <a:spAutoFit/>
            </a:bodyPr>
            <a:lstStyle/>
            <a:p>
              <a:pPr defTabSz="685800" eaLnBrk="1" fontAlgn="auto" hangingPunct="1">
                <a:lnSpc>
                  <a:spcPct val="150000"/>
                </a:lnSpc>
                <a:spcBef>
                  <a:spcPts val="563"/>
                </a:spcBef>
                <a:spcAft>
                  <a:spcPts val="0"/>
                </a:spcAft>
              </a:pP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判别器比较容易辨别</a:t>
              </a:r>
              <a:r>
                <a:rPr lang="zh-CN" altLang="en-US" sz="1200" b="1" dirty="0">
                  <a:solidFill>
                    <a:srgbClr val="0461A7"/>
                  </a:solidFill>
                  <a:latin typeface="微软雅黑" panose="020B0503020204020204" pitchFamily="34" charset="-122"/>
                  <a:ea typeface="微软雅黑" panose="020B0503020204020204" pitchFamily="34" charset="-122"/>
                  <a:cs typeface="Open Sans" panose="020B0606030504020204" pitchFamily="34" charset="0"/>
                </a:rPr>
                <a:t>假图片</a:t>
              </a: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，在“博弈”中占有上风。</a:t>
              </a:r>
            </a:p>
          </p:txBody>
        </p:sp>
        <p:grpSp>
          <p:nvGrpSpPr>
            <p:cNvPr id="32" name="组合 31"/>
            <p:cNvGrpSpPr/>
            <p:nvPr/>
          </p:nvGrpSpPr>
          <p:grpSpPr>
            <a:xfrm>
              <a:off x="756949" y="1619397"/>
              <a:ext cx="511595" cy="538374"/>
              <a:chOff x="756949" y="1619397"/>
              <a:chExt cx="511595" cy="538374"/>
            </a:xfrm>
          </p:grpSpPr>
          <p:sp>
            <p:nvSpPr>
              <p:cNvPr id="34" name="任意多边形 82"/>
              <p:cNvSpPr/>
              <p:nvPr/>
            </p:nvSpPr>
            <p:spPr bwMode="auto">
              <a:xfrm rot="3738964">
                <a:off x="743560" y="1632786"/>
                <a:ext cx="538374" cy="51159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B0F0"/>
              </a:solidFill>
              <a:ln w="25400" cap="flat" cmpd="sng" algn="ctr">
                <a:noFill/>
                <a:prstDash val="solid"/>
              </a:ln>
              <a:effectLst/>
            </p:spPr>
            <p:txBody>
              <a:bodyPr anchor="ctr"/>
              <a:lstStyle/>
              <a:p>
                <a:pPr algn="ctr" defTabSz="685800" eaLnBrk="1" hangingPunct="1">
                  <a:defRPr/>
                </a:pPr>
                <a:endParaRPr lang="zh-CN" altLang="en-US" sz="2100" kern="0">
                  <a:solidFill>
                    <a:prstClr val="white">
                      <a:lumMod val="50000"/>
                    </a:prstClr>
                  </a:solidFill>
                  <a:latin typeface="Arial"/>
                  <a:ea typeface="微软雅黑" panose="020B0503020204020204" pitchFamily="34" charset="-122"/>
                </a:endParaRPr>
              </a:p>
            </p:txBody>
          </p:sp>
          <p:sp>
            <p:nvSpPr>
              <p:cNvPr id="35" name="TextBox 25"/>
              <p:cNvSpPr txBox="1"/>
              <p:nvPr/>
            </p:nvSpPr>
            <p:spPr>
              <a:xfrm>
                <a:off x="875678" y="1717394"/>
                <a:ext cx="290063" cy="384819"/>
              </a:xfrm>
              <a:prstGeom prst="rect">
                <a:avLst/>
              </a:prstGeom>
              <a:noFill/>
            </p:spPr>
            <p:txBody>
              <a:bodyPr wrap="none" rtlCol="0">
                <a:spAutoFit/>
              </a:bodyPr>
              <a:lstStyle/>
              <a:p>
                <a:pPr defTabSz="685800" eaLnBrk="1" fontAlgn="auto" hangingPunct="1">
                  <a:spcBef>
                    <a:spcPts val="0"/>
                  </a:spcBef>
                  <a:spcAft>
                    <a:spcPts val="0"/>
                  </a:spcAft>
                </a:pPr>
                <a:r>
                  <a:rPr lang="en-US" altLang="zh-CN" sz="2100" dirty="0">
                    <a:solidFill>
                      <a:prstClr val="white"/>
                    </a:solidFill>
                    <a:latin typeface="微软雅黑" panose="020B0503020204020204" pitchFamily="34" charset="-122"/>
                    <a:ea typeface="微软雅黑" panose="020B0503020204020204" pitchFamily="34" charset="-122"/>
                  </a:rPr>
                  <a:t>1</a:t>
                </a:r>
                <a:endParaRPr lang="zh-CN" altLang="en-US" sz="2100" dirty="0">
                  <a:solidFill>
                    <a:prstClr val="white"/>
                  </a:solidFill>
                  <a:latin typeface="微软雅黑" panose="020B0503020204020204" pitchFamily="34" charset="-122"/>
                  <a:ea typeface="微软雅黑" panose="020B0503020204020204" pitchFamily="34" charset="-122"/>
                </a:endParaRPr>
              </a:p>
            </p:txBody>
          </p:sp>
        </p:grpSp>
        <p:sp>
          <p:nvSpPr>
            <p:cNvPr id="33" name="TextBox 34"/>
            <p:cNvSpPr txBox="1"/>
            <p:nvPr/>
          </p:nvSpPr>
          <p:spPr>
            <a:xfrm>
              <a:off x="6984111" y="3490068"/>
              <a:ext cx="610999" cy="384819"/>
            </a:xfrm>
            <a:prstGeom prst="rect">
              <a:avLst/>
            </a:prstGeom>
            <a:noFill/>
          </p:spPr>
          <p:txBody>
            <a:bodyPr wrap="none" rtlCol="0">
              <a:spAutoFit/>
            </a:bodyPr>
            <a:lstStyle/>
            <a:p>
              <a:pPr defTabSz="685800" eaLnBrk="1" fontAlgn="auto" hangingPunct="1">
                <a:spcBef>
                  <a:spcPts val="0"/>
                </a:spcBef>
                <a:spcAft>
                  <a:spcPts val="0"/>
                </a:spcAft>
              </a:pPr>
              <a:r>
                <a:rPr lang="zh-CN" altLang="en-US" sz="2100" dirty="0">
                  <a:solidFill>
                    <a:prstClr val="white"/>
                  </a:solidFill>
                  <a:latin typeface="微软雅黑" panose="020B0503020204020204" pitchFamily="34" charset="-122"/>
                  <a:ea typeface="微软雅黑" panose="020B0503020204020204" pitchFamily="34" charset="-122"/>
                </a:rPr>
                <a:t>标题</a:t>
              </a:r>
            </a:p>
          </p:txBody>
        </p:sp>
      </p:grpSp>
      <p:cxnSp>
        <p:nvCxnSpPr>
          <p:cNvPr id="42" name="Straight Connector 31"/>
          <p:cNvCxnSpPr>
            <a:stCxn id="43" idx="4"/>
          </p:cNvCxnSpPr>
          <p:nvPr/>
        </p:nvCxnSpPr>
        <p:spPr>
          <a:xfrm flipV="1">
            <a:off x="3897799" y="3648079"/>
            <a:ext cx="2849" cy="709346"/>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5"/>
          <p:cNvSpPr/>
          <p:nvPr/>
        </p:nvSpPr>
        <p:spPr>
          <a:xfrm>
            <a:off x="3846108" y="4254043"/>
            <a:ext cx="103382" cy="103382"/>
          </a:xfrm>
          <a:prstGeom prst="ellipse">
            <a:avLst/>
          </a:prstGeom>
          <a:solidFill>
            <a:srgbClr val="FB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eaLnBrk="1" fontAlgn="auto" hangingPunct="1">
              <a:spcBef>
                <a:spcPts val="0"/>
              </a:spcBef>
              <a:spcAft>
                <a:spcPts val="0"/>
              </a:spcAft>
            </a:pPr>
            <a:endParaRPr lang="en-US" sz="2100">
              <a:solidFill>
                <a:prstClr val="white">
                  <a:lumMod val="50000"/>
                </a:prstClr>
              </a:solidFill>
              <a:latin typeface="Arial"/>
              <a:ea typeface="微软雅黑" panose="020B0503020204020204" pitchFamily="34" charset="-122"/>
            </a:endParaRPr>
          </a:p>
        </p:txBody>
      </p:sp>
      <p:sp>
        <p:nvSpPr>
          <p:cNvPr id="44" name="任意多边形 82"/>
          <p:cNvSpPr/>
          <p:nvPr/>
        </p:nvSpPr>
        <p:spPr bwMode="auto">
          <a:xfrm rot="3738964">
            <a:off x="3610000" y="3125386"/>
            <a:ext cx="581295" cy="55238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FB9C96"/>
          </a:solidFill>
          <a:ln w="25400" cap="flat" cmpd="sng" algn="ctr">
            <a:noFill/>
            <a:prstDash val="solid"/>
          </a:ln>
          <a:effectLst/>
        </p:spPr>
        <p:txBody>
          <a:bodyPr anchor="ctr"/>
          <a:lstStyle/>
          <a:p>
            <a:pPr algn="ctr" defTabSz="685800" eaLnBrk="1" hangingPunct="1">
              <a:defRPr/>
            </a:pPr>
            <a:endParaRPr lang="zh-CN" altLang="en-US" sz="2100" kern="0">
              <a:solidFill>
                <a:prstClr val="white">
                  <a:lumMod val="50000"/>
                </a:prstClr>
              </a:solidFill>
              <a:latin typeface="Arial"/>
              <a:ea typeface="微软雅黑" panose="020B0503020204020204" pitchFamily="34" charset="-122"/>
            </a:endParaRPr>
          </a:p>
        </p:txBody>
      </p:sp>
      <p:sp>
        <p:nvSpPr>
          <p:cNvPr id="48" name="TextBox 25"/>
          <p:cNvSpPr txBox="1"/>
          <p:nvPr/>
        </p:nvSpPr>
        <p:spPr>
          <a:xfrm>
            <a:off x="3752651" y="3216738"/>
            <a:ext cx="343364" cy="415498"/>
          </a:xfrm>
          <a:prstGeom prst="rect">
            <a:avLst/>
          </a:prstGeom>
          <a:noFill/>
        </p:spPr>
        <p:txBody>
          <a:bodyPr wrap="none" rtlCol="0">
            <a:spAutoFit/>
          </a:bodyPr>
          <a:lstStyle/>
          <a:p>
            <a:pPr defTabSz="685800" eaLnBrk="1" fontAlgn="auto" hangingPunct="1">
              <a:spcBef>
                <a:spcPts val="0"/>
              </a:spcBef>
              <a:spcAft>
                <a:spcPts val="0"/>
              </a:spcAft>
            </a:pPr>
            <a:r>
              <a:rPr lang="en-US" altLang="zh-CN" sz="2100" dirty="0">
                <a:solidFill>
                  <a:prstClr val="white"/>
                </a:solidFill>
                <a:latin typeface="微软雅黑" panose="020B0503020204020204" pitchFamily="34" charset="-122"/>
                <a:ea typeface="微软雅黑" panose="020B0503020204020204" pitchFamily="34" charset="-122"/>
              </a:rPr>
              <a:t>2</a:t>
            </a:r>
            <a:endParaRPr lang="zh-CN" altLang="en-US" sz="2100" dirty="0">
              <a:solidFill>
                <a:prstClr val="white"/>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4200" y="4376497"/>
            <a:ext cx="1532108" cy="1532108"/>
          </a:xfrm>
          <a:prstGeom prst="rect">
            <a:avLst/>
          </a:prstGeom>
        </p:spPr>
      </p:pic>
      <p:cxnSp>
        <p:nvCxnSpPr>
          <p:cNvPr id="49" name="Straight Connector 31"/>
          <p:cNvCxnSpPr>
            <a:stCxn id="50" idx="4"/>
          </p:cNvCxnSpPr>
          <p:nvPr/>
        </p:nvCxnSpPr>
        <p:spPr>
          <a:xfrm flipV="1">
            <a:off x="7127510" y="3635729"/>
            <a:ext cx="3122" cy="701828"/>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5"/>
          <p:cNvSpPr/>
          <p:nvPr/>
        </p:nvSpPr>
        <p:spPr>
          <a:xfrm>
            <a:off x="7070838" y="4234175"/>
            <a:ext cx="113343" cy="103382"/>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eaLnBrk="1" fontAlgn="auto" hangingPunct="1">
              <a:spcBef>
                <a:spcPts val="0"/>
              </a:spcBef>
              <a:spcAft>
                <a:spcPts val="0"/>
              </a:spcAft>
            </a:pPr>
            <a:endParaRPr lang="en-US" sz="2100">
              <a:solidFill>
                <a:prstClr val="white">
                  <a:lumMod val="50000"/>
                </a:prstClr>
              </a:solidFill>
              <a:latin typeface="Arial"/>
              <a:ea typeface="微软雅黑" panose="020B0503020204020204" pitchFamily="34" charset="-122"/>
            </a:endParaRPr>
          </a:p>
        </p:txBody>
      </p:sp>
      <p:sp>
        <p:nvSpPr>
          <p:cNvPr id="51" name="任意多边形 82"/>
          <p:cNvSpPr/>
          <p:nvPr/>
        </p:nvSpPr>
        <p:spPr bwMode="auto">
          <a:xfrm rot="3738964">
            <a:off x="6839986" y="3086409"/>
            <a:ext cx="581294" cy="60560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B0F0"/>
          </a:solidFill>
          <a:ln w="25400" cap="flat" cmpd="sng" algn="ctr">
            <a:noFill/>
            <a:prstDash val="solid"/>
          </a:ln>
          <a:effectLst/>
        </p:spPr>
        <p:txBody>
          <a:bodyPr anchor="ctr"/>
          <a:lstStyle/>
          <a:p>
            <a:pPr algn="ctr" defTabSz="685800" eaLnBrk="1" hangingPunct="1">
              <a:defRPr/>
            </a:pPr>
            <a:endParaRPr lang="zh-CN" altLang="en-US" sz="2100" kern="0">
              <a:solidFill>
                <a:prstClr val="white">
                  <a:lumMod val="50000"/>
                </a:prstClr>
              </a:solidFill>
              <a:latin typeface="Arial"/>
              <a:ea typeface="微软雅黑" panose="020B0503020204020204" pitchFamily="34" charset="-122"/>
            </a:endParaRPr>
          </a:p>
        </p:txBody>
      </p:sp>
      <p:sp>
        <p:nvSpPr>
          <p:cNvPr id="52" name="TextBox 25"/>
          <p:cNvSpPr txBox="1"/>
          <p:nvPr/>
        </p:nvSpPr>
        <p:spPr>
          <a:xfrm>
            <a:off x="6968375" y="3204374"/>
            <a:ext cx="343364" cy="415498"/>
          </a:xfrm>
          <a:prstGeom prst="rect">
            <a:avLst/>
          </a:prstGeom>
          <a:noFill/>
        </p:spPr>
        <p:txBody>
          <a:bodyPr wrap="none" rtlCol="0">
            <a:spAutoFit/>
          </a:bodyPr>
          <a:lstStyle/>
          <a:p>
            <a:pPr defTabSz="685800" eaLnBrk="1" fontAlgn="auto" hangingPunct="1">
              <a:spcBef>
                <a:spcPts val="0"/>
              </a:spcBef>
              <a:spcAft>
                <a:spcPts val="0"/>
              </a:spcAft>
            </a:pPr>
            <a:r>
              <a:rPr lang="en-US" altLang="zh-CN" sz="2100" dirty="0">
                <a:solidFill>
                  <a:prstClr val="white"/>
                </a:solidFill>
                <a:latin typeface="微软雅黑" panose="020B0503020204020204" pitchFamily="34" charset="-122"/>
                <a:ea typeface="微软雅黑" panose="020B0503020204020204" pitchFamily="34" charset="-122"/>
              </a:rPr>
              <a:t>3</a:t>
            </a:r>
            <a:endParaRPr lang="zh-CN" altLang="en-US" sz="2100" dirty="0">
              <a:solidFill>
                <a:prstClr val="white"/>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8717" y="4391603"/>
            <a:ext cx="1520190" cy="1520190"/>
          </a:xfrm>
          <a:prstGeom prst="rect">
            <a:avLst/>
          </a:prstGeom>
        </p:spPr>
      </p:pic>
      <p:sp>
        <p:nvSpPr>
          <p:cNvPr id="56" name="Freeform 35"/>
          <p:cNvSpPr>
            <a:spLocks noEditPoints="1"/>
          </p:cNvSpPr>
          <p:nvPr/>
        </p:nvSpPr>
        <p:spPr bwMode="auto">
          <a:xfrm>
            <a:off x="5448300" y="5088109"/>
            <a:ext cx="843217" cy="237028"/>
          </a:xfrm>
          <a:custGeom>
            <a:avLst/>
            <a:gdLst>
              <a:gd name="T0" fmla="*/ 269 w 351"/>
              <a:gd name="T1" fmla="*/ 12 h 114"/>
              <a:gd name="T2" fmla="*/ 60 w 351"/>
              <a:gd name="T3" fmla="*/ 26 h 114"/>
              <a:gd name="T4" fmla="*/ 4 w 351"/>
              <a:gd name="T5" fmla="*/ 18 h 114"/>
              <a:gd name="T6" fmla="*/ 21 w 351"/>
              <a:gd name="T7" fmla="*/ 60 h 114"/>
              <a:gd name="T8" fmla="*/ 275 w 351"/>
              <a:gd name="T9" fmla="*/ 101 h 114"/>
              <a:gd name="T10" fmla="*/ 294 w 351"/>
              <a:gd name="T11" fmla="*/ 101 h 114"/>
              <a:gd name="T12" fmla="*/ 346 w 351"/>
              <a:gd name="T13" fmla="*/ 71 h 114"/>
              <a:gd name="T14" fmla="*/ 338 w 351"/>
              <a:gd name="T15" fmla="*/ 54 h 114"/>
              <a:gd name="T16" fmla="*/ 311 w 351"/>
              <a:gd name="T17" fmla="*/ 40 h 114"/>
              <a:gd name="T18" fmla="*/ 319 w 351"/>
              <a:gd name="T19" fmla="*/ 57 h 114"/>
              <a:gd name="T20" fmla="*/ 315 w 351"/>
              <a:gd name="T21" fmla="*/ 66 h 114"/>
              <a:gd name="T22" fmla="*/ 311 w 351"/>
              <a:gd name="T23" fmla="*/ 59 h 114"/>
              <a:gd name="T24" fmla="*/ 272 w 351"/>
              <a:gd name="T25" fmla="*/ 66 h 114"/>
              <a:gd name="T26" fmla="*/ 277 w 351"/>
              <a:gd name="T27" fmla="*/ 66 h 114"/>
              <a:gd name="T28" fmla="*/ 274 w 351"/>
              <a:gd name="T29" fmla="*/ 57 h 114"/>
              <a:gd name="T30" fmla="*/ 300 w 351"/>
              <a:gd name="T31" fmla="*/ 52 h 114"/>
              <a:gd name="T32" fmla="*/ 303 w 351"/>
              <a:gd name="T33" fmla="*/ 57 h 114"/>
              <a:gd name="T34" fmla="*/ 303 w 351"/>
              <a:gd name="T35" fmla="*/ 62 h 114"/>
              <a:gd name="T36" fmla="*/ 296 w 351"/>
              <a:gd name="T37" fmla="*/ 59 h 114"/>
              <a:gd name="T38" fmla="*/ 278 w 351"/>
              <a:gd name="T39" fmla="*/ 57 h 114"/>
              <a:gd name="T40" fmla="*/ 289 w 351"/>
              <a:gd name="T41" fmla="*/ 71 h 114"/>
              <a:gd name="T42" fmla="*/ 289 w 351"/>
              <a:gd name="T43" fmla="*/ 76 h 114"/>
              <a:gd name="T44" fmla="*/ 298 w 351"/>
              <a:gd name="T45" fmla="*/ 39 h 114"/>
              <a:gd name="T46" fmla="*/ 269 w 351"/>
              <a:gd name="T47" fmla="*/ 19 h 114"/>
              <a:gd name="T48" fmla="*/ 290 w 351"/>
              <a:gd name="T49" fmla="*/ 42 h 114"/>
              <a:gd name="T50" fmla="*/ 271 w 351"/>
              <a:gd name="T51" fmla="*/ 39 h 114"/>
              <a:gd name="T52" fmla="*/ 277 w 351"/>
              <a:gd name="T53" fmla="*/ 47 h 114"/>
              <a:gd name="T54" fmla="*/ 250 w 351"/>
              <a:gd name="T55" fmla="*/ 57 h 114"/>
              <a:gd name="T56" fmla="*/ 75 w 351"/>
              <a:gd name="T57" fmla="*/ 39 h 114"/>
              <a:gd name="T58" fmla="*/ 102 w 351"/>
              <a:gd name="T59" fmla="*/ 47 h 114"/>
              <a:gd name="T60" fmla="*/ 79 w 351"/>
              <a:gd name="T61" fmla="*/ 52 h 114"/>
              <a:gd name="T62" fmla="*/ 73 w 351"/>
              <a:gd name="T63" fmla="*/ 44 h 114"/>
              <a:gd name="T64" fmla="*/ 66 w 351"/>
              <a:gd name="T65" fmla="*/ 52 h 114"/>
              <a:gd name="T66" fmla="*/ 71 w 351"/>
              <a:gd name="T67" fmla="*/ 50 h 114"/>
              <a:gd name="T68" fmla="*/ 5 w 351"/>
              <a:gd name="T69" fmla="*/ 22 h 114"/>
              <a:gd name="T70" fmla="*/ 28 w 351"/>
              <a:gd name="T71" fmla="*/ 31 h 114"/>
              <a:gd name="T72" fmla="*/ 24 w 351"/>
              <a:gd name="T73" fmla="*/ 38 h 114"/>
              <a:gd name="T74" fmla="*/ 11 w 351"/>
              <a:gd name="T75" fmla="*/ 35 h 114"/>
              <a:gd name="T76" fmla="*/ 45 w 351"/>
              <a:gd name="T77" fmla="*/ 87 h 114"/>
              <a:gd name="T78" fmla="*/ 28 w 351"/>
              <a:gd name="T79" fmla="*/ 50 h 114"/>
              <a:gd name="T80" fmla="*/ 36 w 351"/>
              <a:gd name="T81" fmla="*/ 70 h 114"/>
              <a:gd name="T82" fmla="*/ 63 w 351"/>
              <a:gd name="T83" fmla="*/ 60 h 114"/>
              <a:gd name="T84" fmla="*/ 70 w 351"/>
              <a:gd name="T85" fmla="*/ 71 h 114"/>
              <a:gd name="T86" fmla="*/ 76 w 351"/>
              <a:gd name="T87" fmla="*/ 66 h 114"/>
              <a:gd name="T88" fmla="*/ 130 w 351"/>
              <a:gd name="T89" fmla="*/ 55 h 114"/>
              <a:gd name="T90" fmla="*/ 131 w 351"/>
              <a:gd name="T91" fmla="*/ 50 h 114"/>
              <a:gd name="T92" fmla="*/ 138 w 351"/>
              <a:gd name="T93" fmla="*/ 59 h 114"/>
              <a:gd name="T94" fmla="*/ 129 w 351"/>
              <a:gd name="T95" fmla="*/ 46 h 114"/>
              <a:gd name="T96" fmla="*/ 209 w 351"/>
              <a:gd name="T97" fmla="*/ 50 h 114"/>
              <a:gd name="T98" fmla="*/ 190 w 351"/>
              <a:gd name="T99" fmla="*/ 53 h 114"/>
              <a:gd name="T100" fmla="*/ 246 w 351"/>
              <a:gd name="T101" fmla="*/ 61 h 114"/>
              <a:gd name="T102" fmla="*/ 288 w 351"/>
              <a:gd name="T103" fmla="*/ 96 h 114"/>
              <a:gd name="T104" fmla="*/ 285 w 351"/>
              <a:gd name="T105" fmla="*/ 93 h 114"/>
              <a:gd name="T106" fmla="*/ 276 w 351"/>
              <a:gd name="T107" fmla="*/ 94 h 114"/>
              <a:gd name="T108" fmla="*/ 288 w 351"/>
              <a:gd name="T109" fmla="*/ 90 h 114"/>
              <a:gd name="T110" fmla="*/ 286 w 351"/>
              <a:gd name="T111" fmla="*/ 86 h 114"/>
              <a:gd name="T112" fmla="*/ 294 w 351"/>
              <a:gd name="T113" fmla="*/ 88 h 114"/>
              <a:gd name="T114" fmla="*/ 319 w 351"/>
              <a:gd name="T115" fmla="*/ 70 h 114"/>
              <a:gd name="T116" fmla="*/ 339 w 351"/>
              <a:gd name="T117" fmla="*/ 70 h 114"/>
              <a:gd name="T118" fmla="*/ 327 w 351"/>
              <a:gd name="T119" fmla="*/ 66 h 114"/>
              <a:gd name="T120" fmla="*/ 328 w 351"/>
              <a:gd name="T121" fmla="*/ 62 h 114"/>
              <a:gd name="T122" fmla="*/ 321 w 351"/>
              <a:gd name="T123" fmla="*/ 4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1" h="114">
                <a:moveTo>
                  <a:pt x="263" y="3"/>
                </a:moveTo>
                <a:cubicBezTo>
                  <a:pt x="269" y="8"/>
                  <a:pt x="276" y="13"/>
                  <a:pt x="283" y="18"/>
                </a:cubicBezTo>
                <a:cubicBezTo>
                  <a:pt x="284" y="19"/>
                  <a:pt x="285" y="20"/>
                  <a:pt x="287" y="21"/>
                </a:cubicBezTo>
                <a:cubicBezTo>
                  <a:pt x="282" y="18"/>
                  <a:pt x="278" y="16"/>
                  <a:pt x="273" y="13"/>
                </a:cubicBezTo>
                <a:cubicBezTo>
                  <a:pt x="273" y="13"/>
                  <a:pt x="273" y="13"/>
                  <a:pt x="273" y="13"/>
                </a:cubicBezTo>
                <a:cubicBezTo>
                  <a:pt x="273" y="13"/>
                  <a:pt x="273" y="13"/>
                  <a:pt x="273" y="13"/>
                </a:cubicBezTo>
                <a:cubicBezTo>
                  <a:pt x="271" y="13"/>
                  <a:pt x="270" y="12"/>
                  <a:pt x="269" y="12"/>
                </a:cubicBezTo>
                <a:cubicBezTo>
                  <a:pt x="267" y="11"/>
                  <a:pt x="267" y="11"/>
                  <a:pt x="267" y="11"/>
                </a:cubicBezTo>
                <a:cubicBezTo>
                  <a:pt x="267" y="13"/>
                  <a:pt x="267" y="13"/>
                  <a:pt x="267" y="13"/>
                </a:cubicBezTo>
                <a:cubicBezTo>
                  <a:pt x="267" y="13"/>
                  <a:pt x="267" y="13"/>
                  <a:pt x="267" y="13"/>
                </a:cubicBezTo>
                <a:cubicBezTo>
                  <a:pt x="265" y="7"/>
                  <a:pt x="265" y="7"/>
                  <a:pt x="265" y="7"/>
                </a:cubicBezTo>
                <a:cubicBezTo>
                  <a:pt x="264" y="15"/>
                  <a:pt x="264" y="15"/>
                  <a:pt x="264" y="15"/>
                </a:cubicBezTo>
                <a:cubicBezTo>
                  <a:pt x="262" y="26"/>
                  <a:pt x="264" y="38"/>
                  <a:pt x="267" y="49"/>
                </a:cubicBezTo>
                <a:cubicBezTo>
                  <a:pt x="198" y="52"/>
                  <a:pt x="130" y="26"/>
                  <a:pt x="60" y="26"/>
                </a:cubicBezTo>
                <a:cubicBezTo>
                  <a:pt x="48" y="25"/>
                  <a:pt x="37" y="23"/>
                  <a:pt x="26" y="22"/>
                </a:cubicBezTo>
                <a:cubicBezTo>
                  <a:pt x="24" y="21"/>
                  <a:pt x="23" y="20"/>
                  <a:pt x="21" y="19"/>
                </a:cubicBezTo>
                <a:cubicBezTo>
                  <a:pt x="15" y="16"/>
                  <a:pt x="11" y="12"/>
                  <a:pt x="8" y="7"/>
                </a:cubicBezTo>
                <a:cubicBezTo>
                  <a:pt x="5" y="10"/>
                  <a:pt x="5" y="10"/>
                  <a:pt x="5" y="10"/>
                </a:cubicBezTo>
                <a:cubicBezTo>
                  <a:pt x="5" y="10"/>
                  <a:pt x="5" y="10"/>
                  <a:pt x="5" y="10"/>
                </a:cubicBezTo>
                <a:cubicBezTo>
                  <a:pt x="7" y="14"/>
                  <a:pt x="11" y="17"/>
                  <a:pt x="15" y="20"/>
                </a:cubicBezTo>
                <a:cubicBezTo>
                  <a:pt x="11" y="19"/>
                  <a:pt x="7" y="18"/>
                  <a:pt x="4" y="18"/>
                </a:cubicBezTo>
                <a:cubicBezTo>
                  <a:pt x="1" y="17"/>
                  <a:pt x="1" y="17"/>
                  <a:pt x="1" y="17"/>
                </a:cubicBezTo>
                <a:cubicBezTo>
                  <a:pt x="1" y="20"/>
                  <a:pt x="1" y="20"/>
                  <a:pt x="1" y="20"/>
                </a:cubicBezTo>
                <a:cubicBezTo>
                  <a:pt x="1" y="22"/>
                  <a:pt x="2" y="25"/>
                  <a:pt x="3" y="28"/>
                </a:cubicBezTo>
                <a:cubicBezTo>
                  <a:pt x="2" y="28"/>
                  <a:pt x="1" y="28"/>
                  <a:pt x="1" y="28"/>
                </a:cubicBezTo>
                <a:cubicBezTo>
                  <a:pt x="0" y="32"/>
                  <a:pt x="0" y="32"/>
                  <a:pt x="0" y="32"/>
                </a:cubicBezTo>
                <a:cubicBezTo>
                  <a:pt x="1" y="32"/>
                  <a:pt x="3" y="33"/>
                  <a:pt x="5" y="34"/>
                </a:cubicBezTo>
                <a:cubicBezTo>
                  <a:pt x="9" y="43"/>
                  <a:pt x="15" y="51"/>
                  <a:pt x="21" y="60"/>
                </a:cubicBezTo>
                <a:cubicBezTo>
                  <a:pt x="30" y="72"/>
                  <a:pt x="38" y="85"/>
                  <a:pt x="37" y="98"/>
                </a:cubicBezTo>
                <a:cubicBezTo>
                  <a:pt x="36" y="102"/>
                  <a:pt x="36" y="102"/>
                  <a:pt x="36" y="102"/>
                </a:cubicBezTo>
                <a:cubicBezTo>
                  <a:pt x="40" y="100"/>
                  <a:pt x="40" y="100"/>
                  <a:pt x="40" y="100"/>
                </a:cubicBezTo>
                <a:cubicBezTo>
                  <a:pt x="79" y="77"/>
                  <a:pt x="130" y="61"/>
                  <a:pt x="176" y="61"/>
                </a:cubicBezTo>
                <a:cubicBezTo>
                  <a:pt x="205" y="61"/>
                  <a:pt x="237" y="67"/>
                  <a:pt x="268" y="70"/>
                </a:cubicBezTo>
                <a:cubicBezTo>
                  <a:pt x="268" y="80"/>
                  <a:pt x="270" y="91"/>
                  <a:pt x="274" y="99"/>
                </a:cubicBezTo>
                <a:cubicBezTo>
                  <a:pt x="275" y="101"/>
                  <a:pt x="275" y="101"/>
                  <a:pt x="275" y="101"/>
                </a:cubicBezTo>
                <a:cubicBezTo>
                  <a:pt x="274" y="102"/>
                  <a:pt x="274" y="103"/>
                  <a:pt x="273" y="105"/>
                </a:cubicBezTo>
                <a:cubicBezTo>
                  <a:pt x="275" y="106"/>
                  <a:pt x="275" y="106"/>
                  <a:pt x="275" y="106"/>
                </a:cubicBezTo>
                <a:cubicBezTo>
                  <a:pt x="275" y="107"/>
                  <a:pt x="274" y="108"/>
                  <a:pt x="274" y="108"/>
                </a:cubicBezTo>
                <a:cubicBezTo>
                  <a:pt x="272" y="114"/>
                  <a:pt x="272" y="114"/>
                  <a:pt x="272" y="114"/>
                </a:cubicBezTo>
                <a:cubicBezTo>
                  <a:pt x="277" y="111"/>
                  <a:pt x="277" y="111"/>
                  <a:pt x="277" y="111"/>
                </a:cubicBezTo>
                <a:cubicBezTo>
                  <a:pt x="279" y="109"/>
                  <a:pt x="281" y="108"/>
                  <a:pt x="284" y="106"/>
                </a:cubicBezTo>
                <a:cubicBezTo>
                  <a:pt x="288" y="106"/>
                  <a:pt x="289" y="104"/>
                  <a:pt x="294" y="101"/>
                </a:cubicBezTo>
                <a:cubicBezTo>
                  <a:pt x="297" y="99"/>
                  <a:pt x="297" y="99"/>
                  <a:pt x="297" y="99"/>
                </a:cubicBezTo>
                <a:cubicBezTo>
                  <a:pt x="296" y="99"/>
                  <a:pt x="296" y="99"/>
                  <a:pt x="296" y="99"/>
                </a:cubicBezTo>
                <a:cubicBezTo>
                  <a:pt x="306" y="93"/>
                  <a:pt x="317" y="87"/>
                  <a:pt x="325" y="80"/>
                </a:cubicBezTo>
                <a:cubicBezTo>
                  <a:pt x="332" y="77"/>
                  <a:pt x="338" y="75"/>
                  <a:pt x="343" y="73"/>
                </a:cubicBezTo>
                <a:cubicBezTo>
                  <a:pt x="346" y="72"/>
                  <a:pt x="346" y="72"/>
                  <a:pt x="346" y="72"/>
                </a:cubicBezTo>
                <a:cubicBezTo>
                  <a:pt x="345" y="71"/>
                  <a:pt x="345" y="71"/>
                  <a:pt x="345" y="71"/>
                </a:cubicBezTo>
                <a:cubicBezTo>
                  <a:pt x="345" y="71"/>
                  <a:pt x="345" y="71"/>
                  <a:pt x="346" y="71"/>
                </a:cubicBezTo>
                <a:cubicBezTo>
                  <a:pt x="346" y="72"/>
                  <a:pt x="347" y="72"/>
                  <a:pt x="347" y="72"/>
                </a:cubicBezTo>
                <a:cubicBezTo>
                  <a:pt x="347" y="72"/>
                  <a:pt x="347" y="73"/>
                  <a:pt x="347" y="73"/>
                </a:cubicBezTo>
                <a:cubicBezTo>
                  <a:pt x="349" y="69"/>
                  <a:pt x="349" y="69"/>
                  <a:pt x="349" y="69"/>
                </a:cubicBezTo>
                <a:cubicBezTo>
                  <a:pt x="349" y="69"/>
                  <a:pt x="349" y="69"/>
                  <a:pt x="349" y="69"/>
                </a:cubicBezTo>
                <a:cubicBezTo>
                  <a:pt x="351" y="67"/>
                  <a:pt x="351" y="67"/>
                  <a:pt x="351" y="67"/>
                </a:cubicBezTo>
                <a:cubicBezTo>
                  <a:pt x="347" y="64"/>
                  <a:pt x="343" y="59"/>
                  <a:pt x="338" y="55"/>
                </a:cubicBezTo>
                <a:cubicBezTo>
                  <a:pt x="338" y="55"/>
                  <a:pt x="338" y="55"/>
                  <a:pt x="338" y="54"/>
                </a:cubicBezTo>
                <a:cubicBezTo>
                  <a:pt x="338" y="54"/>
                  <a:pt x="338" y="54"/>
                  <a:pt x="338" y="54"/>
                </a:cubicBezTo>
                <a:cubicBezTo>
                  <a:pt x="337" y="53"/>
                  <a:pt x="337" y="53"/>
                  <a:pt x="336" y="53"/>
                </a:cubicBezTo>
                <a:cubicBezTo>
                  <a:pt x="323" y="36"/>
                  <a:pt x="304" y="26"/>
                  <a:pt x="286" y="15"/>
                </a:cubicBezTo>
                <a:cubicBezTo>
                  <a:pt x="279" y="10"/>
                  <a:pt x="273" y="5"/>
                  <a:pt x="265" y="0"/>
                </a:cubicBezTo>
                <a:lnTo>
                  <a:pt x="263" y="3"/>
                </a:lnTo>
                <a:close/>
                <a:moveTo>
                  <a:pt x="311" y="40"/>
                </a:moveTo>
                <a:cubicBezTo>
                  <a:pt x="311" y="40"/>
                  <a:pt x="311" y="40"/>
                  <a:pt x="311" y="40"/>
                </a:cubicBezTo>
                <a:cubicBezTo>
                  <a:pt x="310" y="40"/>
                  <a:pt x="310" y="41"/>
                  <a:pt x="309" y="41"/>
                </a:cubicBezTo>
                <a:cubicBezTo>
                  <a:pt x="306" y="39"/>
                  <a:pt x="303" y="37"/>
                  <a:pt x="300" y="35"/>
                </a:cubicBezTo>
                <a:cubicBezTo>
                  <a:pt x="301" y="35"/>
                  <a:pt x="302" y="35"/>
                  <a:pt x="303" y="36"/>
                </a:cubicBezTo>
                <a:cubicBezTo>
                  <a:pt x="304" y="35"/>
                  <a:pt x="304" y="35"/>
                  <a:pt x="304" y="35"/>
                </a:cubicBezTo>
                <a:cubicBezTo>
                  <a:pt x="306" y="36"/>
                  <a:pt x="308" y="38"/>
                  <a:pt x="311" y="40"/>
                </a:cubicBezTo>
                <a:moveTo>
                  <a:pt x="319" y="57"/>
                </a:moveTo>
                <a:cubicBezTo>
                  <a:pt x="319" y="57"/>
                  <a:pt x="319" y="57"/>
                  <a:pt x="319" y="57"/>
                </a:cubicBezTo>
                <a:cubicBezTo>
                  <a:pt x="317" y="57"/>
                  <a:pt x="315" y="56"/>
                  <a:pt x="313" y="54"/>
                </a:cubicBezTo>
                <a:cubicBezTo>
                  <a:pt x="314" y="52"/>
                  <a:pt x="314" y="52"/>
                  <a:pt x="314" y="52"/>
                </a:cubicBezTo>
                <a:cubicBezTo>
                  <a:pt x="312" y="50"/>
                  <a:pt x="309" y="49"/>
                  <a:pt x="306" y="47"/>
                </a:cubicBezTo>
                <a:cubicBezTo>
                  <a:pt x="307" y="47"/>
                  <a:pt x="308" y="47"/>
                  <a:pt x="309" y="47"/>
                </a:cubicBezTo>
                <a:cubicBezTo>
                  <a:pt x="311" y="48"/>
                  <a:pt x="314" y="50"/>
                  <a:pt x="316" y="52"/>
                </a:cubicBezTo>
                <a:cubicBezTo>
                  <a:pt x="317" y="54"/>
                  <a:pt x="318" y="55"/>
                  <a:pt x="319" y="57"/>
                </a:cubicBezTo>
                <a:moveTo>
                  <a:pt x="315" y="66"/>
                </a:moveTo>
                <a:cubicBezTo>
                  <a:pt x="315" y="66"/>
                  <a:pt x="315" y="66"/>
                  <a:pt x="315" y="66"/>
                </a:cubicBezTo>
                <a:cubicBezTo>
                  <a:pt x="314" y="66"/>
                  <a:pt x="313" y="66"/>
                  <a:pt x="312" y="66"/>
                </a:cubicBezTo>
                <a:cubicBezTo>
                  <a:pt x="314" y="64"/>
                  <a:pt x="314" y="64"/>
                  <a:pt x="314" y="64"/>
                </a:cubicBezTo>
                <a:cubicBezTo>
                  <a:pt x="313" y="63"/>
                  <a:pt x="313" y="63"/>
                  <a:pt x="313" y="63"/>
                </a:cubicBezTo>
                <a:cubicBezTo>
                  <a:pt x="313" y="63"/>
                  <a:pt x="313" y="63"/>
                  <a:pt x="313" y="63"/>
                </a:cubicBezTo>
                <a:cubicBezTo>
                  <a:pt x="314" y="61"/>
                  <a:pt x="313" y="60"/>
                  <a:pt x="313" y="60"/>
                </a:cubicBezTo>
                <a:cubicBezTo>
                  <a:pt x="312" y="60"/>
                  <a:pt x="312" y="60"/>
                  <a:pt x="311" y="59"/>
                </a:cubicBezTo>
                <a:cubicBezTo>
                  <a:pt x="311" y="59"/>
                  <a:pt x="311" y="59"/>
                  <a:pt x="311" y="59"/>
                </a:cubicBezTo>
                <a:cubicBezTo>
                  <a:pt x="311" y="59"/>
                  <a:pt x="311" y="59"/>
                  <a:pt x="311" y="59"/>
                </a:cubicBezTo>
                <a:cubicBezTo>
                  <a:pt x="310" y="58"/>
                  <a:pt x="310" y="58"/>
                  <a:pt x="310" y="57"/>
                </a:cubicBezTo>
                <a:cubicBezTo>
                  <a:pt x="314" y="59"/>
                  <a:pt x="318" y="61"/>
                  <a:pt x="322" y="62"/>
                </a:cubicBezTo>
                <a:cubicBezTo>
                  <a:pt x="322" y="62"/>
                  <a:pt x="322" y="63"/>
                  <a:pt x="322" y="64"/>
                </a:cubicBezTo>
                <a:cubicBezTo>
                  <a:pt x="320" y="64"/>
                  <a:pt x="317" y="65"/>
                  <a:pt x="315" y="66"/>
                </a:cubicBezTo>
                <a:moveTo>
                  <a:pt x="272" y="66"/>
                </a:moveTo>
                <a:cubicBezTo>
                  <a:pt x="272" y="66"/>
                  <a:pt x="272" y="66"/>
                  <a:pt x="272" y="66"/>
                </a:cubicBezTo>
                <a:cubicBezTo>
                  <a:pt x="272" y="66"/>
                  <a:pt x="272" y="66"/>
                  <a:pt x="272" y="66"/>
                </a:cubicBezTo>
                <a:cubicBezTo>
                  <a:pt x="272" y="66"/>
                  <a:pt x="272" y="66"/>
                  <a:pt x="272" y="66"/>
                </a:cubicBezTo>
                <a:cubicBezTo>
                  <a:pt x="272" y="66"/>
                  <a:pt x="272" y="66"/>
                  <a:pt x="272" y="66"/>
                </a:cubicBezTo>
                <a:moveTo>
                  <a:pt x="276" y="66"/>
                </a:moveTo>
                <a:cubicBezTo>
                  <a:pt x="276" y="66"/>
                  <a:pt x="276" y="66"/>
                  <a:pt x="276" y="66"/>
                </a:cubicBezTo>
                <a:cubicBezTo>
                  <a:pt x="276" y="66"/>
                  <a:pt x="277" y="66"/>
                  <a:pt x="277" y="66"/>
                </a:cubicBezTo>
                <a:cubicBezTo>
                  <a:pt x="277" y="66"/>
                  <a:pt x="277" y="66"/>
                  <a:pt x="277" y="67"/>
                </a:cubicBezTo>
                <a:cubicBezTo>
                  <a:pt x="277" y="66"/>
                  <a:pt x="276" y="66"/>
                  <a:pt x="276" y="66"/>
                </a:cubicBezTo>
                <a:cubicBezTo>
                  <a:pt x="276" y="66"/>
                  <a:pt x="276" y="66"/>
                  <a:pt x="276" y="66"/>
                </a:cubicBezTo>
                <a:moveTo>
                  <a:pt x="273" y="56"/>
                </a:moveTo>
                <a:cubicBezTo>
                  <a:pt x="273" y="56"/>
                  <a:pt x="273" y="56"/>
                  <a:pt x="273" y="56"/>
                </a:cubicBezTo>
                <a:cubicBezTo>
                  <a:pt x="273" y="56"/>
                  <a:pt x="273" y="56"/>
                  <a:pt x="273" y="56"/>
                </a:cubicBezTo>
                <a:cubicBezTo>
                  <a:pt x="273" y="56"/>
                  <a:pt x="273" y="57"/>
                  <a:pt x="274" y="57"/>
                </a:cubicBezTo>
                <a:cubicBezTo>
                  <a:pt x="273" y="57"/>
                  <a:pt x="273" y="57"/>
                  <a:pt x="273" y="57"/>
                </a:cubicBezTo>
                <a:cubicBezTo>
                  <a:pt x="273" y="57"/>
                  <a:pt x="273" y="56"/>
                  <a:pt x="273" y="56"/>
                </a:cubicBezTo>
                <a:moveTo>
                  <a:pt x="302" y="49"/>
                </a:moveTo>
                <a:cubicBezTo>
                  <a:pt x="302" y="49"/>
                  <a:pt x="302" y="49"/>
                  <a:pt x="302" y="49"/>
                </a:cubicBezTo>
                <a:cubicBezTo>
                  <a:pt x="301" y="51"/>
                  <a:pt x="301" y="51"/>
                  <a:pt x="301" y="51"/>
                </a:cubicBezTo>
                <a:cubicBezTo>
                  <a:pt x="301" y="52"/>
                  <a:pt x="301" y="52"/>
                  <a:pt x="301" y="52"/>
                </a:cubicBezTo>
                <a:cubicBezTo>
                  <a:pt x="301" y="52"/>
                  <a:pt x="300" y="52"/>
                  <a:pt x="300" y="52"/>
                </a:cubicBezTo>
                <a:cubicBezTo>
                  <a:pt x="297" y="51"/>
                  <a:pt x="295" y="51"/>
                  <a:pt x="292" y="51"/>
                </a:cubicBezTo>
                <a:cubicBezTo>
                  <a:pt x="292" y="51"/>
                  <a:pt x="292" y="51"/>
                  <a:pt x="292" y="50"/>
                </a:cubicBezTo>
                <a:cubicBezTo>
                  <a:pt x="292" y="50"/>
                  <a:pt x="293" y="50"/>
                  <a:pt x="294" y="50"/>
                </a:cubicBezTo>
                <a:cubicBezTo>
                  <a:pt x="296" y="49"/>
                  <a:pt x="299" y="49"/>
                  <a:pt x="301" y="48"/>
                </a:cubicBezTo>
                <a:cubicBezTo>
                  <a:pt x="301" y="49"/>
                  <a:pt x="302" y="49"/>
                  <a:pt x="302" y="49"/>
                </a:cubicBezTo>
                <a:moveTo>
                  <a:pt x="303" y="57"/>
                </a:moveTo>
                <a:cubicBezTo>
                  <a:pt x="303" y="57"/>
                  <a:pt x="303" y="57"/>
                  <a:pt x="303" y="57"/>
                </a:cubicBezTo>
                <a:cubicBezTo>
                  <a:pt x="303" y="57"/>
                  <a:pt x="304" y="57"/>
                  <a:pt x="305" y="57"/>
                </a:cubicBezTo>
                <a:cubicBezTo>
                  <a:pt x="305" y="57"/>
                  <a:pt x="305" y="57"/>
                  <a:pt x="305" y="57"/>
                </a:cubicBezTo>
                <a:cubicBezTo>
                  <a:pt x="305" y="57"/>
                  <a:pt x="305" y="58"/>
                  <a:pt x="306" y="58"/>
                </a:cubicBezTo>
                <a:cubicBezTo>
                  <a:pt x="305" y="58"/>
                  <a:pt x="305" y="58"/>
                  <a:pt x="305" y="58"/>
                </a:cubicBezTo>
                <a:cubicBezTo>
                  <a:pt x="304" y="58"/>
                  <a:pt x="303" y="58"/>
                  <a:pt x="303" y="57"/>
                </a:cubicBezTo>
                <a:moveTo>
                  <a:pt x="303" y="62"/>
                </a:moveTo>
                <a:cubicBezTo>
                  <a:pt x="303" y="62"/>
                  <a:pt x="303" y="62"/>
                  <a:pt x="303" y="62"/>
                </a:cubicBezTo>
                <a:cubicBezTo>
                  <a:pt x="305" y="64"/>
                  <a:pt x="308" y="65"/>
                  <a:pt x="310" y="66"/>
                </a:cubicBezTo>
                <a:cubicBezTo>
                  <a:pt x="308" y="66"/>
                  <a:pt x="306" y="66"/>
                  <a:pt x="304" y="66"/>
                </a:cubicBezTo>
                <a:cubicBezTo>
                  <a:pt x="305" y="65"/>
                  <a:pt x="305" y="65"/>
                  <a:pt x="305" y="65"/>
                </a:cubicBezTo>
                <a:cubicBezTo>
                  <a:pt x="304" y="64"/>
                  <a:pt x="303" y="63"/>
                  <a:pt x="302" y="62"/>
                </a:cubicBezTo>
                <a:cubicBezTo>
                  <a:pt x="302" y="62"/>
                  <a:pt x="302" y="62"/>
                  <a:pt x="303" y="62"/>
                </a:cubicBezTo>
                <a:moveTo>
                  <a:pt x="296" y="59"/>
                </a:moveTo>
                <a:cubicBezTo>
                  <a:pt x="296" y="59"/>
                  <a:pt x="296" y="59"/>
                  <a:pt x="296" y="59"/>
                </a:cubicBezTo>
                <a:cubicBezTo>
                  <a:pt x="295" y="60"/>
                  <a:pt x="295" y="60"/>
                  <a:pt x="295" y="60"/>
                </a:cubicBezTo>
                <a:cubicBezTo>
                  <a:pt x="294" y="60"/>
                  <a:pt x="293" y="60"/>
                  <a:pt x="293" y="59"/>
                </a:cubicBezTo>
                <a:cubicBezTo>
                  <a:pt x="294" y="59"/>
                  <a:pt x="295" y="59"/>
                  <a:pt x="296" y="59"/>
                </a:cubicBezTo>
                <a:moveTo>
                  <a:pt x="280" y="57"/>
                </a:moveTo>
                <a:cubicBezTo>
                  <a:pt x="280" y="57"/>
                  <a:pt x="280" y="57"/>
                  <a:pt x="280" y="57"/>
                </a:cubicBezTo>
                <a:cubicBezTo>
                  <a:pt x="279" y="57"/>
                  <a:pt x="279" y="57"/>
                  <a:pt x="279" y="57"/>
                </a:cubicBezTo>
                <a:cubicBezTo>
                  <a:pt x="279" y="57"/>
                  <a:pt x="278" y="57"/>
                  <a:pt x="278" y="57"/>
                </a:cubicBezTo>
                <a:cubicBezTo>
                  <a:pt x="278" y="57"/>
                  <a:pt x="278" y="56"/>
                  <a:pt x="278" y="56"/>
                </a:cubicBezTo>
                <a:cubicBezTo>
                  <a:pt x="278" y="56"/>
                  <a:pt x="279" y="57"/>
                  <a:pt x="280" y="57"/>
                </a:cubicBezTo>
                <a:moveTo>
                  <a:pt x="285" y="71"/>
                </a:moveTo>
                <a:cubicBezTo>
                  <a:pt x="285" y="71"/>
                  <a:pt x="285" y="71"/>
                  <a:pt x="285" y="71"/>
                </a:cubicBezTo>
                <a:cubicBezTo>
                  <a:pt x="286" y="71"/>
                  <a:pt x="287" y="71"/>
                  <a:pt x="289" y="71"/>
                </a:cubicBezTo>
                <a:cubicBezTo>
                  <a:pt x="289" y="71"/>
                  <a:pt x="289" y="71"/>
                  <a:pt x="289" y="71"/>
                </a:cubicBezTo>
                <a:cubicBezTo>
                  <a:pt x="289" y="71"/>
                  <a:pt x="289" y="71"/>
                  <a:pt x="289" y="71"/>
                </a:cubicBezTo>
                <a:cubicBezTo>
                  <a:pt x="294" y="71"/>
                  <a:pt x="299" y="71"/>
                  <a:pt x="304" y="71"/>
                </a:cubicBezTo>
                <a:cubicBezTo>
                  <a:pt x="304" y="71"/>
                  <a:pt x="304" y="71"/>
                  <a:pt x="304" y="72"/>
                </a:cubicBezTo>
                <a:cubicBezTo>
                  <a:pt x="299" y="75"/>
                  <a:pt x="293" y="78"/>
                  <a:pt x="289" y="83"/>
                </a:cubicBezTo>
                <a:cubicBezTo>
                  <a:pt x="288" y="81"/>
                  <a:pt x="286" y="80"/>
                  <a:pt x="285" y="79"/>
                </a:cubicBezTo>
                <a:cubicBezTo>
                  <a:pt x="286" y="79"/>
                  <a:pt x="287" y="79"/>
                  <a:pt x="288" y="79"/>
                </a:cubicBezTo>
                <a:cubicBezTo>
                  <a:pt x="292" y="79"/>
                  <a:pt x="292" y="79"/>
                  <a:pt x="292" y="79"/>
                </a:cubicBezTo>
                <a:cubicBezTo>
                  <a:pt x="289" y="76"/>
                  <a:pt x="289" y="76"/>
                  <a:pt x="289" y="76"/>
                </a:cubicBezTo>
                <a:cubicBezTo>
                  <a:pt x="288" y="75"/>
                  <a:pt x="287" y="73"/>
                  <a:pt x="285" y="71"/>
                </a:cubicBezTo>
                <a:moveTo>
                  <a:pt x="301" y="44"/>
                </a:moveTo>
                <a:cubicBezTo>
                  <a:pt x="301" y="44"/>
                  <a:pt x="301" y="44"/>
                  <a:pt x="301" y="44"/>
                </a:cubicBezTo>
                <a:cubicBezTo>
                  <a:pt x="300" y="43"/>
                  <a:pt x="299" y="42"/>
                  <a:pt x="298" y="42"/>
                </a:cubicBezTo>
                <a:cubicBezTo>
                  <a:pt x="296" y="41"/>
                  <a:pt x="295" y="39"/>
                  <a:pt x="293" y="38"/>
                </a:cubicBezTo>
                <a:cubicBezTo>
                  <a:pt x="294" y="39"/>
                  <a:pt x="296" y="40"/>
                  <a:pt x="297" y="40"/>
                </a:cubicBezTo>
                <a:cubicBezTo>
                  <a:pt x="298" y="39"/>
                  <a:pt x="298" y="39"/>
                  <a:pt x="298" y="39"/>
                </a:cubicBezTo>
                <a:cubicBezTo>
                  <a:pt x="300" y="40"/>
                  <a:pt x="302" y="41"/>
                  <a:pt x="304" y="43"/>
                </a:cubicBezTo>
                <a:cubicBezTo>
                  <a:pt x="303" y="43"/>
                  <a:pt x="302" y="43"/>
                  <a:pt x="301" y="44"/>
                </a:cubicBezTo>
                <a:moveTo>
                  <a:pt x="269" y="20"/>
                </a:moveTo>
                <a:cubicBezTo>
                  <a:pt x="269" y="20"/>
                  <a:pt x="269" y="20"/>
                  <a:pt x="269" y="20"/>
                </a:cubicBezTo>
                <a:cubicBezTo>
                  <a:pt x="269" y="18"/>
                  <a:pt x="269" y="17"/>
                  <a:pt x="270" y="16"/>
                </a:cubicBezTo>
                <a:cubicBezTo>
                  <a:pt x="270" y="16"/>
                  <a:pt x="270" y="16"/>
                  <a:pt x="271" y="16"/>
                </a:cubicBezTo>
                <a:cubicBezTo>
                  <a:pt x="269" y="19"/>
                  <a:pt x="269" y="19"/>
                  <a:pt x="269" y="19"/>
                </a:cubicBezTo>
                <a:cubicBezTo>
                  <a:pt x="271" y="21"/>
                  <a:pt x="273" y="22"/>
                  <a:pt x="275" y="24"/>
                </a:cubicBezTo>
                <a:cubicBezTo>
                  <a:pt x="273" y="27"/>
                  <a:pt x="273" y="27"/>
                  <a:pt x="273" y="27"/>
                </a:cubicBezTo>
                <a:cubicBezTo>
                  <a:pt x="275" y="28"/>
                  <a:pt x="277" y="30"/>
                  <a:pt x="279" y="32"/>
                </a:cubicBezTo>
                <a:cubicBezTo>
                  <a:pt x="276" y="31"/>
                  <a:pt x="273" y="30"/>
                  <a:pt x="271" y="30"/>
                </a:cubicBezTo>
                <a:cubicBezTo>
                  <a:pt x="270" y="26"/>
                  <a:pt x="270" y="23"/>
                  <a:pt x="269" y="20"/>
                </a:cubicBezTo>
                <a:moveTo>
                  <a:pt x="290" y="42"/>
                </a:moveTo>
                <a:cubicBezTo>
                  <a:pt x="290" y="42"/>
                  <a:pt x="290" y="42"/>
                  <a:pt x="290" y="42"/>
                </a:cubicBezTo>
                <a:cubicBezTo>
                  <a:pt x="292" y="43"/>
                  <a:pt x="294" y="44"/>
                  <a:pt x="296" y="45"/>
                </a:cubicBezTo>
                <a:cubicBezTo>
                  <a:pt x="296" y="45"/>
                  <a:pt x="296" y="45"/>
                  <a:pt x="296" y="45"/>
                </a:cubicBezTo>
                <a:cubicBezTo>
                  <a:pt x="295" y="45"/>
                  <a:pt x="294" y="46"/>
                  <a:pt x="293" y="46"/>
                </a:cubicBezTo>
                <a:cubicBezTo>
                  <a:pt x="291" y="46"/>
                  <a:pt x="289" y="47"/>
                  <a:pt x="287" y="47"/>
                </a:cubicBezTo>
                <a:cubicBezTo>
                  <a:pt x="282" y="43"/>
                  <a:pt x="277" y="39"/>
                  <a:pt x="274" y="34"/>
                </a:cubicBezTo>
                <a:cubicBezTo>
                  <a:pt x="279" y="36"/>
                  <a:pt x="285" y="39"/>
                  <a:pt x="290" y="42"/>
                </a:cubicBezTo>
                <a:moveTo>
                  <a:pt x="271" y="39"/>
                </a:moveTo>
                <a:cubicBezTo>
                  <a:pt x="271" y="39"/>
                  <a:pt x="271" y="39"/>
                  <a:pt x="271" y="39"/>
                </a:cubicBezTo>
                <a:cubicBezTo>
                  <a:pt x="271" y="39"/>
                  <a:pt x="271" y="38"/>
                  <a:pt x="271" y="37"/>
                </a:cubicBezTo>
                <a:cubicBezTo>
                  <a:pt x="272" y="39"/>
                  <a:pt x="274" y="40"/>
                  <a:pt x="275" y="42"/>
                </a:cubicBezTo>
                <a:cubicBezTo>
                  <a:pt x="274" y="41"/>
                  <a:pt x="273" y="41"/>
                  <a:pt x="272" y="40"/>
                </a:cubicBezTo>
                <a:cubicBezTo>
                  <a:pt x="271" y="40"/>
                  <a:pt x="271" y="39"/>
                  <a:pt x="271" y="39"/>
                </a:cubicBezTo>
                <a:moveTo>
                  <a:pt x="277" y="47"/>
                </a:moveTo>
                <a:cubicBezTo>
                  <a:pt x="277" y="47"/>
                  <a:pt x="277" y="47"/>
                  <a:pt x="277" y="47"/>
                </a:cubicBezTo>
                <a:cubicBezTo>
                  <a:pt x="278" y="48"/>
                  <a:pt x="278" y="48"/>
                  <a:pt x="279" y="48"/>
                </a:cubicBezTo>
                <a:cubicBezTo>
                  <a:pt x="279" y="48"/>
                  <a:pt x="279" y="48"/>
                  <a:pt x="278" y="48"/>
                </a:cubicBezTo>
                <a:cubicBezTo>
                  <a:pt x="278" y="48"/>
                  <a:pt x="278" y="48"/>
                  <a:pt x="277" y="47"/>
                </a:cubicBezTo>
                <a:moveTo>
                  <a:pt x="268" y="55"/>
                </a:moveTo>
                <a:cubicBezTo>
                  <a:pt x="268" y="55"/>
                  <a:pt x="268" y="55"/>
                  <a:pt x="268" y="55"/>
                </a:cubicBezTo>
                <a:cubicBezTo>
                  <a:pt x="268" y="57"/>
                  <a:pt x="268" y="57"/>
                  <a:pt x="268" y="57"/>
                </a:cubicBezTo>
                <a:cubicBezTo>
                  <a:pt x="262" y="57"/>
                  <a:pt x="255" y="57"/>
                  <a:pt x="250" y="57"/>
                </a:cubicBezTo>
                <a:cubicBezTo>
                  <a:pt x="256" y="57"/>
                  <a:pt x="262" y="56"/>
                  <a:pt x="268" y="55"/>
                </a:cubicBezTo>
                <a:moveTo>
                  <a:pt x="235" y="54"/>
                </a:moveTo>
                <a:cubicBezTo>
                  <a:pt x="235" y="54"/>
                  <a:pt x="235" y="54"/>
                  <a:pt x="235" y="54"/>
                </a:cubicBezTo>
                <a:cubicBezTo>
                  <a:pt x="231" y="54"/>
                  <a:pt x="227" y="55"/>
                  <a:pt x="223" y="55"/>
                </a:cubicBezTo>
                <a:cubicBezTo>
                  <a:pt x="221" y="54"/>
                  <a:pt x="220" y="54"/>
                  <a:pt x="218" y="54"/>
                </a:cubicBezTo>
                <a:cubicBezTo>
                  <a:pt x="224" y="54"/>
                  <a:pt x="230" y="54"/>
                  <a:pt x="235" y="54"/>
                </a:cubicBezTo>
                <a:moveTo>
                  <a:pt x="75" y="39"/>
                </a:moveTo>
                <a:cubicBezTo>
                  <a:pt x="75" y="39"/>
                  <a:pt x="75" y="39"/>
                  <a:pt x="75" y="39"/>
                </a:cubicBezTo>
                <a:cubicBezTo>
                  <a:pt x="82" y="40"/>
                  <a:pt x="88" y="41"/>
                  <a:pt x="94" y="42"/>
                </a:cubicBezTo>
                <a:cubicBezTo>
                  <a:pt x="89" y="41"/>
                  <a:pt x="84" y="41"/>
                  <a:pt x="80" y="42"/>
                </a:cubicBezTo>
                <a:cubicBezTo>
                  <a:pt x="80" y="40"/>
                  <a:pt x="80" y="40"/>
                  <a:pt x="80" y="40"/>
                </a:cubicBezTo>
                <a:cubicBezTo>
                  <a:pt x="78" y="39"/>
                  <a:pt x="77" y="39"/>
                  <a:pt x="75" y="39"/>
                </a:cubicBezTo>
                <a:moveTo>
                  <a:pt x="102" y="47"/>
                </a:moveTo>
                <a:cubicBezTo>
                  <a:pt x="102" y="47"/>
                  <a:pt x="102" y="47"/>
                  <a:pt x="102" y="47"/>
                </a:cubicBezTo>
                <a:cubicBezTo>
                  <a:pt x="98" y="47"/>
                  <a:pt x="94" y="47"/>
                  <a:pt x="90" y="47"/>
                </a:cubicBezTo>
                <a:cubicBezTo>
                  <a:pt x="88" y="46"/>
                  <a:pt x="87" y="46"/>
                  <a:pt x="85" y="45"/>
                </a:cubicBezTo>
                <a:cubicBezTo>
                  <a:pt x="91" y="45"/>
                  <a:pt x="97" y="46"/>
                  <a:pt x="102" y="47"/>
                </a:cubicBezTo>
                <a:moveTo>
                  <a:pt x="106" y="54"/>
                </a:moveTo>
                <a:cubicBezTo>
                  <a:pt x="106" y="54"/>
                  <a:pt x="106" y="54"/>
                  <a:pt x="106" y="54"/>
                </a:cubicBezTo>
                <a:cubicBezTo>
                  <a:pt x="103" y="54"/>
                  <a:pt x="100" y="54"/>
                  <a:pt x="97" y="54"/>
                </a:cubicBezTo>
                <a:cubicBezTo>
                  <a:pt x="91" y="54"/>
                  <a:pt x="85" y="54"/>
                  <a:pt x="79" y="52"/>
                </a:cubicBezTo>
                <a:cubicBezTo>
                  <a:pt x="83" y="51"/>
                  <a:pt x="88" y="51"/>
                  <a:pt x="93" y="51"/>
                </a:cubicBezTo>
                <a:cubicBezTo>
                  <a:pt x="97" y="52"/>
                  <a:pt x="102" y="53"/>
                  <a:pt x="106" y="54"/>
                </a:cubicBezTo>
                <a:moveTo>
                  <a:pt x="73" y="44"/>
                </a:moveTo>
                <a:cubicBezTo>
                  <a:pt x="73" y="44"/>
                  <a:pt x="73" y="44"/>
                  <a:pt x="73" y="44"/>
                </a:cubicBezTo>
                <a:cubicBezTo>
                  <a:pt x="72" y="43"/>
                  <a:pt x="70" y="43"/>
                  <a:pt x="68" y="43"/>
                </a:cubicBezTo>
                <a:cubicBezTo>
                  <a:pt x="70" y="43"/>
                  <a:pt x="72" y="43"/>
                  <a:pt x="73" y="43"/>
                </a:cubicBezTo>
                <a:lnTo>
                  <a:pt x="73" y="44"/>
                </a:lnTo>
                <a:close/>
                <a:moveTo>
                  <a:pt x="41" y="31"/>
                </a:moveTo>
                <a:cubicBezTo>
                  <a:pt x="41" y="31"/>
                  <a:pt x="41" y="31"/>
                  <a:pt x="41" y="31"/>
                </a:cubicBezTo>
                <a:cubicBezTo>
                  <a:pt x="47" y="33"/>
                  <a:pt x="54" y="35"/>
                  <a:pt x="61" y="36"/>
                </a:cubicBezTo>
                <a:cubicBezTo>
                  <a:pt x="55" y="35"/>
                  <a:pt x="50" y="35"/>
                  <a:pt x="45" y="35"/>
                </a:cubicBezTo>
                <a:cubicBezTo>
                  <a:pt x="43" y="34"/>
                  <a:pt x="40" y="33"/>
                  <a:pt x="38" y="32"/>
                </a:cubicBezTo>
                <a:cubicBezTo>
                  <a:pt x="39" y="31"/>
                  <a:pt x="40" y="31"/>
                  <a:pt x="41" y="31"/>
                </a:cubicBezTo>
                <a:moveTo>
                  <a:pt x="66" y="52"/>
                </a:moveTo>
                <a:cubicBezTo>
                  <a:pt x="66" y="52"/>
                  <a:pt x="66" y="52"/>
                  <a:pt x="66" y="52"/>
                </a:cubicBezTo>
                <a:cubicBezTo>
                  <a:pt x="71" y="54"/>
                  <a:pt x="71" y="54"/>
                  <a:pt x="71" y="54"/>
                </a:cubicBezTo>
                <a:cubicBezTo>
                  <a:pt x="71" y="54"/>
                  <a:pt x="71" y="54"/>
                  <a:pt x="71" y="54"/>
                </a:cubicBezTo>
                <a:cubicBezTo>
                  <a:pt x="59" y="53"/>
                  <a:pt x="46" y="51"/>
                  <a:pt x="34" y="48"/>
                </a:cubicBezTo>
                <a:cubicBezTo>
                  <a:pt x="37" y="47"/>
                  <a:pt x="39" y="46"/>
                  <a:pt x="42" y="46"/>
                </a:cubicBezTo>
                <a:cubicBezTo>
                  <a:pt x="53" y="48"/>
                  <a:pt x="63" y="49"/>
                  <a:pt x="74" y="49"/>
                </a:cubicBezTo>
                <a:cubicBezTo>
                  <a:pt x="73" y="50"/>
                  <a:pt x="72" y="50"/>
                  <a:pt x="71" y="50"/>
                </a:cubicBezTo>
                <a:lnTo>
                  <a:pt x="66" y="52"/>
                </a:lnTo>
                <a:close/>
                <a:moveTo>
                  <a:pt x="79" y="56"/>
                </a:moveTo>
                <a:cubicBezTo>
                  <a:pt x="79" y="56"/>
                  <a:pt x="79" y="56"/>
                  <a:pt x="79" y="56"/>
                </a:cubicBezTo>
                <a:cubicBezTo>
                  <a:pt x="78" y="56"/>
                  <a:pt x="77" y="56"/>
                  <a:pt x="77" y="57"/>
                </a:cubicBezTo>
                <a:cubicBezTo>
                  <a:pt x="77" y="56"/>
                  <a:pt x="77" y="56"/>
                  <a:pt x="77" y="56"/>
                </a:cubicBezTo>
                <a:cubicBezTo>
                  <a:pt x="77" y="56"/>
                  <a:pt x="78" y="56"/>
                  <a:pt x="79" y="56"/>
                </a:cubicBezTo>
                <a:moveTo>
                  <a:pt x="5" y="22"/>
                </a:moveTo>
                <a:cubicBezTo>
                  <a:pt x="5" y="22"/>
                  <a:pt x="5" y="22"/>
                  <a:pt x="5" y="22"/>
                </a:cubicBezTo>
                <a:cubicBezTo>
                  <a:pt x="12" y="23"/>
                  <a:pt x="18" y="24"/>
                  <a:pt x="25" y="25"/>
                </a:cubicBezTo>
                <a:cubicBezTo>
                  <a:pt x="27" y="26"/>
                  <a:pt x="28" y="27"/>
                  <a:pt x="30" y="28"/>
                </a:cubicBezTo>
                <a:cubicBezTo>
                  <a:pt x="22" y="28"/>
                  <a:pt x="15" y="28"/>
                  <a:pt x="7" y="28"/>
                </a:cubicBezTo>
                <a:cubicBezTo>
                  <a:pt x="6" y="26"/>
                  <a:pt x="6" y="24"/>
                  <a:pt x="5" y="22"/>
                </a:cubicBezTo>
                <a:moveTo>
                  <a:pt x="28" y="31"/>
                </a:moveTo>
                <a:cubicBezTo>
                  <a:pt x="28" y="31"/>
                  <a:pt x="28" y="31"/>
                  <a:pt x="28" y="31"/>
                </a:cubicBezTo>
                <a:cubicBezTo>
                  <a:pt x="30" y="32"/>
                  <a:pt x="30" y="32"/>
                  <a:pt x="30" y="32"/>
                </a:cubicBezTo>
                <a:cubicBezTo>
                  <a:pt x="31" y="33"/>
                  <a:pt x="33" y="34"/>
                  <a:pt x="34" y="34"/>
                </a:cubicBezTo>
                <a:cubicBezTo>
                  <a:pt x="31" y="34"/>
                  <a:pt x="28" y="34"/>
                  <a:pt x="24" y="35"/>
                </a:cubicBezTo>
                <a:cubicBezTo>
                  <a:pt x="20" y="34"/>
                  <a:pt x="16" y="33"/>
                  <a:pt x="12" y="32"/>
                </a:cubicBezTo>
                <a:cubicBezTo>
                  <a:pt x="17" y="32"/>
                  <a:pt x="22" y="32"/>
                  <a:pt x="28" y="31"/>
                </a:cubicBezTo>
                <a:moveTo>
                  <a:pt x="24" y="38"/>
                </a:moveTo>
                <a:cubicBezTo>
                  <a:pt x="24" y="38"/>
                  <a:pt x="24" y="38"/>
                  <a:pt x="24" y="38"/>
                </a:cubicBezTo>
                <a:cubicBezTo>
                  <a:pt x="33" y="40"/>
                  <a:pt x="43" y="41"/>
                  <a:pt x="52" y="41"/>
                </a:cubicBezTo>
                <a:cubicBezTo>
                  <a:pt x="49" y="41"/>
                  <a:pt x="45" y="42"/>
                  <a:pt x="42" y="42"/>
                </a:cubicBezTo>
                <a:cubicBezTo>
                  <a:pt x="36" y="41"/>
                  <a:pt x="29" y="40"/>
                  <a:pt x="23" y="39"/>
                </a:cubicBezTo>
                <a:cubicBezTo>
                  <a:pt x="23" y="39"/>
                  <a:pt x="24" y="38"/>
                  <a:pt x="24" y="38"/>
                </a:cubicBezTo>
                <a:moveTo>
                  <a:pt x="10" y="35"/>
                </a:moveTo>
                <a:cubicBezTo>
                  <a:pt x="10" y="35"/>
                  <a:pt x="10" y="35"/>
                  <a:pt x="10" y="35"/>
                </a:cubicBezTo>
                <a:cubicBezTo>
                  <a:pt x="10" y="35"/>
                  <a:pt x="10" y="35"/>
                  <a:pt x="11" y="35"/>
                </a:cubicBezTo>
                <a:cubicBezTo>
                  <a:pt x="10" y="35"/>
                  <a:pt x="10" y="36"/>
                  <a:pt x="10" y="36"/>
                </a:cubicBezTo>
                <a:cubicBezTo>
                  <a:pt x="10" y="35"/>
                  <a:pt x="10" y="35"/>
                  <a:pt x="10" y="35"/>
                </a:cubicBezTo>
                <a:moveTo>
                  <a:pt x="40" y="80"/>
                </a:moveTo>
                <a:cubicBezTo>
                  <a:pt x="40" y="80"/>
                  <a:pt x="40" y="80"/>
                  <a:pt x="40" y="80"/>
                </a:cubicBezTo>
                <a:cubicBezTo>
                  <a:pt x="40" y="82"/>
                  <a:pt x="40" y="82"/>
                  <a:pt x="40" y="82"/>
                </a:cubicBezTo>
                <a:cubicBezTo>
                  <a:pt x="45" y="82"/>
                  <a:pt x="49" y="81"/>
                  <a:pt x="53" y="80"/>
                </a:cubicBezTo>
                <a:cubicBezTo>
                  <a:pt x="50" y="82"/>
                  <a:pt x="47" y="84"/>
                  <a:pt x="45" y="87"/>
                </a:cubicBezTo>
                <a:cubicBezTo>
                  <a:pt x="43" y="87"/>
                  <a:pt x="42" y="88"/>
                  <a:pt x="40" y="89"/>
                </a:cubicBezTo>
                <a:cubicBezTo>
                  <a:pt x="38" y="78"/>
                  <a:pt x="32" y="67"/>
                  <a:pt x="25" y="57"/>
                </a:cubicBezTo>
                <a:cubicBezTo>
                  <a:pt x="20" y="52"/>
                  <a:pt x="16" y="46"/>
                  <a:pt x="13" y="40"/>
                </a:cubicBezTo>
                <a:cubicBezTo>
                  <a:pt x="19" y="42"/>
                  <a:pt x="26" y="43"/>
                  <a:pt x="32" y="44"/>
                </a:cubicBezTo>
                <a:cubicBezTo>
                  <a:pt x="31" y="45"/>
                  <a:pt x="29" y="46"/>
                  <a:pt x="28" y="46"/>
                </a:cubicBezTo>
                <a:cubicBezTo>
                  <a:pt x="24" y="49"/>
                  <a:pt x="24" y="49"/>
                  <a:pt x="24" y="49"/>
                </a:cubicBezTo>
                <a:cubicBezTo>
                  <a:pt x="28" y="50"/>
                  <a:pt x="28" y="50"/>
                  <a:pt x="28" y="50"/>
                </a:cubicBezTo>
                <a:cubicBezTo>
                  <a:pt x="36" y="53"/>
                  <a:pt x="44" y="55"/>
                  <a:pt x="53" y="56"/>
                </a:cubicBezTo>
                <a:cubicBezTo>
                  <a:pt x="44" y="56"/>
                  <a:pt x="36" y="57"/>
                  <a:pt x="28" y="58"/>
                </a:cubicBezTo>
                <a:cubicBezTo>
                  <a:pt x="28" y="62"/>
                  <a:pt x="28" y="62"/>
                  <a:pt x="28" y="62"/>
                </a:cubicBezTo>
                <a:cubicBezTo>
                  <a:pt x="35" y="62"/>
                  <a:pt x="43" y="63"/>
                  <a:pt x="51" y="63"/>
                </a:cubicBezTo>
                <a:cubicBezTo>
                  <a:pt x="46" y="63"/>
                  <a:pt x="41" y="64"/>
                  <a:pt x="36" y="66"/>
                </a:cubicBezTo>
                <a:cubicBezTo>
                  <a:pt x="32" y="68"/>
                  <a:pt x="32" y="68"/>
                  <a:pt x="32" y="68"/>
                </a:cubicBezTo>
                <a:cubicBezTo>
                  <a:pt x="36" y="70"/>
                  <a:pt x="36" y="70"/>
                  <a:pt x="36" y="70"/>
                </a:cubicBezTo>
                <a:cubicBezTo>
                  <a:pt x="40" y="72"/>
                  <a:pt x="45" y="73"/>
                  <a:pt x="50" y="74"/>
                </a:cubicBezTo>
                <a:cubicBezTo>
                  <a:pt x="46" y="75"/>
                  <a:pt x="42" y="76"/>
                  <a:pt x="38" y="77"/>
                </a:cubicBezTo>
                <a:cubicBezTo>
                  <a:pt x="39" y="80"/>
                  <a:pt x="39" y="80"/>
                  <a:pt x="39" y="80"/>
                </a:cubicBezTo>
                <a:lnTo>
                  <a:pt x="40" y="80"/>
                </a:lnTo>
                <a:close/>
                <a:moveTo>
                  <a:pt x="66" y="59"/>
                </a:moveTo>
                <a:cubicBezTo>
                  <a:pt x="66" y="59"/>
                  <a:pt x="66" y="59"/>
                  <a:pt x="66" y="59"/>
                </a:cubicBezTo>
                <a:cubicBezTo>
                  <a:pt x="65" y="59"/>
                  <a:pt x="64" y="60"/>
                  <a:pt x="63" y="60"/>
                </a:cubicBezTo>
                <a:cubicBezTo>
                  <a:pt x="61" y="60"/>
                  <a:pt x="60" y="60"/>
                  <a:pt x="58" y="60"/>
                </a:cubicBezTo>
                <a:cubicBezTo>
                  <a:pt x="61" y="59"/>
                  <a:pt x="64" y="59"/>
                  <a:pt x="66" y="59"/>
                </a:cubicBezTo>
                <a:moveTo>
                  <a:pt x="43" y="68"/>
                </a:moveTo>
                <a:cubicBezTo>
                  <a:pt x="43" y="68"/>
                  <a:pt x="43" y="68"/>
                  <a:pt x="43" y="68"/>
                </a:cubicBezTo>
                <a:cubicBezTo>
                  <a:pt x="45" y="68"/>
                  <a:pt x="48" y="67"/>
                  <a:pt x="52" y="67"/>
                </a:cubicBezTo>
                <a:cubicBezTo>
                  <a:pt x="54" y="68"/>
                  <a:pt x="54" y="68"/>
                  <a:pt x="54" y="68"/>
                </a:cubicBezTo>
                <a:cubicBezTo>
                  <a:pt x="59" y="70"/>
                  <a:pt x="65" y="70"/>
                  <a:pt x="70" y="71"/>
                </a:cubicBezTo>
                <a:cubicBezTo>
                  <a:pt x="61" y="71"/>
                  <a:pt x="51" y="71"/>
                  <a:pt x="43" y="68"/>
                </a:cubicBezTo>
                <a:moveTo>
                  <a:pt x="110" y="61"/>
                </a:moveTo>
                <a:cubicBezTo>
                  <a:pt x="110" y="61"/>
                  <a:pt x="110" y="61"/>
                  <a:pt x="110" y="61"/>
                </a:cubicBezTo>
                <a:cubicBezTo>
                  <a:pt x="108" y="58"/>
                  <a:pt x="108" y="58"/>
                  <a:pt x="108" y="58"/>
                </a:cubicBezTo>
                <a:cubicBezTo>
                  <a:pt x="101" y="59"/>
                  <a:pt x="94" y="62"/>
                  <a:pt x="88" y="65"/>
                </a:cubicBezTo>
                <a:cubicBezTo>
                  <a:pt x="80" y="67"/>
                  <a:pt x="72" y="67"/>
                  <a:pt x="65" y="66"/>
                </a:cubicBezTo>
                <a:cubicBezTo>
                  <a:pt x="68" y="66"/>
                  <a:pt x="72" y="66"/>
                  <a:pt x="76" y="66"/>
                </a:cubicBezTo>
                <a:cubicBezTo>
                  <a:pt x="76" y="62"/>
                  <a:pt x="76" y="62"/>
                  <a:pt x="76" y="62"/>
                </a:cubicBezTo>
                <a:cubicBezTo>
                  <a:pt x="75" y="62"/>
                  <a:pt x="74" y="61"/>
                  <a:pt x="73" y="61"/>
                </a:cubicBezTo>
                <a:cubicBezTo>
                  <a:pt x="81" y="60"/>
                  <a:pt x="89" y="59"/>
                  <a:pt x="97" y="58"/>
                </a:cubicBezTo>
                <a:cubicBezTo>
                  <a:pt x="107" y="58"/>
                  <a:pt x="116" y="57"/>
                  <a:pt x="124" y="56"/>
                </a:cubicBezTo>
                <a:cubicBezTo>
                  <a:pt x="126" y="56"/>
                  <a:pt x="127" y="55"/>
                  <a:pt x="128" y="55"/>
                </a:cubicBezTo>
                <a:cubicBezTo>
                  <a:pt x="128" y="55"/>
                  <a:pt x="128" y="55"/>
                  <a:pt x="128" y="55"/>
                </a:cubicBezTo>
                <a:cubicBezTo>
                  <a:pt x="129" y="55"/>
                  <a:pt x="130" y="55"/>
                  <a:pt x="130" y="55"/>
                </a:cubicBezTo>
                <a:cubicBezTo>
                  <a:pt x="130" y="51"/>
                  <a:pt x="130" y="51"/>
                  <a:pt x="130" y="51"/>
                </a:cubicBezTo>
                <a:cubicBezTo>
                  <a:pt x="126" y="50"/>
                  <a:pt x="121" y="50"/>
                  <a:pt x="116" y="49"/>
                </a:cubicBezTo>
                <a:cubicBezTo>
                  <a:pt x="112" y="47"/>
                  <a:pt x="112" y="47"/>
                  <a:pt x="112" y="47"/>
                </a:cubicBezTo>
                <a:cubicBezTo>
                  <a:pt x="111" y="46"/>
                  <a:pt x="110" y="46"/>
                  <a:pt x="108" y="45"/>
                </a:cubicBezTo>
                <a:cubicBezTo>
                  <a:pt x="115" y="47"/>
                  <a:pt x="121" y="48"/>
                  <a:pt x="128" y="49"/>
                </a:cubicBezTo>
                <a:cubicBezTo>
                  <a:pt x="128" y="50"/>
                  <a:pt x="128" y="50"/>
                  <a:pt x="128" y="50"/>
                </a:cubicBezTo>
                <a:cubicBezTo>
                  <a:pt x="129" y="50"/>
                  <a:pt x="130" y="50"/>
                  <a:pt x="131" y="50"/>
                </a:cubicBezTo>
                <a:cubicBezTo>
                  <a:pt x="135" y="51"/>
                  <a:pt x="139" y="51"/>
                  <a:pt x="143" y="52"/>
                </a:cubicBezTo>
                <a:cubicBezTo>
                  <a:pt x="143" y="52"/>
                  <a:pt x="142" y="53"/>
                  <a:pt x="141" y="53"/>
                </a:cubicBezTo>
                <a:cubicBezTo>
                  <a:pt x="141" y="52"/>
                  <a:pt x="141" y="52"/>
                  <a:pt x="141" y="52"/>
                </a:cubicBezTo>
                <a:cubicBezTo>
                  <a:pt x="141" y="53"/>
                  <a:pt x="141" y="53"/>
                  <a:pt x="141" y="53"/>
                </a:cubicBezTo>
                <a:cubicBezTo>
                  <a:pt x="141" y="53"/>
                  <a:pt x="141" y="53"/>
                  <a:pt x="141" y="53"/>
                </a:cubicBezTo>
                <a:cubicBezTo>
                  <a:pt x="131" y="55"/>
                  <a:pt x="121" y="58"/>
                  <a:pt x="110" y="61"/>
                </a:cubicBezTo>
                <a:moveTo>
                  <a:pt x="138" y="59"/>
                </a:moveTo>
                <a:cubicBezTo>
                  <a:pt x="138" y="59"/>
                  <a:pt x="138" y="59"/>
                  <a:pt x="138" y="59"/>
                </a:cubicBezTo>
                <a:cubicBezTo>
                  <a:pt x="142" y="57"/>
                  <a:pt x="146" y="55"/>
                  <a:pt x="151" y="53"/>
                </a:cubicBezTo>
                <a:cubicBezTo>
                  <a:pt x="155" y="54"/>
                  <a:pt x="160" y="54"/>
                  <a:pt x="165" y="55"/>
                </a:cubicBezTo>
                <a:cubicBezTo>
                  <a:pt x="156" y="56"/>
                  <a:pt x="147" y="57"/>
                  <a:pt x="138" y="59"/>
                </a:cubicBezTo>
                <a:moveTo>
                  <a:pt x="158" y="46"/>
                </a:moveTo>
                <a:cubicBezTo>
                  <a:pt x="158" y="46"/>
                  <a:pt x="158" y="46"/>
                  <a:pt x="158" y="46"/>
                </a:cubicBezTo>
                <a:cubicBezTo>
                  <a:pt x="149" y="44"/>
                  <a:pt x="138" y="44"/>
                  <a:pt x="129" y="46"/>
                </a:cubicBezTo>
                <a:cubicBezTo>
                  <a:pt x="120" y="44"/>
                  <a:pt x="110" y="42"/>
                  <a:pt x="101" y="40"/>
                </a:cubicBezTo>
                <a:cubicBezTo>
                  <a:pt x="89" y="37"/>
                  <a:pt x="73" y="35"/>
                  <a:pt x="57" y="31"/>
                </a:cubicBezTo>
                <a:cubicBezTo>
                  <a:pt x="62" y="31"/>
                  <a:pt x="68" y="31"/>
                  <a:pt x="74" y="32"/>
                </a:cubicBezTo>
                <a:cubicBezTo>
                  <a:pt x="74" y="32"/>
                  <a:pt x="74" y="32"/>
                  <a:pt x="74" y="32"/>
                </a:cubicBezTo>
                <a:cubicBezTo>
                  <a:pt x="74" y="32"/>
                  <a:pt x="74" y="32"/>
                  <a:pt x="74" y="32"/>
                </a:cubicBezTo>
                <a:cubicBezTo>
                  <a:pt x="74" y="30"/>
                  <a:pt x="74" y="30"/>
                  <a:pt x="74" y="30"/>
                </a:cubicBezTo>
                <a:cubicBezTo>
                  <a:pt x="119" y="32"/>
                  <a:pt x="164" y="44"/>
                  <a:pt x="209" y="50"/>
                </a:cubicBezTo>
                <a:cubicBezTo>
                  <a:pt x="193" y="50"/>
                  <a:pt x="177" y="49"/>
                  <a:pt x="161" y="48"/>
                </a:cubicBezTo>
                <a:cubicBezTo>
                  <a:pt x="162" y="47"/>
                  <a:pt x="162" y="47"/>
                  <a:pt x="162" y="47"/>
                </a:cubicBezTo>
                <a:lnTo>
                  <a:pt x="158" y="46"/>
                </a:lnTo>
                <a:close/>
                <a:moveTo>
                  <a:pt x="190" y="53"/>
                </a:moveTo>
                <a:cubicBezTo>
                  <a:pt x="190" y="53"/>
                  <a:pt x="190" y="53"/>
                  <a:pt x="190" y="53"/>
                </a:cubicBezTo>
                <a:cubicBezTo>
                  <a:pt x="190" y="53"/>
                  <a:pt x="190" y="53"/>
                  <a:pt x="190" y="53"/>
                </a:cubicBezTo>
                <a:cubicBezTo>
                  <a:pt x="190" y="53"/>
                  <a:pt x="190" y="53"/>
                  <a:pt x="190" y="53"/>
                </a:cubicBezTo>
                <a:cubicBezTo>
                  <a:pt x="190" y="53"/>
                  <a:pt x="190" y="53"/>
                  <a:pt x="190" y="53"/>
                </a:cubicBezTo>
                <a:moveTo>
                  <a:pt x="186" y="57"/>
                </a:moveTo>
                <a:cubicBezTo>
                  <a:pt x="186" y="57"/>
                  <a:pt x="186" y="57"/>
                  <a:pt x="186" y="57"/>
                </a:cubicBezTo>
                <a:cubicBezTo>
                  <a:pt x="188" y="57"/>
                  <a:pt x="189" y="57"/>
                  <a:pt x="190" y="57"/>
                </a:cubicBezTo>
                <a:cubicBezTo>
                  <a:pt x="190" y="57"/>
                  <a:pt x="190" y="57"/>
                  <a:pt x="190" y="57"/>
                </a:cubicBezTo>
                <a:cubicBezTo>
                  <a:pt x="201" y="58"/>
                  <a:pt x="212" y="58"/>
                  <a:pt x="223" y="58"/>
                </a:cubicBezTo>
                <a:cubicBezTo>
                  <a:pt x="231" y="59"/>
                  <a:pt x="238" y="60"/>
                  <a:pt x="246" y="61"/>
                </a:cubicBezTo>
                <a:cubicBezTo>
                  <a:pt x="246" y="62"/>
                  <a:pt x="246" y="62"/>
                  <a:pt x="246" y="62"/>
                </a:cubicBezTo>
                <a:cubicBezTo>
                  <a:pt x="246" y="62"/>
                  <a:pt x="246" y="62"/>
                  <a:pt x="246" y="62"/>
                </a:cubicBezTo>
                <a:cubicBezTo>
                  <a:pt x="254" y="63"/>
                  <a:pt x="261" y="64"/>
                  <a:pt x="268" y="65"/>
                </a:cubicBezTo>
                <a:cubicBezTo>
                  <a:pt x="268" y="65"/>
                  <a:pt x="268" y="65"/>
                  <a:pt x="268" y="66"/>
                </a:cubicBezTo>
                <a:cubicBezTo>
                  <a:pt x="241" y="63"/>
                  <a:pt x="213" y="59"/>
                  <a:pt x="186" y="57"/>
                </a:cubicBezTo>
                <a:moveTo>
                  <a:pt x="288" y="96"/>
                </a:moveTo>
                <a:cubicBezTo>
                  <a:pt x="288" y="96"/>
                  <a:pt x="288" y="96"/>
                  <a:pt x="288" y="96"/>
                </a:cubicBezTo>
                <a:cubicBezTo>
                  <a:pt x="285" y="98"/>
                  <a:pt x="283" y="101"/>
                  <a:pt x="281" y="103"/>
                </a:cubicBezTo>
                <a:cubicBezTo>
                  <a:pt x="279" y="104"/>
                  <a:pt x="279" y="104"/>
                  <a:pt x="279" y="104"/>
                </a:cubicBezTo>
                <a:cubicBezTo>
                  <a:pt x="279" y="104"/>
                  <a:pt x="279" y="104"/>
                  <a:pt x="279" y="105"/>
                </a:cubicBezTo>
                <a:cubicBezTo>
                  <a:pt x="279" y="104"/>
                  <a:pt x="280" y="104"/>
                  <a:pt x="280" y="103"/>
                </a:cubicBezTo>
                <a:cubicBezTo>
                  <a:pt x="282" y="100"/>
                  <a:pt x="285" y="98"/>
                  <a:pt x="288" y="96"/>
                </a:cubicBezTo>
                <a:cubicBezTo>
                  <a:pt x="288" y="96"/>
                  <a:pt x="288" y="96"/>
                  <a:pt x="288" y="96"/>
                </a:cubicBezTo>
                <a:moveTo>
                  <a:pt x="285" y="93"/>
                </a:moveTo>
                <a:cubicBezTo>
                  <a:pt x="285" y="93"/>
                  <a:pt x="285" y="93"/>
                  <a:pt x="285" y="93"/>
                </a:cubicBezTo>
                <a:cubicBezTo>
                  <a:pt x="285" y="94"/>
                  <a:pt x="284" y="94"/>
                  <a:pt x="284" y="94"/>
                </a:cubicBezTo>
                <a:cubicBezTo>
                  <a:pt x="284" y="94"/>
                  <a:pt x="284" y="93"/>
                  <a:pt x="285" y="93"/>
                </a:cubicBezTo>
                <a:cubicBezTo>
                  <a:pt x="285" y="93"/>
                  <a:pt x="285" y="93"/>
                  <a:pt x="285" y="93"/>
                </a:cubicBezTo>
                <a:moveTo>
                  <a:pt x="277" y="93"/>
                </a:moveTo>
                <a:cubicBezTo>
                  <a:pt x="277" y="93"/>
                  <a:pt x="277" y="93"/>
                  <a:pt x="277" y="93"/>
                </a:cubicBezTo>
                <a:cubicBezTo>
                  <a:pt x="277" y="93"/>
                  <a:pt x="276" y="93"/>
                  <a:pt x="276" y="94"/>
                </a:cubicBezTo>
                <a:cubicBezTo>
                  <a:pt x="273" y="87"/>
                  <a:pt x="272" y="79"/>
                  <a:pt x="272" y="70"/>
                </a:cubicBezTo>
                <a:cubicBezTo>
                  <a:pt x="272" y="70"/>
                  <a:pt x="273" y="70"/>
                  <a:pt x="273" y="70"/>
                </a:cubicBezTo>
                <a:cubicBezTo>
                  <a:pt x="275" y="78"/>
                  <a:pt x="277" y="85"/>
                  <a:pt x="277" y="93"/>
                </a:cubicBezTo>
                <a:moveTo>
                  <a:pt x="290" y="90"/>
                </a:moveTo>
                <a:cubicBezTo>
                  <a:pt x="290" y="90"/>
                  <a:pt x="290" y="90"/>
                  <a:pt x="290" y="90"/>
                </a:cubicBezTo>
                <a:cubicBezTo>
                  <a:pt x="290" y="90"/>
                  <a:pt x="290" y="90"/>
                  <a:pt x="290" y="90"/>
                </a:cubicBezTo>
                <a:cubicBezTo>
                  <a:pt x="289" y="90"/>
                  <a:pt x="288" y="90"/>
                  <a:pt x="288" y="90"/>
                </a:cubicBezTo>
                <a:cubicBezTo>
                  <a:pt x="288" y="89"/>
                  <a:pt x="288" y="89"/>
                  <a:pt x="289" y="88"/>
                </a:cubicBezTo>
                <a:cubicBezTo>
                  <a:pt x="289" y="89"/>
                  <a:pt x="290" y="89"/>
                  <a:pt x="290" y="90"/>
                </a:cubicBezTo>
                <a:moveTo>
                  <a:pt x="286" y="86"/>
                </a:moveTo>
                <a:cubicBezTo>
                  <a:pt x="286" y="86"/>
                  <a:pt x="286" y="86"/>
                  <a:pt x="286" y="86"/>
                </a:cubicBezTo>
                <a:cubicBezTo>
                  <a:pt x="285" y="87"/>
                  <a:pt x="283" y="89"/>
                  <a:pt x="282" y="90"/>
                </a:cubicBezTo>
                <a:cubicBezTo>
                  <a:pt x="283" y="88"/>
                  <a:pt x="283" y="85"/>
                  <a:pt x="283" y="82"/>
                </a:cubicBezTo>
                <a:cubicBezTo>
                  <a:pt x="284" y="83"/>
                  <a:pt x="285" y="84"/>
                  <a:pt x="286" y="86"/>
                </a:cubicBezTo>
                <a:moveTo>
                  <a:pt x="277" y="70"/>
                </a:moveTo>
                <a:cubicBezTo>
                  <a:pt x="277" y="70"/>
                  <a:pt x="277" y="70"/>
                  <a:pt x="277" y="70"/>
                </a:cubicBezTo>
                <a:cubicBezTo>
                  <a:pt x="277" y="70"/>
                  <a:pt x="278" y="70"/>
                  <a:pt x="278" y="70"/>
                </a:cubicBezTo>
                <a:cubicBezTo>
                  <a:pt x="279" y="74"/>
                  <a:pt x="279" y="77"/>
                  <a:pt x="279" y="80"/>
                </a:cubicBezTo>
                <a:cubicBezTo>
                  <a:pt x="279" y="77"/>
                  <a:pt x="278" y="74"/>
                  <a:pt x="277" y="70"/>
                </a:cubicBezTo>
                <a:moveTo>
                  <a:pt x="294" y="88"/>
                </a:moveTo>
                <a:cubicBezTo>
                  <a:pt x="294" y="88"/>
                  <a:pt x="294" y="88"/>
                  <a:pt x="294" y="88"/>
                </a:cubicBezTo>
                <a:cubicBezTo>
                  <a:pt x="293" y="87"/>
                  <a:pt x="292" y="86"/>
                  <a:pt x="291" y="86"/>
                </a:cubicBezTo>
                <a:cubicBezTo>
                  <a:pt x="296" y="81"/>
                  <a:pt x="302" y="77"/>
                  <a:pt x="308" y="74"/>
                </a:cubicBezTo>
                <a:cubicBezTo>
                  <a:pt x="308" y="74"/>
                  <a:pt x="309" y="74"/>
                  <a:pt x="309" y="75"/>
                </a:cubicBezTo>
                <a:cubicBezTo>
                  <a:pt x="309" y="75"/>
                  <a:pt x="310" y="75"/>
                  <a:pt x="310" y="75"/>
                </a:cubicBezTo>
                <a:cubicBezTo>
                  <a:pt x="312" y="72"/>
                  <a:pt x="312" y="72"/>
                  <a:pt x="312" y="72"/>
                </a:cubicBezTo>
                <a:cubicBezTo>
                  <a:pt x="313" y="72"/>
                  <a:pt x="314" y="71"/>
                  <a:pt x="315" y="71"/>
                </a:cubicBezTo>
                <a:cubicBezTo>
                  <a:pt x="316" y="71"/>
                  <a:pt x="317" y="71"/>
                  <a:pt x="319" y="70"/>
                </a:cubicBezTo>
                <a:cubicBezTo>
                  <a:pt x="320" y="70"/>
                  <a:pt x="322" y="70"/>
                  <a:pt x="323" y="70"/>
                </a:cubicBezTo>
                <a:cubicBezTo>
                  <a:pt x="323" y="70"/>
                  <a:pt x="323" y="70"/>
                  <a:pt x="323" y="70"/>
                </a:cubicBezTo>
                <a:cubicBezTo>
                  <a:pt x="324" y="70"/>
                  <a:pt x="325" y="70"/>
                  <a:pt x="326" y="70"/>
                </a:cubicBezTo>
                <a:cubicBezTo>
                  <a:pt x="327" y="69"/>
                  <a:pt x="327" y="69"/>
                  <a:pt x="327" y="69"/>
                </a:cubicBezTo>
                <a:cubicBezTo>
                  <a:pt x="317" y="77"/>
                  <a:pt x="305" y="82"/>
                  <a:pt x="294" y="88"/>
                </a:cubicBezTo>
                <a:moveTo>
                  <a:pt x="339" y="70"/>
                </a:moveTo>
                <a:cubicBezTo>
                  <a:pt x="339" y="70"/>
                  <a:pt x="339" y="70"/>
                  <a:pt x="339" y="70"/>
                </a:cubicBezTo>
                <a:cubicBezTo>
                  <a:pt x="337" y="71"/>
                  <a:pt x="335" y="72"/>
                  <a:pt x="333" y="72"/>
                </a:cubicBezTo>
                <a:cubicBezTo>
                  <a:pt x="334" y="71"/>
                  <a:pt x="336" y="69"/>
                  <a:pt x="337" y="68"/>
                </a:cubicBezTo>
                <a:cubicBezTo>
                  <a:pt x="338" y="69"/>
                  <a:pt x="338" y="69"/>
                  <a:pt x="339" y="70"/>
                </a:cubicBezTo>
                <a:moveTo>
                  <a:pt x="328" y="68"/>
                </a:moveTo>
                <a:cubicBezTo>
                  <a:pt x="328" y="68"/>
                  <a:pt x="328" y="68"/>
                  <a:pt x="328" y="68"/>
                </a:cubicBezTo>
                <a:cubicBezTo>
                  <a:pt x="328" y="67"/>
                  <a:pt x="328" y="67"/>
                  <a:pt x="328" y="67"/>
                </a:cubicBezTo>
                <a:cubicBezTo>
                  <a:pt x="328" y="67"/>
                  <a:pt x="327" y="66"/>
                  <a:pt x="327" y="66"/>
                </a:cubicBezTo>
                <a:cubicBezTo>
                  <a:pt x="329" y="65"/>
                  <a:pt x="331" y="65"/>
                  <a:pt x="332" y="65"/>
                </a:cubicBezTo>
                <a:cubicBezTo>
                  <a:pt x="331" y="66"/>
                  <a:pt x="330" y="67"/>
                  <a:pt x="328" y="68"/>
                </a:cubicBezTo>
                <a:moveTo>
                  <a:pt x="328" y="62"/>
                </a:moveTo>
                <a:cubicBezTo>
                  <a:pt x="328" y="62"/>
                  <a:pt x="328" y="62"/>
                  <a:pt x="328" y="62"/>
                </a:cubicBezTo>
                <a:cubicBezTo>
                  <a:pt x="327" y="60"/>
                  <a:pt x="327" y="60"/>
                  <a:pt x="327" y="60"/>
                </a:cubicBezTo>
                <a:cubicBezTo>
                  <a:pt x="328" y="61"/>
                  <a:pt x="328" y="61"/>
                  <a:pt x="329" y="61"/>
                </a:cubicBezTo>
                <a:cubicBezTo>
                  <a:pt x="328" y="62"/>
                  <a:pt x="328" y="62"/>
                  <a:pt x="328" y="62"/>
                </a:cubicBezTo>
                <a:moveTo>
                  <a:pt x="331" y="54"/>
                </a:moveTo>
                <a:cubicBezTo>
                  <a:pt x="331" y="54"/>
                  <a:pt x="331" y="54"/>
                  <a:pt x="331" y="54"/>
                </a:cubicBezTo>
                <a:cubicBezTo>
                  <a:pt x="333" y="55"/>
                  <a:pt x="334" y="56"/>
                  <a:pt x="335" y="58"/>
                </a:cubicBezTo>
                <a:cubicBezTo>
                  <a:pt x="335" y="58"/>
                  <a:pt x="336" y="58"/>
                  <a:pt x="336" y="58"/>
                </a:cubicBezTo>
                <a:cubicBezTo>
                  <a:pt x="333" y="57"/>
                  <a:pt x="330" y="55"/>
                  <a:pt x="327" y="53"/>
                </a:cubicBezTo>
                <a:cubicBezTo>
                  <a:pt x="326" y="53"/>
                  <a:pt x="325" y="52"/>
                  <a:pt x="324" y="51"/>
                </a:cubicBezTo>
                <a:cubicBezTo>
                  <a:pt x="323" y="50"/>
                  <a:pt x="322" y="49"/>
                  <a:pt x="321" y="48"/>
                </a:cubicBezTo>
                <a:cubicBezTo>
                  <a:pt x="325" y="50"/>
                  <a:pt x="328" y="52"/>
                  <a:pt x="331" y="54"/>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57" name="Freeform 35"/>
          <p:cNvSpPr>
            <a:spLocks noEditPoints="1"/>
          </p:cNvSpPr>
          <p:nvPr/>
        </p:nvSpPr>
        <p:spPr bwMode="auto">
          <a:xfrm>
            <a:off x="2388434" y="5088109"/>
            <a:ext cx="843217" cy="237028"/>
          </a:xfrm>
          <a:custGeom>
            <a:avLst/>
            <a:gdLst>
              <a:gd name="T0" fmla="*/ 269 w 351"/>
              <a:gd name="T1" fmla="*/ 12 h 114"/>
              <a:gd name="T2" fmla="*/ 60 w 351"/>
              <a:gd name="T3" fmla="*/ 26 h 114"/>
              <a:gd name="T4" fmla="*/ 4 w 351"/>
              <a:gd name="T5" fmla="*/ 18 h 114"/>
              <a:gd name="T6" fmla="*/ 21 w 351"/>
              <a:gd name="T7" fmla="*/ 60 h 114"/>
              <a:gd name="T8" fmla="*/ 275 w 351"/>
              <a:gd name="T9" fmla="*/ 101 h 114"/>
              <a:gd name="T10" fmla="*/ 294 w 351"/>
              <a:gd name="T11" fmla="*/ 101 h 114"/>
              <a:gd name="T12" fmla="*/ 346 w 351"/>
              <a:gd name="T13" fmla="*/ 71 h 114"/>
              <a:gd name="T14" fmla="*/ 338 w 351"/>
              <a:gd name="T15" fmla="*/ 54 h 114"/>
              <a:gd name="T16" fmla="*/ 311 w 351"/>
              <a:gd name="T17" fmla="*/ 40 h 114"/>
              <a:gd name="T18" fmla="*/ 319 w 351"/>
              <a:gd name="T19" fmla="*/ 57 h 114"/>
              <a:gd name="T20" fmla="*/ 315 w 351"/>
              <a:gd name="T21" fmla="*/ 66 h 114"/>
              <a:gd name="T22" fmla="*/ 311 w 351"/>
              <a:gd name="T23" fmla="*/ 59 h 114"/>
              <a:gd name="T24" fmla="*/ 272 w 351"/>
              <a:gd name="T25" fmla="*/ 66 h 114"/>
              <a:gd name="T26" fmla="*/ 277 w 351"/>
              <a:gd name="T27" fmla="*/ 66 h 114"/>
              <a:gd name="T28" fmla="*/ 274 w 351"/>
              <a:gd name="T29" fmla="*/ 57 h 114"/>
              <a:gd name="T30" fmla="*/ 300 w 351"/>
              <a:gd name="T31" fmla="*/ 52 h 114"/>
              <a:gd name="T32" fmla="*/ 303 w 351"/>
              <a:gd name="T33" fmla="*/ 57 h 114"/>
              <a:gd name="T34" fmla="*/ 303 w 351"/>
              <a:gd name="T35" fmla="*/ 62 h 114"/>
              <a:gd name="T36" fmla="*/ 296 w 351"/>
              <a:gd name="T37" fmla="*/ 59 h 114"/>
              <a:gd name="T38" fmla="*/ 278 w 351"/>
              <a:gd name="T39" fmla="*/ 57 h 114"/>
              <a:gd name="T40" fmla="*/ 289 w 351"/>
              <a:gd name="T41" fmla="*/ 71 h 114"/>
              <a:gd name="T42" fmla="*/ 289 w 351"/>
              <a:gd name="T43" fmla="*/ 76 h 114"/>
              <a:gd name="T44" fmla="*/ 298 w 351"/>
              <a:gd name="T45" fmla="*/ 39 h 114"/>
              <a:gd name="T46" fmla="*/ 269 w 351"/>
              <a:gd name="T47" fmla="*/ 19 h 114"/>
              <a:gd name="T48" fmla="*/ 290 w 351"/>
              <a:gd name="T49" fmla="*/ 42 h 114"/>
              <a:gd name="T50" fmla="*/ 271 w 351"/>
              <a:gd name="T51" fmla="*/ 39 h 114"/>
              <a:gd name="T52" fmla="*/ 277 w 351"/>
              <a:gd name="T53" fmla="*/ 47 h 114"/>
              <a:gd name="T54" fmla="*/ 250 w 351"/>
              <a:gd name="T55" fmla="*/ 57 h 114"/>
              <a:gd name="T56" fmla="*/ 75 w 351"/>
              <a:gd name="T57" fmla="*/ 39 h 114"/>
              <a:gd name="T58" fmla="*/ 102 w 351"/>
              <a:gd name="T59" fmla="*/ 47 h 114"/>
              <a:gd name="T60" fmla="*/ 79 w 351"/>
              <a:gd name="T61" fmla="*/ 52 h 114"/>
              <a:gd name="T62" fmla="*/ 73 w 351"/>
              <a:gd name="T63" fmla="*/ 44 h 114"/>
              <a:gd name="T64" fmla="*/ 66 w 351"/>
              <a:gd name="T65" fmla="*/ 52 h 114"/>
              <a:gd name="T66" fmla="*/ 71 w 351"/>
              <a:gd name="T67" fmla="*/ 50 h 114"/>
              <a:gd name="T68" fmla="*/ 5 w 351"/>
              <a:gd name="T69" fmla="*/ 22 h 114"/>
              <a:gd name="T70" fmla="*/ 28 w 351"/>
              <a:gd name="T71" fmla="*/ 31 h 114"/>
              <a:gd name="T72" fmla="*/ 24 w 351"/>
              <a:gd name="T73" fmla="*/ 38 h 114"/>
              <a:gd name="T74" fmla="*/ 11 w 351"/>
              <a:gd name="T75" fmla="*/ 35 h 114"/>
              <a:gd name="T76" fmla="*/ 45 w 351"/>
              <a:gd name="T77" fmla="*/ 87 h 114"/>
              <a:gd name="T78" fmla="*/ 28 w 351"/>
              <a:gd name="T79" fmla="*/ 50 h 114"/>
              <a:gd name="T80" fmla="*/ 36 w 351"/>
              <a:gd name="T81" fmla="*/ 70 h 114"/>
              <a:gd name="T82" fmla="*/ 63 w 351"/>
              <a:gd name="T83" fmla="*/ 60 h 114"/>
              <a:gd name="T84" fmla="*/ 70 w 351"/>
              <a:gd name="T85" fmla="*/ 71 h 114"/>
              <a:gd name="T86" fmla="*/ 76 w 351"/>
              <a:gd name="T87" fmla="*/ 66 h 114"/>
              <a:gd name="T88" fmla="*/ 130 w 351"/>
              <a:gd name="T89" fmla="*/ 55 h 114"/>
              <a:gd name="T90" fmla="*/ 131 w 351"/>
              <a:gd name="T91" fmla="*/ 50 h 114"/>
              <a:gd name="T92" fmla="*/ 138 w 351"/>
              <a:gd name="T93" fmla="*/ 59 h 114"/>
              <a:gd name="T94" fmla="*/ 129 w 351"/>
              <a:gd name="T95" fmla="*/ 46 h 114"/>
              <a:gd name="T96" fmla="*/ 209 w 351"/>
              <a:gd name="T97" fmla="*/ 50 h 114"/>
              <a:gd name="T98" fmla="*/ 190 w 351"/>
              <a:gd name="T99" fmla="*/ 53 h 114"/>
              <a:gd name="T100" fmla="*/ 246 w 351"/>
              <a:gd name="T101" fmla="*/ 61 h 114"/>
              <a:gd name="T102" fmla="*/ 288 w 351"/>
              <a:gd name="T103" fmla="*/ 96 h 114"/>
              <a:gd name="T104" fmla="*/ 285 w 351"/>
              <a:gd name="T105" fmla="*/ 93 h 114"/>
              <a:gd name="T106" fmla="*/ 276 w 351"/>
              <a:gd name="T107" fmla="*/ 94 h 114"/>
              <a:gd name="T108" fmla="*/ 288 w 351"/>
              <a:gd name="T109" fmla="*/ 90 h 114"/>
              <a:gd name="T110" fmla="*/ 286 w 351"/>
              <a:gd name="T111" fmla="*/ 86 h 114"/>
              <a:gd name="T112" fmla="*/ 294 w 351"/>
              <a:gd name="T113" fmla="*/ 88 h 114"/>
              <a:gd name="T114" fmla="*/ 319 w 351"/>
              <a:gd name="T115" fmla="*/ 70 h 114"/>
              <a:gd name="T116" fmla="*/ 339 w 351"/>
              <a:gd name="T117" fmla="*/ 70 h 114"/>
              <a:gd name="T118" fmla="*/ 327 w 351"/>
              <a:gd name="T119" fmla="*/ 66 h 114"/>
              <a:gd name="T120" fmla="*/ 328 w 351"/>
              <a:gd name="T121" fmla="*/ 62 h 114"/>
              <a:gd name="T122" fmla="*/ 321 w 351"/>
              <a:gd name="T123" fmla="*/ 4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1" h="114">
                <a:moveTo>
                  <a:pt x="263" y="3"/>
                </a:moveTo>
                <a:cubicBezTo>
                  <a:pt x="269" y="8"/>
                  <a:pt x="276" y="13"/>
                  <a:pt x="283" y="18"/>
                </a:cubicBezTo>
                <a:cubicBezTo>
                  <a:pt x="284" y="19"/>
                  <a:pt x="285" y="20"/>
                  <a:pt x="287" y="21"/>
                </a:cubicBezTo>
                <a:cubicBezTo>
                  <a:pt x="282" y="18"/>
                  <a:pt x="278" y="16"/>
                  <a:pt x="273" y="13"/>
                </a:cubicBezTo>
                <a:cubicBezTo>
                  <a:pt x="273" y="13"/>
                  <a:pt x="273" y="13"/>
                  <a:pt x="273" y="13"/>
                </a:cubicBezTo>
                <a:cubicBezTo>
                  <a:pt x="273" y="13"/>
                  <a:pt x="273" y="13"/>
                  <a:pt x="273" y="13"/>
                </a:cubicBezTo>
                <a:cubicBezTo>
                  <a:pt x="271" y="13"/>
                  <a:pt x="270" y="12"/>
                  <a:pt x="269" y="12"/>
                </a:cubicBezTo>
                <a:cubicBezTo>
                  <a:pt x="267" y="11"/>
                  <a:pt x="267" y="11"/>
                  <a:pt x="267" y="11"/>
                </a:cubicBezTo>
                <a:cubicBezTo>
                  <a:pt x="267" y="13"/>
                  <a:pt x="267" y="13"/>
                  <a:pt x="267" y="13"/>
                </a:cubicBezTo>
                <a:cubicBezTo>
                  <a:pt x="267" y="13"/>
                  <a:pt x="267" y="13"/>
                  <a:pt x="267" y="13"/>
                </a:cubicBezTo>
                <a:cubicBezTo>
                  <a:pt x="265" y="7"/>
                  <a:pt x="265" y="7"/>
                  <a:pt x="265" y="7"/>
                </a:cubicBezTo>
                <a:cubicBezTo>
                  <a:pt x="264" y="15"/>
                  <a:pt x="264" y="15"/>
                  <a:pt x="264" y="15"/>
                </a:cubicBezTo>
                <a:cubicBezTo>
                  <a:pt x="262" y="26"/>
                  <a:pt x="264" y="38"/>
                  <a:pt x="267" y="49"/>
                </a:cubicBezTo>
                <a:cubicBezTo>
                  <a:pt x="198" y="52"/>
                  <a:pt x="130" y="26"/>
                  <a:pt x="60" y="26"/>
                </a:cubicBezTo>
                <a:cubicBezTo>
                  <a:pt x="48" y="25"/>
                  <a:pt x="37" y="23"/>
                  <a:pt x="26" y="22"/>
                </a:cubicBezTo>
                <a:cubicBezTo>
                  <a:pt x="24" y="21"/>
                  <a:pt x="23" y="20"/>
                  <a:pt x="21" y="19"/>
                </a:cubicBezTo>
                <a:cubicBezTo>
                  <a:pt x="15" y="16"/>
                  <a:pt x="11" y="12"/>
                  <a:pt x="8" y="7"/>
                </a:cubicBezTo>
                <a:cubicBezTo>
                  <a:pt x="5" y="10"/>
                  <a:pt x="5" y="10"/>
                  <a:pt x="5" y="10"/>
                </a:cubicBezTo>
                <a:cubicBezTo>
                  <a:pt x="5" y="10"/>
                  <a:pt x="5" y="10"/>
                  <a:pt x="5" y="10"/>
                </a:cubicBezTo>
                <a:cubicBezTo>
                  <a:pt x="7" y="14"/>
                  <a:pt x="11" y="17"/>
                  <a:pt x="15" y="20"/>
                </a:cubicBezTo>
                <a:cubicBezTo>
                  <a:pt x="11" y="19"/>
                  <a:pt x="7" y="18"/>
                  <a:pt x="4" y="18"/>
                </a:cubicBezTo>
                <a:cubicBezTo>
                  <a:pt x="1" y="17"/>
                  <a:pt x="1" y="17"/>
                  <a:pt x="1" y="17"/>
                </a:cubicBezTo>
                <a:cubicBezTo>
                  <a:pt x="1" y="20"/>
                  <a:pt x="1" y="20"/>
                  <a:pt x="1" y="20"/>
                </a:cubicBezTo>
                <a:cubicBezTo>
                  <a:pt x="1" y="22"/>
                  <a:pt x="2" y="25"/>
                  <a:pt x="3" y="28"/>
                </a:cubicBezTo>
                <a:cubicBezTo>
                  <a:pt x="2" y="28"/>
                  <a:pt x="1" y="28"/>
                  <a:pt x="1" y="28"/>
                </a:cubicBezTo>
                <a:cubicBezTo>
                  <a:pt x="0" y="32"/>
                  <a:pt x="0" y="32"/>
                  <a:pt x="0" y="32"/>
                </a:cubicBezTo>
                <a:cubicBezTo>
                  <a:pt x="1" y="32"/>
                  <a:pt x="3" y="33"/>
                  <a:pt x="5" y="34"/>
                </a:cubicBezTo>
                <a:cubicBezTo>
                  <a:pt x="9" y="43"/>
                  <a:pt x="15" y="51"/>
                  <a:pt x="21" y="60"/>
                </a:cubicBezTo>
                <a:cubicBezTo>
                  <a:pt x="30" y="72"/>
                  <a:pt x="38" y="85"/>
                  <a:pt x="37" y="98"/>
                </a:cubicBezTo>
                <a:cubicBezTo>
                  <a:pt x="36" y="102"/>
                  <a:pt x="36" y="102"/>
                  <a:pt x="36" y="102"/>
                </a:cubicBezTo>
                <a:cubicBezTo>
                  <a:pt x="40" y="100"/>
                  <a:pt x="40" y="100"/>
                  <a:pt x="40" y="100"/>
                </a:cubicBezTo>
                <a:cubicBezTo>
                  <a:pt x="79" y="77"/>
                  <a:pt x="130" y="61"/>
                  <a:pt x="176" y="61"/>
                </a:cubicBezTo>
                <a:cubicBezTo>
                  <a:pt x="205" y="61"/>
                  <a:pt x="237" y="67"/>
                  <a:pt x="268" y="70"/>
                </a:cubicBezTo>
                <a:cubicBezTo>
                  <a:pt x="268" y="80"/>
                  <a:pt x="270" y="91"/>
                  <a:pt x="274" y="99"/>
                </a:cubicBezTo>
                <a:cubicBezTo>
                  <a:pt x="275" y="101"/>
                  <a:pt x="275" y="101"/>
                  <a:pt x="275" y="101"/>
                </a:cubicBezTo>
                <a:cubicBezTo>
                  <a:pt x="274" y="102"/>
                  <a:pt x="274" y="103"/>
                  <a:pt x="273" y="105"/>
                </a:cubicBezTo>
                <a:cubicBezTo>
                  <a:pt x="275" y="106"/>
                  <a:pt x="275" y="106"/>
                  <a:pt x="275" y="106"/>
                </a:cubicBezTo>
                <a:cubicBezTo>
                  <a:pt x="275" y="107"/>
                  <a:pt x="274" y="108"/>
                  <a:pt x="274" y="108"/>
                </a:cubicBezTo>
                <a:cubicBezTo>
                  <a:pt x="272" y="114"/>
                  <a:pt x="272" y="114"/>
                  <a:pt x="272" y="114"/>
                </a:cubicBezTo>
                <a:cubicBezTo>
                  <a:pt x="277" y="111"/>
                  <a:pt x="277" y="111"/>
                  <a:pt x="277" y="111"/>
                </a:cubicBezTo>
                <a:cubicBezTo>
                  <a:pt x="279" y="109"/>
                  <a:pt x="281" y="108"/>
                  <a:pt x="284" y="106"/>
                </a:cubicBezTo>
                <a:cubicBezTo>
                  <a:pt x="288" y="106"/>
                  <a:pt x="289" y="104"/>
                  <a:pt x="294" y="101"/>
                </a:cubicBezTo>
                <a:cubicBezTo>
                  <a:pt x="297" y="99"/>
                  <a:pt x="297" y="99"/>
                  <a:pt x="297" y="99"/>
                </a:cubicBezTo>
                <a:cubicBezTo>
                  <a:pt x="296" y="99"/>
                  <a:pt x="296" y="99"/>
                  <a:pt x="296" y="99"/>
                </a:cubicBezTo>
                <a:cubicBezTo>
                  <a:pt x="306" y="93"/>
                  <a:pt x="317" y="87"/>
                  <a:pt x="325" y="80"/>
                </a:cubicBezTo>
                <a:cubicBezTo>
                  <a:pt x="332" y="77"/>
                  <a:pt x="338" y="75"/>
                  <a:pt x="343" y="73"/>
                </a:cubicBezTo>
                <a:cubicBezTo>
                  <a:pt x="346" y="72"/>
                  <a:pt x="346" y="72"/>
                  <a:pt x="346" y="72"/>
                </a:cubicBezTo>
                <a:cubicBezTo>
                  <a:pt x="345" y="71"/>
                  <a:pt x="345" y="71"/>
                  <a:pt x="345" y="71"/>
                </a:cubicBezTo>
                <a:cubicBezTo>
                  <a:pt x="345" y="71"/>
                  <a:pt x="345" y="71"/>
                  <a:pt x="346" y="71"/>
                </a:cubicBezTo>
                <a:cubicBezTo>
                  <a:pt x="346" y="72"/>
                  <a:pt x="347" y="72"/>
                  <a:pt x="347" y="72"/>
                </a:cubicBezTo>
                <a:cubicBezTo>
                  <a:pt x="347" y="72"/>
                  <a:pt x="347" y="73"/>
                  <a:pt x="347" y="73"/>
                </a:cubicBezTo>
                <a:cubicBezTo>
                  <a:pt x="349" y="69"/>
                  <a:pt x="349" y="69"/>
                  <a:pt x="349" y="69"/>
                </a:cubicBezTo>
                <a:cubicBezTo>
                  <a:pt x="349" y="69"/>
                  <a:pt x="349" y="69"/>
                  <a:pt x="349" y="69"/>
                </a:cubicBezTo>
                <a:cubicBezTo>
                  <a:pt x="351" y="67"/>
                  <a:pt x="351" y="67"/>
                  <a:pt x="351" y="67"/>
                </a:cubicBezTo>
                <a:cubicBezTo>
                  <a:pt x="347" y="64"/>
                  <a:pt x="343" y="59"/>
                  <a:pt x="338" y="55"/>
                </a:cubicBezTo>
                <a:cubicBezTo>
                  <a:pt x="338" y="55"/>
                  <a:pt x="338" y="55"/>
                  <a:pt x="338" y="54"/>
                </a:cubicBezTo>
                <a:cubicBezTo>
                  <a:pt x="338" y="54"/>
                  <a:pt x="338" y="54"/>
                  <a:pt x="338" y="54"/>
                </a:cubicBezTo>
                <a:cubicBezTo>
                  <a:pt x="337" y="53"/>
                  <a:pt x="337" y="53"/>
                  <a:pt x="336" y="53"/>
                </a:cubicBezTo>
                <a:cubicBezTo>
                  <a:pt x="323" y="36"/>
                  <a:pt x="304" y="26"/>
                  <a:pt x="286" y="15"/>
                </a:cubicBezTo>
                <a:cubicBezTo>
                  <a:pt x="279" y="10"/>
                  <a:pt x="273" y="5"/>
                  <a:pt x="265" y="0"/>
                </a:cubicBezTo>
                <a:lnTo>
                  <a:pt x="263" y="3"/>
                </a:lnTo>
                <a:close/>
                <a:moveTo>
                  <a:pt x="311" y="40"/>
                </a:moveTo>
                <a:cubicBezTo>
                  <a:pt x="311" y="40"/>
                  <a:pt x="311" y="40"/>
                  <a:pt x="311" y="40"/>
                </a:cubicBezTo>
                <a:cubicBezTo>
                  <a:pt x="310" y="40"/>
                  <a:pt x="310" y="41"/>
                  <a:pt x="309" y="41"/>
                </a:cubicBezTo>
                <a:cubicBezTo>
                  <a:pt x="306" y="39"/>
                  <a:pt x="303" y="37"/>
                  <a:pt x="300" y="35"/>
                </a:cubicBezTo>
                <a:cubicBezTo>
                  <a:pt x="301" y="35"/>
                  <a:pt x="302" y="35"/>
                  <a:pt x="303" y="36"/>
                </a:cubicBezTo>
                <a:cubicBezTo>
                  <a:pt x="304" y="35"/>
                  <a:pt x="304" y="35"/>
                  <a:pt x="304" y="35"/>
                </a:cubicBezTo>
                <a:cubicBezTo>
                  <a:pt x="306" y="36"/>
                  <a:pt x="308" y="38"/>
                  <a:pt x="311" y="40"/>
                </a:cubicBezTo>
                <a:moveTo>
                  <a:pt x="319" y="57"/>
                </a:moveTo>
                <a:cubicBezTo>
                  <a:pt x="319" y="57"/>
                  <a:pt x="319" y="57"/>
                  <a:pt x="319" y="57"/>
                </a:cubicBezTo>
                <a:cubicBezTo>
                  <a:pt x="317" y="57"/>
                  <a:pt x="315" y="56"/>
                  <a:pt x="313" y="54"/>
                </a:cubicBezTo>
                <a:cubicBezTo>
                  <a:pt x="314" y="52"/>
                  <a:pt x="314" y="52"/>
                  <a:pt x="314" y="52"/>
                </a:cubicBezTo>
                <a:cubicBezTo>
                  <a:pt x="312" y="50"/>
                  <a:pt x="309" y="49"/>
                  <a:pt x="306" y="47"/>
                </a:cubicBezTo>
                <a:cubicBezTo>
                  <a:pt x="307" y="47"/>
                  <a:pt x="308" y="47"/>
                  <a:pt x="309" y="47"/>
                </a:cubicBezTo>
                <a:cubicBezTo>
                  <a:pt x="311" y="48"/>
                  <a:pt x="314" y="50"/>
                  <a:pt x="316" y="52"/>
                </a:cubicBezTo>
                <a:cubicBezTo>
                  <a:pt x="317" y="54"/>
                  <a:pt x="318" y="55"/>
                  <a:pt x="319" y="57"/>
                </a:cubicBezTo>
                <a:moveTo>
                  <a:pt x="315" y="66"/>
                </a:moveTo>
                <a:cubicBezTo>
                  <a:pt x="315" y="66"/>
                  <a:pt x="315" y="66"/>
                  <a:pt x="315" y="66"/>
                </a:cubicBezTo>
                <a:cubicBezTo>
                  <a:pt x="314" y="66"/>
                  <a:pt x="313" y="66"/>
                  <a:pt x="312" y="66"/>
                </a:cubicBezTo>
                <a:cubicBezTo>
                  <a:pt x="314" y="64"/>
                  <a:pt x="314" y="64"/>
                  <a:pt x="314" y="64"/>
                </a:cubicBezTo>
                <a:cubicBezTo>
                  <a:pt x="313" y="63"/>
                  <a:pt x="313" y="63"/>
                  <a:pt x="313" y="63"/>
                </a:cubicBezTo>
                <a:cubicBezTo>
                  <a:pt x="313" y="63"/>
                  <a:pt x="313" y="63"/>
                  <a:pt x="313" y="63"/>
                </a:cubicBezTo>
                <a:cubicBezTo>
                  <a:pt x="314" y="61"/>
                  <a:pt x="313" y="60"/>
                  <a:pt x="313" y="60"/>
                </a:cubicBezTo>
                <a:cubicBezTo>
                  <a:pt x="312" y="60"/>
                  <a:pt x="312" y="60"/>
                  <a:pt x="311" y="59"/>
                </a:cubicBezTo>
                <a:cubicBezTo>
                  <a:pt x="311" y="59"/>
                  <a:pt x="311" y="59"/>
                  <a:pt x="311" y="59"/>
                </a:cubicBezTo>
                <a:cubicBezTo>
                  <a:pt x="311" y="59"/>
                  <a:pt x="311" y="59"/>
                  <a:pt x="311" y="59"/>
                </a:cubicBezTo>
                <a:cubicBezTo>
                  <a:pt x="310" y="58"/>
                  <a:pt x="310" y="58"/>
                  <a:pt x="310" y="57"/>
                </a:cubicBezTo>
                <a:cubicBezTo>
                  <a:pt x="314" y="59"/>
                  <a:pt x="318" y="61"/>
                  <a:pt x="322" y="62"/>
                </a:cubicBezTo>
                <a:cubicBezTo>
                  <a:pt x="322" y="62"/>
                  <a:pt x="322" y="63"/>
                  <a:pt x="322" y="64"/>
                </a:cubicBezTo>
                <a:cubicBezTo>
                  <a:pt x="320" y="64"/>
                  <a:pt x="317" y="65"/>
                  <a:pt x="315" y="66"/>
                </a:cubicBezTo>
                <a:moveTo>
                  <a:pt x="272" y="66"/>
                </a:moveTo>
                <a:cubicBezTo>
                  <a:pt x="272" y="66"/>
                  <a:pt x="272" y="66"/>
                  <a:pt x="272" y="66"/>
                </a:cubicBezTo>
                <a:cubicBezTo>
                  <a:pt x="272" y="66"/>
                  <a:pt x="272" y="66"/>
                  <a:pt x="272" y="66"/>
                </a:cubicBezTo>
                <a:cubicBezTo>
                  <a:pt x="272" y="66"/>
                  <a:pt x="272" y="66"/>
                  <a:pt x="272" y="66"/>
                </a:cubicBezTo>
                <a:cubicBezTo>
                  <a:pt x="272" y="66"/>
                  <a:pt x="272" y="66"/>
                  <a:pt x="272" y="66"/>
                </a:cubicBezTo>
                <a:moveTo>
                  <a:pt x="276" y="66"/>
                </a:moveTo>
                <a:cubicBezTo>
                  <a:pt x="276" y="66"/>
                  <a:pt x="276" y="66"/>
                  <a:pt x="276" y="66"/>
                </a:cubicBezTo>
                <a:cubicBezTo>
                  <a:pt x="276" y="66"/>
                  <a:pt x="277" y="66"/>
                  <a:pt x="277" y="66"/>
                </a:cubicBezTo>
                <a:cubicBezTo>
                  <a:pt x="277" y="66"/>
                  <a:pt x="277" y="66"/>
                  <a:pt x="277" y="67"/>
                </a:cubicBezTo>
                <a:cubicBezTo>
                  <a:pt x="277" y="66"/>
                  <a:pt x="276" y="66"/>
                  <a:pt x="276" y="66"/>
                </a:cubicBezTo>
                <a:cubicBezTo>
                  <a:pt x="276" y="66"/>
                  <a:pt x="276" y="66"/>
                  <a:pt x="276" y="66"/>
                </a:cubicBezTo>
                <a:moveTo>
                  <a:pt x="273" y="56"/>
                </a:moveTo>
                <a:cubicBezTo>
                  <a:pt x="273" y="56"/>
                  <a:pt x="273" y="56"/>
                  <a:pt x="273" y="56"/>
                </a:cubicBezTo>
                <a:cubicBezTo>
                  <a:pt x="273" y="56"/>
                  <a:pt x="273" y="56"/>
                  <a:pt x="273" y="56"/>
                </a:cubicBezTo>
                <a:cubicBezTo>
                  <a:pt x="273" y="56"/>
                  <a:pt x="273" y="57"/>
                  <a:pt x="274" y="57"/>
                </a:cubicBezTo>
                <a:cubicBezTo>
                  <a:pt x="273" y="57"/>
                  <a:pt x="273" y="57"/>
                  <a:pt x="273" y="57"/>
                </a:cubicBezTo>
                <a:cubicBezTo>
                  <a:pt x="273" y="57"/>
                  <a:pt x="273" y="56"/>
                  <a:pt x="273" y="56"/>
                </a:cubicBezTo>
                <a:moveTo>
                  <a:pt x="302" y="49"/>
                </a:moveTo>
                <a:cubicBezTo>
                  <a:pt x="302" y="49"/>
                  <a:pt x="302" y="49"/>
                  <a:pt x="302" y="49"/>
                </a:cubicBezTo>
                <a:cubicBezTo>
                  <a:pt x="301" y="51"/>
                  <a:pt x="301" y="51"/>
                  <a:pt x="301" y="51"/>
                </a:cubicBezTo>
                <a:cubicBezTo>
                  <a:pt x="301" y="52"/>
                  <a:pt x="301" y="52"/>
                  <a:pt x="301" y="52"/>
                </a:cubicBezTo>
                <a:cubicBezTo>
                  <a:pt x="301" y="52"/>
                  <a:pt x="300" y="52"/>
                  <a:pt x="300" y="52"/>
                </a:cubicBezTo>
                <a:cubicBezTo>
                  <a:pt x="297" y="51"/>
                  <a:pt x="295" y="51"/>
                  <a:pt x="292" y="51"/>
                </a:cubicBezTo>
                <a:cubicBezTo>
                  <a:pt x="292" y="51"/>
                  <a:pt x="292" y="51"/>
                  <a:pt x="292" y="50"/>
                </a:cubicBezTo>
                <a:cubicBezTo>
                  <a:pt x="292" y="50"/>
                  <a:pt x="293" y="50"/>
                  <a:pt x="294" y="50"/>
                </a:cubicBezTo>
                <a:cubicBezTo>
                  <a:pt x="296" y="49"/>
                  <a:pt x="299" y="49"/>
                  <a:pt x="301" y="48"/>
                </a:cubicBezTo>
                <a:cubicBezTo>
                  <a:pt x="301" y="49"/>
                  <a:pt x="302" y="49"/>
                  <a:pt x="302" y="49"/>
                </a:cubicBezTo>
                <a:moveTo>
                  <a:pt x="303" y="57"/>
                </a:moveTo>
                <a:cubicBezTo>
                  <a:pt x="303" y="57"/>
                  <a:pt x="303" y="57"/>
                  <a:pt x="303" y="57"/>
                </a:cubicBezTo>
                <a:cubicBezTo>
                  <a:pt x="303" y="57"/>
                  <a:pt x="304" y="57"/>
                  <a:pt x="305" y="57"/>
                </a:cubicBezTo>
                <a:cubicBezTo>
                  <a:pt x="305" y="57"/>
                  <a:pt x="305" y="57"/>
                  <a:pt x="305" y="57"/>
                </a:cubicBezTo>
                <a:cubicBezTo>
                  <a:pt x="305" y="57"/>
                  <a:pt x="305" y="58"/>
                  <a:pt x="306" y="58"/>
                </a:cubicBezTo>
                <a:cubicBezTo>
                  <a:pt x="305" y="58"/>
                  <a:pt x="305" y="58"/>
                  <a:pt x="305" y="58"/>
                </a:cubicBezTo>
                <a:cubicBezTo>
                  <a:pt x="304" y="58"/>
                  <a:pt x="303" y="58"/>
                  <a:pt x="303" y="57"/>
                </a:cubicBezTo>
                <a:moveTo>
                  <a:pt x="303" y="62"/>
                </a:moveTo>
                <a:cubicBezTo>
                  <a:pt x="303" y="62"/>
                  <a:pt x="303" y="62"/>
                  <a:pt x="303" y="62"/>
                </a:cubicBezTo>
                <a:cubicBezTo>
                  <a:pt x="305" y="64"/>
                  <a:pt x="308" y="65"/>
                  <a:pt x="310" y="66"/>
                </a:cubicBezTo>
                <a:cubicBezTo>
                  <a:pt x="308" y="66"/>
                  <a:pt x="306" y="66"/>
                  <a:pt x="304" y="66"/>
                </a:cubicBezTo>
                <a:cubicBezTo>
                  <a:pt x="305" y="65"/>
                  <a:pt x="305" y="65"/>
                  <a:pt x="305" y="65"/>
                </a:cubicBezTo>
                <a:cubicBezTo>
                  <a:pt x="304" y="64"/>
                  <a:pt x="303" y="63"/>
                  <a:pt x="302" y="62"/>
                </a:cubicBezTo>
                <a:cubicBezTo>
                  <a:pt x="302" y="62"/>
                  <a:pt x="302" y="62"/>
                  <a:pt x="303" y="62"/>
                </a:cubicBezTo>
                <a:moveTo>
                  <a:pt x="296" y="59"/>
                </a:moveTo>
                <a:cubicBezTo>
                  <a:pt x="296" y="59"/>
                  <a:pt x="296" y="59"/>
                  <a:pt x="296" y="59"/>
                </a:cubicBezTo>
                <a:cubicBezTo>
                  <a:pt x="295" y="60"/>
                  <a:pt x="295" y="60"/>
                  <a:pt x="295" y="60"/>
                </a:cubicBezTo>
                <a:cubicBezTo>
                  <a:pt x="294" y="60"/>
                  <a:pt x="293" y="60"/>
                  <a:pt x="293" y="59"/>
                </a:cubicBezTo>
                <a:cubicBezTo>
                  <a:pt x="294" y="59"/>
                  <a:pt x="295" y="59"/>
                  <a:pt x="296" y="59"/>
                </a:cubicBezTo>
                <a:moveTo>
                  <a:pt x="280" y="57"/>
                </a:moveTo>
                <a:cubicBezTo>
                  <a:pt x="280" y="57"/>
                  <a:pt x="280" y="57"/>
                  <a:pt x="280" y="57"/>
                </a:cubicBezTo>
                <a:cubicBezTo>
                  <a:pt x="279" y="57"/>
                  <a:pt x="279" y="57"/>
                  <a:pt x="279" y="57"/>
                </a:cubicBezTo>
                <a:cubicBezTo>
                  <a:pt x="279" y="57"/>
                  <a:pt x="278" y="57"/>
                  <a:pt x="278" y="57"/>
                </a:cubicBezTo>
                <a:cubicBezTo>
                  <a:pt x="278" y="57"/>
                  <a:pt x="278" y="56"/>
                  <a:pt x="278" y="56"/>
                </a:cubicBezTo>
                <a:cubicBezTo>
                  <a:pt x="278" y="56"/>
                  <a:pt x="279" y="57"/>
                  <a:pt x="280" y="57"/>
                </a:cubicBezTo>
                <a:moveTo>
                  <a:pt x="285" y="71"/>
                </a:moveTo>
                <a:cubicBezTo>
                  <a:pt x="285" y="71"/>
                  <a:pt x="285" y="71"/>
                  <a:pt x="285" y="71"/>
                </a:cubicBezTo>
                <a:cubicBezTo>
                  <a:pt x="286" y="71"/>
                  <a:pt x="287" y="71"/>
                  <a:pt x="289" y="71"/>
                </a:cubicBezTo>
                <a:cubicBezTo>
                  <a:pt x="289" y="71"/>
                  <a:pt x="289" y="71"/>
                  <a:pt x="289" y="71"/>
                </a:cubicBezTo>
                <a:cubicBezTo>
                  <a:pt x="289" y="71"/>
                  <a:pt x="289" y="71"/>
                  <a:pt x="289" y="71"/>
                </a:cubicBezTo>
                <a:cubicBezTo>
                  <a:pt x="294" y="71"/>
                  <a:pt x="299" y="71"/>
                  <a:pt x="304" y="71"/>
                </a:cubicBezTo>
                <a:cubicBezTo>
                  <a:pt x="304" y="71"/>
                  <a:pt x="304" y="71"/>
                  <a:pt x="304" y="72"/>
                </a:cubicBezTo>
                <a:cubicBezTo>
                  <a:pt x="299" y="75"/>
                  <a:pt x="293" y="78"/>
                  <a:pt x="289" y="83"/>
                </a:cubicBezTo>
                <a:cubicBezTo>
                  <a:pt x="288" y="81"/>
                  <a:pt x="286" y="80"/>
                  <a:pt x="285" y="79"/>
                </a:cubicBezTo>
                <a:cubicBezTo>
                  <a:pt x="286" y="79"/>
                  <a:pt x="287" y="79"/>
                  <a:pt x="288" y="79"/>
                </a:cubicBezTo>
                <a:cubicBezTo>
                  <a:pt x="292" y="79"/>
                  <a:pt x="292" y="79"/>
                  <a:pt x="292" y="79"/>
                </a:cubicBezTo>
                <a:cubicBezTo>
                  <a:pt x="289" y="76"/>
                  <a:pt x="289" y="76"/>
                  <a:pt x="289" y="76"/>
                </a:cubicBezTo>
                <a:cubicBezTo>
                  <a:pt x="288" y="75"/>
                  <a:pt x="287" y="73"/>
                  <a:pt x="285" y="71"/>
                </a:cubicBezTo>
                <a:moveTo>
                  <a:pt x="301" y="44"/>
                </a:moveTo>
                <a:cubicBezTo>
                  <a:pt x="301" y="44"/>
                  <a:pt x="301" y="44"/>
                  <a:pt x="301" y="44"/>
                </a:cubicBezTo>
                <a:cubicBezTo>
                  <a:pt x="300" y="43"/>
                  <a:pt x="299" y="42"/>
                  <a:pt x="298" y="42"/>
                </a:cubicBezTo>
                <a:cubicBezTo>
                  <a:pt x="296" y="41"/>
                  <a:pt x="295" y="39"/>
                  <a:pt x="293" y="38"/>
                </a:cubicBezTo>
                <a:cubicBezTo>
                  <a:pt x="294" y="39"/>
                  <a:pt x="296" y="40"/>
                  <a:pt x="297" y="40"/>
                </a:cubicBezTo>
                <a:cubicBezTo>
                  <a:pt x="298" y="39"/>
                  <a:pt x="298" y="39"/>
                  <a:pt x="298" y="39"/>
                </a:cubicBezTo>
                <a:cubicBezTo>
                  <a:pt x="300" y="40"/>
                  <a:pt x="302" y="41"/>
                  <a:pt x="304" y="43"/>
                </a:cubicBezTo>
                <a:cubicBezTo>
                  <a:pt x="303" y="43"/>
                  <a:pt x="302" y="43"/>
                  <a:pt x="301" y="44"/>
                </a:cubicBezTo>
                <a:moveTo>
                  <a:pt x="269" y="20"/>
                </a:moveTo>
                <a:cubicBezTo>
                  <a:pt x="269" y="20"/>
                  <a:pt x="269" y="20"/>
                  <a:pt x="269" y="20"/>
                </a:cubicBezTo>
                <a:cubicBezTo>
                  <a:pt x="269" y="18"/>
                  <a:pt x="269" y="17"/>
                  <a:pt x="270" y="16"/>
                </a:cubicBezTo>
                <a:cubicBezTo>
                  <a:pt x="270" y="16"/>
                  <a:pt x="270" y="16"/>
                  <a:pt x="271" y="16"/>
                </a:cubicBezTo>
                <a:cubicBezTo>
                  <a:pt x="269" y="19"/>
                  <a:pt x="269" y="19"/>
                  <a:pt x="269" y="19"/>
                </a:cubicBezTo>
                <a:cubicBezTo>
                  <a:pt x="271" y="21"/>
                  <a:pt x="273" y="22"/>
                  <a:pt x="275" y="24"/>
                </a:cubicBezTo>
                <a:cubicBezTo>
                  <a:pt x="273" y="27"/>
                  <a:pt x="273" y="27"/>
                  <a:pt x="273" y="27"/>
                </a:cubicBezTo>
                <a:cubicBezTo>
                  <a:pt x="275" y="28"/>
                  <a:pt x="277" y="30"/>
                  <a:pt x="279" y="32"/>
                </a:cubicBezTo>
                <a:cubicBezTo>
                  <a:pt x="276" y="31"/>
                  <a:pt x="273" y="30"/>
                  <a:pt x="271" y="30"/>
                </a:cubicBezTo>
                <a:cubicBezTo>
                  <a:pt x="270" y="26"/>
                  <a:pt x="270" y="23"/>
                  <a:pt x="269" y="20"/>
                </a:cubicBezTo>
                <a:moveTo>
                  <a:pt x="290" y="42"/>
                </a:moveTo>
                <a:cubicBezTo>
                  <a:pt x="290" y="42"/>
                  <a:pt x="290" y="42"/>
                  <a:pt x="290" y="42"/>
                </a:cubicBezTo>
                <a:cubicBezTo>
                  <a:pt x="292" y="43"/>
                  <a:pt x="294" y="44"/>
                  <a:pt x="296" y="45"/>
                </a:cubicBezTo>
                <a:cubicBezTo>
                  <a:pt x="296" y="45"/>
                  <a:pt x="296" y="45"/>
                  <a:pt x="296" y="45"/>
                </a:cubicBezTo>
                <a:cubicBezTo>
                  <a:pt x="295" y="45"/>
                  <a:pt x="294" y="46"/>
                  <a:pt x="293" y="46"/>
                </a:cubicBezTo>
                <a:cubicBezTo>
                  <a:pt x="291" y="46"/>
                  <a:pt x="289" y="47"/>
                  <a:pt x="287" y="47"/>
                </a:cubicBezTo>
                <a:cubicBezTo>
                  <a:pt x="282" y="43"/>
                  <a:pt x="277" y="39"/>
                  <a:pt x="274" y="34"/>
                </a:cubicBezTo>
                <a:cubicBezTo>
                  <a:pt x="279" y="36"/>
                  <a:pt x="285" y="39"/>
                  <a:pt x="290" y="42"/>
                </a:cubicBezTo>
                <a:moveTo>
                  <a:pt x="271" y="39"/>
                </a:moveTo>
                <a:cubicBezTo>
                  <a:pt x="271" y="39"/>
                  <a:pt x="271" y="39"/>
                  <a:pt x="271" y="39"/>
                </a:cubicBezTo>
                <a:cubicBezTo>
                  <a:pt x="271" y="39"/>
                  <a:pt x="271" y="38"/>
                  <a:pt x="271" y="37"/>
                </a:cubicBezTo>
                <a:cubicBezTo>
                  <a:pt x="272" y="39"/>
                  <a:pt x="274" y="40"/>
                  <a:pt x="275" y="42"/>
                </a:cubicBezTo>
                <a:cubicBezTo>
                  <a:pt x="274" y="41"/>
                  <a:pt x="273" y="41"/>
                  <a:pt x="272" y="40"/>
                </a:cubicBezTo>
                <a:cubicBezTo>
                  <a:pt x="271" y="40"/>
                  <a:pt x="271" y="39"/>
                  <a:pt x="271" y="39"/>
                </a:cubicBezTo>
                <a:moveTo>
                  <a:pt x="277" y="47"/>
                </a:moveTo>
                <a:cubicBezTo>
                  <a:pt x="277" y="47"/>
                  <a:pt x="277" y="47"/>
                  <a:pt x="277" y="47"/>
                </a:cubicBezTo>
                <a:cubicBezTo>
                  <a:pt x="278" y="48"/>
                  <a:pt x="278" y="48"/>
                  <a:pt x="279" y="48"/>
                </a:cubicBezTo>
                <a:cubicBezTo>
                  <a:pt x="279" y="48"/>
                  <a:pt x="279" y="48"/>
                  <a:pt x="278" y="48"/>
                </a:cubicBezTo>
                <a:cubicBezTo>
                  <a:pt x="278" y="48"/>
                  <a:pt x="278" y="48"/>
                  <a:pt x="277" y="47"/>
                </a:cubicBezTo>
                <a:moveTo>
                  <a:pt x="268" y="55"/>
                </a:moveTo>
                <a:cubicBezTo>
                  <a:pt x="268" y="55"/>
                  <a:pt x="268" y="55"/>
                  <a:pt x="268" y="55"/>
                </a:cubicBezTo>
                <a:cubicBezTo>
                  <a:pt x="268" y="57"/>
                  <a:pt x="268" y="57"/>
                  <a:pt x="268" y="57"/>
                </a:cubicBezTo>
                <a:cubicBezTo>
                  <a:pt x="262" y="57"/>
                  <a:pt x="255" y="57"/>
                  <a:pt x="250" y="57"/>
                </a:cubicBezTo>
                <a:cubicBezTo>
                  <a:pt x="256" y="57"/>
                  <a:pt x="262" y="56"/>
                  <a:pt x="268" y="55"/>
                </a:cubicBezTo>
                <a:moveTo>
                  <a:pt x="235" y="54"/>
                </a:moveTo>
                <a:cubicBezTo>
                  <a:pt x="235" y="54"/>
                  <a:pt x="235" y="54"/>
                  <a:pt x="235" y="54"/>
                </a:cubicBezTo>
                <a:cubicBezTo>
                  <a:pt x="231" y="54"/>
                  <a:pt x="227" y="55"/>
                  <a:pt x="223" y="55"/>
                </a:cubicBezTo>
                <a:cubicBezTo>
                  <a:pt x="221" y="54"/>
                  <a:pt x="220" y="54"/>
                  <a:pt x="218" y="54"/>
                </a:cubicBezTo>
                <a:cubicBezTo>
                  <a:pt x="224" y="54"/>
                  <a:pt x="230" y="54"/>
                  <a:pt x="235" y="54"/>
                </a:cubicBezTo>
                <a:moveTo>
                  <a:pt x="75" y="39"/>
                </a:moveTo>
                <a:cubicBezTo>
                  <a:pt x="75" y="39"/>
                  <a:pt x="75" y="39"/>
                  <a:pt x="75" y="39"/>
                </a:cubicBezTo>
                <a:cubicBezTo>
                  <a:pt x="82" y="40"/>
                  <a:pt x="88" y="41"/>
                  <a:pt x="94" y="42"/>
                </a:cubicBezTo>
                <a:cubicBezTo>
                  <a:pt x="89" y="41"/>
                  <a:pt x="84" y="41"/>
                  <a:pt x="80" y="42"/>
                </a:cubicBezTo>
                <a:cubicBezTo>
                  <a:pt x="80" y="40"/>
                  <a:pt x="80" y="40"/>
                  <a:pt x="80" y="40"/>
                </a:cubicBezTo>
                <a:cubicBezTo>
                  <a:pt x="78" y="39"/>
                  <a:pt x="77" y="39"/>
                  <a:pt x="75" y="39"/>
                </a:cubicBezTo>
                <a:moveTo>
                  <a:pt x="102" y="47"/>
                </a:moveTo>
                <a:cubicBezTo>
                  <a:pt x="102" y="47"/>
                  <a:pt x="102" y="47"/>
                  <a:pt x="102" y="47"/>
                </a:cubicBezTo>
                <a:cubicBezTo>
                  <a:pt x="98" y="47"/>
                  <a:pt x="94" y="47"/>
                  <a:pt x="90" y="47"/>
                </a:cubicBezTo>
                <a:cubicBezTo>
                  <a:pt x="88" y="46"/>
                  <a:pt x="87" y="46"/>
                  <a:pt x="85" y="45"/>
                </a:cubicBezTo>
                <a:cubicBezTo>
                  <a:pt x="91" y="45"/>
                  <a:pt x="97" y="46"/>
                  <a:pt x="102" y="47"/>
                </a:cubicBezTo>
                <a:moveTo>
                  <a:pt x="106" y="54"/>
                </a:moveTo>
                <a:cubicBezTo>
                  <a:pt x="106" y="54"/>
                  <a:pt x="106" y="54"/>
                  <a:pt x="106" y="54"/>
                </a:cubicBezTo>
                <a:cubicBezTo>
                  <a:pt x="103" y="54"/>
                  <a:pt x="100" y="54"/>
                  <a:pt x="97" y="54"/>
                </a:cubicBezTo>
                <a:cubicBezTo>
                  <a:pt x="91" y="54"/>
                  <a:pt x="85" y="54"/>
                  <a:pt x="79" y="52"/>
                </a:cubicBezTo>
                <a:cubicBezTo>
                  <a:pt x="83" y="51"/>
                  <a:pt x="88" y="51"/>
                  <a:pt x="93" y="51"/>
                </a:cubicBezTo>
                <a:cubicBezTo>
                  <a:pt x="97" y="52"/>
                  <a:pt x="102" y="53"/>
                  <a:pt x="106" y="54"/>
                </a:cubicBezTo>
                <a:moveTo>
                  <a:pt x="73" y="44"/>
                </a:moveTo>
                <a:cubicBezTo>
                  <a:pt x="73" y="44"/>
                  <a:pt x="73" y="44"/>
                  <a:pt x="73" y="44"/>
                </a:cubicBezTo>
                <a:cubicBezTo>
                  <a:pt x="72" y="43"/>
                  <a:pt x="70" y="43"/>
                  <a:pt x="68" y="43"/>
                </a:cubicBezTo>
                <a:cubicBezTo>
                  <a:pt x="70" y="43"/>
                  <a:pt x="72" y="43"/>
                  <a:pt x="73" y="43"/>
                </a:cubicBezTo>
                <a:lnTo>
                  <a:pt x="73" y="44"/>
                </a:lnTo>
                <a:close/>
                <a:moveTo>
                  <a:pt x="41" y="31"/>
                </a:moveTo>
                <a:cubicBezTo>
                  <a:pt x="41" y="31"/>
                  <a:pt x="41" y="31"/>
                  <a:pt x="41" y="31"/>
                </a:cubicBezTo>
                <a:cubicBezTo>
                  <a:pt x="47" y="33"/>
                  <a:pt x="54" y="35"/>
                  <a:pt x="61" y="36"/>
                </a:cubicBezTo>
                <a:cubicBezTo>
                  <a:pt x="55" y="35"/>
                  <a:pt x="50" y="35"/>
                  <a:pt x="45" y="35"/>
                </a:cubicBezTo>
                <a:cubicBezTo>
                  <a:pt x="43" y="34"/>
                  <a:pt x="40" y="33"/>
                  <a:pt x="38" y="32"/>
                </a:cubicBezTo>
                <a:cubicBezTo>
                  <a:pt x="39" y="31"/>
                  <a:pt x="40" y="31"/>
                  <a:pt x="41" y="31"/>
                </a:cubicBezTo>
                <a:moveTo>
                  <a:pt x="66" y="52"/>
                </a:moveTo>
                <a:cubicBezTo>
                  <a:pt x="66" y="52"/>
                  <a:pt x="66" y="52"/>
                  <a:pt x="66" y="52"/>
                </a:cubicBezTo>
                <a:cubicBezTo>
                  <a:pt x="71" y="54"/>
                  <a:pt x="71" y="54"/>
                  <a:pt x="71" y="54"/>
                </a:cubicBezTo>
                <a:cubicBezTo>
                  <a:pt x="71" y="54"/>
                  <a:pt x="71" y="54"/>
                  <a:pt x="71" y="54"/>
                </a:cubicBezTo>
                <a:cubicBezTo>
                  <a:pt x="59" y="53"/>
                  <a:pt x="46" y="51"/>
                  <a:pt x="34" y="48"/>
                </a:cubicBezTo>
                <a:cubicBezTo>
                  <a:pt x="37" y="47"/>
                  <a:pt x="39" y="46"/>
                  <a:pt x="42" y="46"/>
                </a:cubicBezTo>
                <a:cubicBezTo>
                  <a:pt x="53" y="48"/>
                  <a:pt x="63" y="49"/>
                  <a:pt x="74" y="49"/>
                </a:cubicBezTo>
                <a:cubicBezTo>
                  <a:pt x="73" y="50"/>
                  <a:pt x="72" y="50"/>
                  <a:pt x="71" y="50"/>
                </a:cubicBezTo>
                <a:lnTo>
                  <a:pt x="66" y="52"/>
                </a:lnTo>
                <a:close/>
                <a:moveTo>
                  <a:pt x="79" y="56"/>
                </a:moveTo>
                <a:cubicBezTo>
                  <a:pt x="79" y="56"/>
                  <a:pt x="79" y="56"/>
                  <a:pt x="79" y="56"/>
                </a:cubicBezTo>
                <a:cubicBezTo>
                  <a:pt x="78" y="56"/>
                  <a:pt x="77" y="56"/>
                  <a:pt x="77" y="57"/>
                </a:cubicBezTo>
                <a:cubicBezTo>
                  <a:pt x="77" y="56"/>
                  <a:pt x="77" y="56"/>
                  <a:pt x="77" y="56"/>
                </a:cubicBezTo>
                <a:cubicBezTo>
                  <a:pt x="77" y="56"/>
                  <a:pt x="78" y="56"/>
                  <a:pt x="79" y="56"/>
                </a:cubicBezTo>
                <a:moveTo>
                  <a:pt x="5" y="22"/>
                </a:moveTo>
                <a:cubicBezTo>
                  <a:pt x="5" y="22"/>
                  <a:pt x="5" y="22"/>
                  <a:pt x="5" y="22"/>
                </a:cubicBezTo>
                <a:cubicBezTo>
                  <a:pt x="12" y="23"/>
                  <a:pt x="18" y="24"/>
                  <a:pt x="25" y="25"/>
                </a:cubicBezTo>
                <a:cubicBezTo>
                  <a:pt x="27" y="26"/>
                  <a:pt x="28" y="27"/>
                  <a:pt x="30" y="28"/>
                </a:cubicBezTo>
                <a:cubicBezTo>
                  <a:pt x="22" y="28"/>
                  <a:pt x="15" y="28"/>
                  <a:pt x="7" y="28"/>
                </a:cubicBezTo>
                <a:cubicBezTo>
                  <a:pt x="6" y="26"/>
                  <a:pt x="6" y="24"/>
                  <a:pt x="5" y="22"/>
                </a:cubicBezTo>
                <a:moveTo>
                  <a:pt x="28" y="31"/>
                </a:moveTo>
                <a:cubicBezTo>
                  <a:pt x="28" y="31"/>
                  <a:pt x="28" y="31"/>
                  <a:pt x="28" y="31"/>
                </a:cubicBezTo>
                <a:cubicBezTo>
                  <a:pt x="30" y="32"/>
                  <a:pt x="30" y="32"/>
                  <a:pt x="30" y="32"/>
                </a:cubicBezTo>
                <a:cubicBezTo>
                  <a:pt x="31" y="33"/>
                  <a:pt x="33" y="34"/>
                  <a:pt x="34" y="34"/>
                </a:cubicBezTo>
                <a:cubicBezTo>
                  <a:pt x="31" y="34"/>
                  <a:pt x="28" y="34"/>
                  <a:pt x="24" y="35"/>
                </a:cubicBezTo>
                <a:cubicBezTo>
                  <a:pt x="20" y="34"/>
                  <a:pt x="16" y="33"/>
                  <a:pt x="12" y="32"/>
                </a:cubicBezTo>
                <a:cubicBezTo>
                  <a:pt x="17" y="32"/>
                  <a:pt x="22" y="32"/>
                  <a:pt x="28" y="31"/>
                </a:cubicBezTo>
                <a:moveTo>
                  <a:pt x="24" y="38"/>
                </a:moveTo>
                <a:cubicBezTo>
                  <a:pt x="24" y="38"/>
                  <a:pt x="24" y="38"/>
                  <a:pt x="24" y="38"/>
                </a:cubicBezTo>
                <a:cubicBezTo>
                  <a:pt x="33" y="40"/>
                  <a:pt x="43" y="41"/>
                  <a:pt x="52" y="41"/>
                </a:cubicBezTo>
                <a:cubicBezTo>
                  <a:pt x="49" y="41"/>
                  <a:pt x="45" y="42"/>
                  <a:pt x="42" y="42"/>
                </a:cubicBezTo>
                <a:cubicBezTo>
                  <a:pt x="36" y="41"/>
                  <a:pt x="29" y="40"/>
                  <a:pt x="23" y="39"/>
                </a:cubicBezTo>
                <a:cubicBezTo>
                  <a:pt x="23" y="39"/>
                  <a:pt x="24" y="38"/>
                  <a:pt x="24" y="38"/>
                </a:cubicBezTo>
                <a:moveTo>
                  <a:pt x="10" y="35"/>
                </a:moveTo>
                <a:cubicBezTo>
                  <a:pt x="10" y="35"/>
                  <a:pt x="10" y="35"/>
                  <a:pt x="10" y="35"/>
                </a:cubicBezTo>
                <a:cubicBezTo>
                  <a:pt x="10" y="35"/>
                  <a:pt x="10" y="35"/>
                  <a:pt x="11" y="35"/>
                </a:cubicBezTo>
                <a:cubicBezTo>
                  <a:pt x="10" y="35"/>
                  <a:pt x="10" y="36"/>
                  <a:pt x="10" y="36"/>
                </a:cubicBezTo>
                <a:cubicBezTo>
                  <a:pt x="10" y="35"/>
                  <a:pt x="10" y="35"/>
                  <a:pt x="10" y="35"/>
                </a:cubicBezTo>
                <a:moveTo>
                  <a:pt x="40" y="80"/>
                </a:moveTo>
                <a:cubicBezTo>
                  <a:pt x="40" y="80"/>
                  <a:pt x="40" y="80"/>
                  <a:pt x="40" y="80"/>
                </a:cubicBezTo>
                <a:cubicBezTo>
                  <a:pt x="40" y="82"/>
                  <a:pt x="40" y="82"/>
                  <a:pt x="40" y="82"/>
                </a:cubicBezTo>
                <a:cubicBezTo>
                  <a:pt x="45" y="82"/>
                  <a:pt x="49" y="81"/>
                  <a:pt x="53" y="80"/>
                </a:cubicBezTo>
                <a:cubicBezTo>
                  <a:pt x="50" y="82"/>
                  <a:pt x="47" y="84"/>
                  <a:pt x="45" y="87"/>
                </a:cubicBezTo>
                <a:cubicBezTo>
                  <a:pt x="43" y="87"/>
                  <a:pt x="42" y="88"/>
                  <a:pt x="40" y="89"/>
                </a:cubicBezTo>
                <a:cubicBezTo>
                  <a:pt x="38" y="78"/>
                  <a:pt x="32" y="67"/>
                  <a:pt x="25" y="57"/>
                </a:cubicBezTo>
                <a:cubicBezTo>
                  <a:pt x="20" y="52"/>
                  <a:pt x="16" y="46"/>
                  <a:pt x="13" y="40"/>
                </a:cubicBezTo>
                <a:cubicBezTo>
                  <a:pt x="19" y="42"/>
                  <a:pt x="26" y="43"/>
                  <a:pt x="32" y="44"/>
                </a:cubicBezTo>
                <a:cubicBezTo>
                  <a:pt x="31" y="45"/>
                  <a:pt x="29" y="46"/>
                  <a:pt x="28" y="46"/>
                </a:cubicBezTo>
                <a:cubicBezTo>
                  <a:pt x="24" y="49"/>
                  <a:pt x="24" y="49"/>
                  <a:pt x="24" y="49"/>
                </a:cubicBezTo>
                <a:cubicBezTo>
                  <a:pt x="28" y="50"/>
                  <a:pt x="28" y="50"/>
                  <a:pt x="28" y="50"/>
                </a:cubicBezTo>
                <a:cubicBezTo>
                  <a:pt x="36" y="53"/>
                  <a:pt x="44" y="55"/>
                  <a:pt x="53" y="56"/>
                </a:cubicBezTo>
                <a:cubicBezTo>
                  <a:pt x="44" y="56"/>
                  <a:pt x="36" y="57"/>
                  <a:pt x="28" y="58"/>
                </a:cubicBezTo>
                <a:cubicBezTo>
                  <a:pt x="28" y="62"/>
                  <a:pt x="28" y="62"/>
                  <a:pt x="28" y="62"/>
                </a:cubicBezTo>
                <a:cubicBezTo>
                  <a:pt x="35" y="62"/>
                  <a:pt x="43" y="63"/>
                  <a:pt x="51" y="63"/>
                </a:cubicBezTo>
                <a:cubicBezTo>
                  <a:pt x="46" y="63"/>
                  <a:pt x="41" y="64"/>
                  <a:pt x="36" y="66"/>
                </a:cubicBezTo>
                <a:cubicBezTo>
                  <a:pt x="32" y="68"/>
                  <a:pt x="32" y="68"/>
                  <a:pt x="32" y="68"/>
                </a:cubicBezTo>
                <a:cubicBezTo>
                  <a:pt x="36" y="70"/>
                  <a:pt x="36" y="70"/>
                  <a:pt x="36" y="70"/>
                </a:cubicBezTo>
                <a:cubicBezTo>
                  <a:pt x="40" y="72"/>
                  <a:pt x="45" y="73"/>
                  <a:pt x="50" y="74"/>
                </a:cubicBezTo>
                <a:cubicBezTo>
                  <a:pt x="46" y="75"/>
                  <a:pt x="42" y="76"/>
                  <a:pt x="38" y="77"/>
                </a:cubicBezTo>
                <a:cubicBezTo>
                  <a:pt x="39" y="80"/>
                  <a:pt x="39" y="80"/>
                  <a:pt x="39" y="80"/>
                </a:cubicBezTo>
                <a:lnTo>
                  <a:pt x="40" y="80"/>
                </a:lnTo>
                <a:close/>
                <a:moveTo>
                  <a:pt x="66" y="59"/>
                </a:moveTo>
                <a:cubicBezTo>
                  <a:pt x="66" y="59"/>
                  <a:pt x="66" y="59"/>
                  <a:pt x="66" y="59"/>
                </a:cubicBezTo>
                <a:cubicBezTo>
                  <a:pt x="65" y="59"/>
                  <a:pt x="64" y="60"/>
                  <a:pt x="63" y="60"/>
                </a:cubicBezTo>
                <a:cubicBezTo>
                  <a:pt x="61" y="60"/>
                  <a:pt x="60" y="60"/>
                  <a:pt x="58" y="60"/>
                </a:cubicBezTo>
                <a:cubicBezTo>
                  <a:pt x="61" y="59"/>
                  <a:pt x="64" y="59"/>
                  <a:pt x="66" y="59"/>
                </a:cubicBezTo>
                <a:moveTo>
                  <a:pt x="43" y="68"/>
                </a:moveTo>
                <a:cubicBezTo>
                  <a:pt x="43" y="68"/>
                  <a:pt x="43" y="68"/>
                  <a:pt x="43" y="68"/>
                </a:cubicBezTo>
                <a:cubicBezTo>
                  <a:pt x="45" y="68"/>
                  <a:pt x="48" y="67"/>
                  <a:pt x="52" y="67"/>
                </a:cubicBezTo>
                <a:cubicBezTo>
                  <a:pt x="54" y="68"/>
                  <a:pt x="54" y="68"/>
                  <a:pt x="54" y="68"/>
                </a:cubicBezTo>
                <a:cubicBezTo>
                  <a:pt x="59" y="70"/>
                  <a:pt x="65" y="70"/>
                  <a:pt x="70" y="71"/>
                </a:cubicBezTo>
                <a:cubicBezTo>
                  <a:pt x="61" y="71"/>
                  <a:pt x="51" y="71"/>
                  <a:pt x="43" y="68"/>
                </a:cubicBezTo>
                <a:moveTo>
                  <a:pt x="110" y="61"/>
                </a:moveTo>
                <a:cubicBezTo>
                  <a:pt x="110" y="61"/>
                  <a:pt x="110" y="61"/>
                  <a:pt x="110" y="61"/>
                </a:cubicBezTo>
                <a:cubicBezTo>
                  <a:pt x="108" y="58"/>
                  <a:pt x="108" y="58"/>
                  <a:pt x="108" y="58"/>
                </a:cubicBezTo>
                <a:cubicBezTo>
                  <a:pt x="101" y="59"/>
                  <a:pt x="94" y="62"/>
                  <a:pt x="88" y="65"/>
                </a:cubicBezTo>
                <a:cubicBezTo>
                  <a:pt x="80" y="67"/>
                  <a:pt x="72" y="67"/>
                  <a:pt x="65" y="66"/>
                </a:cubicBezTo>
                <a:cubicBezTo>
                  <a:pt x="68" y="66"/>
                  <a:pt x="72" y="66"/>
                  <a:pt x="76" y="66"/>
                </a:cubicBezTo>
                <a:cubicBezTo>
                  <a:pt x="76" y="62"/>
                  <a:pt x="76" y="62"/>
                  <a:pt x="76" y="62"/>
                </a:cubicBezTo>
                <a:cubicBezTo>
                  <a:pt x="75" y="62"/>
                  <a:pt x="74" y="61"/>
                  <a:pt x="73" y="61"/>
                </a:cubicBezTo>
                <a:cubicBezTo>
                  <a:pt x="81" y="60"/>
                  <a:pt x="89" y="59"/>
                  <a:pt x="97" y="58"/>
                </a:cubicBezTo>
                <a:cubicBezTo>
                  <a:pt x="107" y="58"/>
                  <a:pt x="116" y="57"/>
                  <a:pt x="124" y="56"/>
                </a:cubicBezTo>
                <a:cubicBezTo>
                  <a:pt x="126" y="56"/>
                  <a:pt x="127" y="55"/>
                  <a:pt x="128" y="55"/>
                </a:cubicBezTo>
                <a:cubicBezTo>
                  <a:pt x="128" y="55"/>
                  <a:pt x="128" y="55"/>
                  <a:pt x="128" y="55"/>
                </a:cubicBezTo>
                <a:cubicBezTo>
                  <a:pt x="129" y="55"/>
                  <a:pt x="130" y="55"/>
                  <a:pt x="130" y="55"/>
                </a:cubicBezTo>
                <a:cubicBezTo>
                  <a:pt x="130" y="51"/>
                  <a:pt x="130" y="51"/>
                  <a:pt x="130" y="51"/>
                </a:cubicBezTo>
                <a:cubicBezTo>
                  <a:pt x="126" y="50"/>
                  <a:pt x="121" y="50"/>
                  <a:pt x="116" y="49"/>
                </a:cubicBezTo>
                <a:cubicBezTo>
                  <a:pt x="112" y="47"/>
                  <a:pt x="112" y="47"/>
                  <a:pt x="112" y="47"/>
                </a:cubicBezTo>
                <a:cubicBezTo>
                  <a:pt x="111" y="46"/>
                  <a:pt x="110" y="46"/>
                  <a:pt x="108" y="45"/>
                </a:cubicBezTo>
                <a:cubicBezTo>
                  <a:pt x="115" y="47"/>
                  <a:pt x="121" y="48"/>
                  <a:pt x="128" y="49"/>
                </a:cubicBezTo>
                <a:cubicBezTo>
                  <a:pt x="128" y="50"/>
                  <a:pt x="128" y="50"/>
                  <a:pt x="128" y="50"/>
                </a:cubicBezTo>
                <a:cubicBezTo>
                  <a:pt x="129" y="50"/>
                  <a:pt x="130" y="50"/>
                  <a:pt x="131" y="50"/>
                </a:cubicBezTo>
                <a:cubicBezTo>
                  <a:pt x="135" y="51"/>
                  <a:pt x="139" y="51"/>
                  <a:pt x="143" y="52"/>
                </a:cubicBezTo>
                <a:cubicBezTo>
                  <a:pt x="143" y="52"/>
                  <a:pt x="142" y="53"/>
                  <a:pt x="141" y="53"/>
                </a:cubicBezTo>
                <a:cubicBezTo>
                  <a:pt x="141" y="52"/>
                  <a:pt x="141" y="52"/>
                  <a:pt x="141" y="52"/>
                </a:cubicBezTo>
                <a:cubicBezTo>
                  <a:pt x="141" y="53"/>
                  <a:pt x="141" y="53"/>
                  <a:pt x="141" y="53"/>
                </a:cubicBezTo>
                <a:cubicBezTo>
                  <a:pt x="141" y="53"/>
                  <a:pt x="141" y="53"/>
                  <a:pt x="141" y="53"/>
                </a:cubicBezTo>
                <a:cubicBezTo>
                  <a:pt x="131" y="55"/>
                  <a:pt x="121" y="58"/>
                  <a:pt x="110" y="61"/>
                </a:cubicBezTo>
                <a:moveTo>
                  <a:pt x="138" y="59"/>
                </a:moveTo>
                <a:cubicBezTo>
                  <a:pt x="138" y="59"/>
                  <a:pt x="138" y="59"/>
                  <a:pt x="138" y="59"/>
                </a:cubicBezTo>
                <a:cubicBezTo>
                  <a:pt x="142" y="57"/>
                  <a:pt x="146" y="55"/>
                  <a:pt x="151" y="53"/>
                </a:cubicBezTo>
                <a:cubicBezTo>
                  <a:pt x="155" y="54"/>
                  <a:pt x="160" y="54"/>
                  <a:pt x="165" y="55"/>
                </a:cubicBezTo>
                <a:cubicBezTo>
                  <a:pt x="156" y="56"/>
                  <a:pt x="147" y="57"/>
                  <a:pt x="138" y="59"/>
                </a:cubicBezTo>
                <a:moveTo>
                  <a:pt x="158" y="46"/>
                </a:moveTo>
                <a:cubicBezTo>
                  <a:pt x="158" y="46"/>
                  <a:pt x="158" y="46"/>
                  <a:pt x="158" y="46"/>
                </a:cubicBezTo>
                <a:cubicBezTo>
                  <a:pt x="149" y="44"/>
                  <a:pt x="138" y="44"/>
                  <a:pt x="129" y="46"/>
                </a:cubicBezTo>
                <a:cubicBezTo>
                  <a:pt x="120" y="44"/>
                  <a:pt x="110" y="42"/>
                  <a:pt x="101" y="40"/>
                </a:cubicBezTo>
                <a:cubicBezTo>
                  <a:pt x="89" y="37"/>
                  <a:pt x="73" y="35"/>
                  <a:pt x="57" y="31"/>
                </a:cubicBezTo>
                <a:cubicBezTo>
                  <a:pt x="62" y="31"/>
                  <a:pt x="68" y="31"/>
                  <a:pt x="74" y="32"/>
                </a:cubicBezTo>
                <a:cubicBezTo>
                  <a:pt x="74" y="32"/>
                  <a:pt x="74" y="32"/>
                  <a:pt x="74" y="32"/>
                </a:cubicBezTo>
                <a:cubicBezTo>
                  <a:pt x="74" y="32"/>
                  <a:pt x="74" y="32"/>
                  <a:pt x="74" y="32"/>
                </a:cubicBezTo>
                <a:cubicBezTo>
                  <a:pt x="74" y="30"/>
                  <a:pt x="74" y="30"/>
                  <a:pt x="74" y="30"/>
                </a:cubicBezTo>
                <a:cubicBezTo>
                  <a:pt x="119" y="32"/>
                  <a:pt x="164" y="44"/>
                  <a:pt x="209" y="50"/>
                </a:cubicBezTo>
                <a:cubicBezTo>
                  <a:pt x="193" y="50"/>
                  <a:pt x="177" y="49"/>
                  <a:pt x="161" y="48"/>
                </a:cubicBezTo>
                <a:cubicBezTo>
                  <a:pt x="162" y="47"/>
                  <a:pt x="162" y="47"/>
                  <a:pt x="162" y="47"/>
                </a:cubicBezTo>
                <a:lnTo>
                  <a:pt x="158" y="46"/>
                </a:lnTo>
                <a:close/>
                <a:moveTo>
                  <a:pt x="190" y="53"/>
                </a:moveTo>
                <a:cubicBezTo>
                  <a:pt x="190" y="53"/>
                  <a:pt x="190" y="53"/>
                  <a:pt x="190" y="53"/>
                </a:cubicBezTo>
                <a:cubicBezTo>
                  <a:pt x="190" y="53"/>
                  <a:pt x="190" y="53"/>
                  <a:pt x="190" y="53"/>
                </a:cubicBezTo>
                <a:cubicBezTo>
                  <a:pt x="190" y="53"/>
                  <a:pt x="190" y="53"/>
                  <a:pt x="190" y="53"/>
                </a:cubicBezTo>
                <a:cubicBezTo>
                  <a:pt x="190" y="53"/>
                  <a:pt x="190" y="53"/>
                  <a:pt x="190" y="53"/>
                </a:cubicBezTo>
                <a:moveTo>
                  <a:pt x="186" y="57"/>
                </a:moveTo>
                <a:cubicBezTo>
                  <a:pt x="186" y="57"/>
                  <a:pt x="186" y="57"/>
                  <a:pt x="186" y="57"/>
                </a:cubicBezTo>
                <a:cubicBezTo>
                  <a:pt x="188" y="57"/>
                  <a:pt x="189" y="57"/>
                  <a:pt x="190" y="57"/>
                </a:cubicBezTo>
                <a:cubicBezTo>
                  <a:pt x="190" y="57"/>
                  <a:pt x="190" y="57"/>
                  <a:pt x="190" y="57"/>
                </a:cubicBezTo>
                <a:cubicBezTo>
                  <a:pt x="201" y="58"/>
                  <a:pt x="212" y="58"/>
                  <a:pt x="223" y="58"/>
                </a:cubicBezTo>
                <a:cubicBezTo>
                  <a:pt x="231" y="59"/>
                  <a:pt x="238" y="60"/>
                  <a:pt x="246" y="61"/>
                </a:cubicBezTo>
                <a:cubicBezTo>
                  <a:pt x="246" y="62"/>
                  <a:pt x="246" y="62"/>
                  <a:pt x="246" y="62"/>
                </a:cubicBezTo>
                <a:cubicBezTo>
                  <a:pt x="246" y="62"/>
                  <a:pt x="246" y="62"/>
                  <a:pt x="246" y="62"/>
                </a:cubicBezTo>
                <a:cubicBezTo>
                  <a:pt x="254" y="63"/>
                  <a:pt x="261" y="64"/>
                  <a:pt x="268" y="65"/>
                </a:cubicBezTo>
                <a:cubicBezTo>
                  <a:pt x="268" y="65"/>
                  <a:pt x="268" y="65"/>
                  <a:pt x="268" y="66"/>
                </a:cubicBezTo>
                <a:cubicBezTo>
                  <a:pt x="241" y="63"/>
                  <a:pt x="213" y="59"/>
                  <a:pt x="186" y="57"/>
                </a:cubicBezTo>
                <a:moveTo>
                  <a:pt x="288" y="96"/>
                </a:moveTo>
                <a:cubicBezTo>
                  <a:pt x="288" y="96"/>
                  <a:pt x="288" y="96"/>
                  <a:pt x="288" y="96"/>
                </a:cubicBezTo>
                <a:cubicBezTo>
                  <a:pt x="285" y="98"/>
                  <a:pt x="283" y="101"/>
                  <a:pt x="281" y="103"/>
                </a:cubicBezTo>
                <a:cubicBezTo>
                  <a:pt x="279" y="104"/>
                  <a:pt x="279" y="104"/>
                  <a:pt x="279" y="104"/>
                </a:cubicBezTo>
                <a:cubicBezTo>
                  <a:pt x="279" y="104"/>
                  <a:pt x="279" y="104"/>
                  <a:pt x="279" y="105"/>
                </a:cubicBezTo>
                <a:cubicBezTo>
                  <a:pt x="279" y="104"/>
                  <a:pt x="280" y="104"/>
                  <a:pt x="280" y="103"/>
                </a:cubicBezTo>
                <a:cubicBezTo>
                  <a:pt x="282" y="100"/>
                  <a:pt x="285" y="98"/>
                  <a:pt x="288" y="96"/>
                </a:cubicBezTo>
                <a:cubicBezTo>
                  <a:pt x="288" y="96"/>
                  <a:pt x="288" y="96"/>
                  <a:pt x="288" y="96"/>
                </a:cubicBezTo>
                <a:moveTo>
                  <a:pt x="285" y="93"/>
                </a:moveTo>
                <a:cubicBezTo>
                  <a:pt x="285" y="93"/>
                  <a:pt x="285" y="93"/>
                  <a:pt x="285" y="93"/>
                </a:cubicBezTo>
                <a:cubicBezTo>
                  <a:pt x="285" y="94"/>
                  <a:pt x="284" y="94"/>
                  <a:pt x="284" y="94"/>
                </a:cubicBezTo>
                <a:cubicBezTo>
                  <a:pt x="284" y="94"/>
                  <a:pt x="284" y="93"/>
                  <a:pt x="285" y="93"/>
                </a:cubicBezTo>
                <a:cubicBezTo>
                  <a:pt x="285" y="93"/>
                  <a:pt x="285" y="93"/>
                  <a:pt x="285" y="93"/>
                </a:cubicBezTo>
                <a:moveTo>
                  <a:pt x="277" y="93"/>
                </a:moveTo>
                <a:cubicBezTo>
                  <a:pt x="277" y="93"/>
                  <a:pt x="277" y="93"/>
                  <a:pt x="277" y="93"/>
                </a:cubicBezTo>
                <a:cubicBezTo>
                  <a:pt x="277" y="93"/>
                  <a:pt x="276" y="93"/>
                  <a:pt x="276" y="94"/>
                </a:cubicBezTo>
                <a:cubicBezTo>
                  <a:pt x="273" y="87"/>
                  <a:pt x="272" y="79"/>
                  <a:pt x="272" y="70"/>
                </a:cubicBezTo>
                <a:cubicBezTo>
                  <a:pt x="272" y="70"/>
                  <a:pt x="273" y="70"/>
                  <a:pt x="273" y="70"/>
                </a:cubicBezTo>
                <a:cubicBezTo>
                  <a:pt x="275" y="78"/>
                  <a:pt x="277" y="85"/>
                  <a:pt x="277" y="93"/>
                </a:cubicBezTo>
                <a:moveTo>
                  <a:pt x="290" y="90"/>
                </a:moveTo>
                <a:cubicBezTo>
                  <a:pt x="290" y="90"/>
                  <a:pt x="290" y="90"/>
                  <a:pt x="290" y="90"/>
                </a:cubicBezTo>
                <a:cubicBezTo>
                  <a:pt x="290" y="90"/>
                  <a:pt x="290" y="90"/>
                  <a:pt x="290" y="90"/>
                </a:cubicBezTo>
                <a:cubicBezTo>
                  <a:pt x="289" y="90"/>
                  <a:pt x="288" y="90"/>
                  <a:pt x="288" y="90"/>
                </a:cubicBezTo>
                <a:cubicBezTo>
                  <a:pt x="288" y="89"/>
                  <a:pt x="288" y="89"/>
                  <a:pt x="289" y="88"/>
                </a:cubicBezTo>
                <a:cubicBezTo>
                  <a:pt x="289" y="89"/>
                  <a:pt x="290" y="89"/>
                  <a:pt x="290" y="90"/>
                </a:cubicBezTo>
                <a:moveTo>
                  <a:pt x="286" y="86"/>
                </a:moveTo>
                <a:cubicBezTo>
                  <a:pt x="286" y="86"/>
                  <a:pt x="286" y="86"/>
                  <a:pt x="286" y="86"/>
                </a:cubicBezTo>
                <a:cubicBezTo>
                  <a:pt x="285" y="87"/>
                  <a:pt x="283" y="89"/>
                  <a:pt x="282" y="90"/>
                </a:cubicBezTo>
                <a:cubicBezTo>
                  <a:pt x="283" y="88"/>
                  <a:pt x="283" y="85"/>
                  <a:pt x="283" y="82"/>
                </a:cubicBezTo>
                <a:cubicBezTo>
                  <a:pt x="284" y="83"/>
                  <a:pt x="285" y="84"/>
                  <a:pt x="286" y="86"/>
                </a:cubicBezTo>
                <a:moveTo>
                  <a:pt x="277" y="70"/>
                </a:moveTo>
                <a:cubicBezTo>
                  <a:pt x="277" y="70"/>
                  <a:pt x="277" y="70"/>
                  <a:pt x="277" y="70"/>
                </a:cubicBezTo>
                <a:cubicBezTo>
                  <a:pt x="277" y="70"/>
                  <a:pt x="278" y="70"/>
                  <a:pt x="278" y="70"/>
                </a:cubicBezTo>
                <a:cubicBezTo>
                  <a:pt x="279" y="74"/>
                  <a:pt x="279" y="77"/>
                  <a:pt x="279" y="80"/>
                </a:cubicBezTo>
                <a:cubicBezTo>
                  <a:pt x="279" y="77"/>
                  <a:pt x="278" y="74"/>
                  <a:pt x="277" y="70"/>
                </a:cubicBezTo>
                <a:moveTo>
                  <a:pt x="294" y="88"/>
                </a:moveTo>
                <a:cubicBezTo>
                  <a:pt x="294" y="88"/>
                  <a:pt x="294" y="88"/>
                  <a:pt x="294" y="88"/>
                </a:cubicBezTo>
                <a:cubicBezTo>
                  <a:pt x="293" y="87"/>
                  <a:pt x="292" y="86"/>
                  <a:pt x="291" y="86"/>
                </a:cubicBezTo>
                <a:cubicBezTo>
                  <a:pt x="296" y="81"/>
                  <a:pt x="302" y="77"/>
                  <a:pt x="308" y="74"/>
                </a:cubicBezTo>
                <a:cubicBezTo>
                  <a:pt x="308" y="74"/>
                  <a:pt x="309" y="74"/>
                  <a:pt x="309" y="75"/>
                </a:cubicBezTo>
                <a:cubicBezTo>
                  <a:pt x="309" y="75"/>
                  <a:pt x="310" y="75"/>
                  <a:pt x="310" y="75"/>
                </a:cubicBezTo>
                <a:cubicBezTo>
                  <a:pt x="312" y="72"/>
                  <a:pt x="312" y="72"/>
                  <a:pt x="312" y="72"/>
                </a:cubicBezTo>
                <a:cubicBezTo>
                  <a:pt x="313" y="72"/>
                  <a:pt x="314" y="71"/>
                  <a:pt x="315" y="71"/>
                </a:cubicBezTo>
                <a:cubicBezTo>
                  <a:pt x="316" y="71"/>
                  <a:pt x="317" y="71"/>
                  <a:pt x="319" y="70"/>
                </a:cubicBezTo>
                <a:cubicBezTo>
                  <a:pt x="320" y="70"/>
                  <a:pt x="322" y="70"/>
                  <a:pt x="323" y="70"/>
                </a:cubicBezTo>
                <a:cubicBezTo>
                  <a:pt x="323" y="70"/>
                  <a:pt x="323" y="70"/>
                  <a:pt x="323" y="70"/>
                </a:cubicBezTo>
                <a:cubicBezTo>
                  <a:pt x="324" y="70"/>
                  <a:pt x="325" y="70"/>
                  <a:pt x="326" y="70"/>
                </a:cubicBezTo>
                <a:cubicBezTo>
                  <a:pt x="327" y="69"/>
                  <a:pt x="327" y="69"/>
                  <a:pt x="327" y="69"/>
                </a:cubicBezTo>
                <a:cubicBezTo>
                  <a:pt x="317" y="77"/>
                  <a:pt x="305" y="82"/>
                  <a:pt x="294" y="88"/>
                </a:cubicBezTo>
                <a:moveTo>
                  <a:pt x="339" y="70"/>
                </a:moveTo>
                <a:cubicBezTo>
                  <a:pt x="339" y="70"/>
                  <a:pt x="339" y="70"/>
                  <a:pt x="339" y="70"/>
                </a:cubicBezTo>
                <a:cubicBezTo>
                  <a:pt x="337" y="71"/>
                  <a:pt x="335" y="72"/>
                  <a:pt x="333" y="72"/>
                </a:cubicBezTo>
                <a:cubicBezTo>
                  <a:pt x="334" y="71"/>
                  <a:pt x="336" y="69"/>
                  <a:pt x="337" y="68"/>
                </a:cubicBezTo>
                <a:cubicBezTo>
                  <a:pt x="338" y="69"/>
                  <a:pt x="338" y="69"/>
                  <a:pt x="339" y="70"/>
                </a:cubicBezTo>
                <a:moveTo>
                  <a:pt x="328" y="68"/>
                </a:moveTo>
                <a:cubicBezTo>
                  <a:pt x="328" y="68"/>
                  <a:pt x="328" y="68"/>
                  <a:pt x="328" y="68"/>
                </a:cubicBezTo>
                <a:cubicBezTo>
                  <a:pt x="328" y="67"/>
                  <a:pt x="328" y="67"/>
                  <a:pt x="328" y="67"/>
                </a:cubicBezTo>
                <a:cubicBezTo>
                  <a:pt x="328" y="67"/>
                  <a:pt x="327" y="66"/>
                  <a:pt x="327" y="66"/>
                </a:cubicBezTo>
                <a:cubicBezTo>
                  <a:pt x="329" y="65"/>
                  <a:pt x="331" y="65"/>
                  <a:pt x="332" y="65"/>
                </a:cubicBezTo>
                <a:cubicBezTo>
                  <a:pt x="331" y="66"/>
                  <a:pt x="330" y="67"/>
                  <a:pt x="328" y="68"/>
                </a:cubicBezTo>
                <a:moveTo>
                  <a:pt x="328" y="62"/>
                </a:moveTo>
                <a:cubicBezTo>
                  <a:pt x="328" y="62"/>
                  <a:pt x="328" y="62"/>
                  <a:pt x="328" y="62"/>
                </a:cubicBezTo>
                <a:cubicBezTo>
                  <a:pt x="327" y="60"/>
                  <a:pt x="327" y="60"/>
                  <a:pt x="327" y="60"/>
                </a:cubicBezTo>
                <a:cubicBezTo>
                  <a:pt x="328" y="61"/>
                  <a:pt x="328" y="61"/>
                  <a:pt x="329" y="61"/>
                </a:cubicBezTo>
                <a:cubicBezTo>
                  <a:pt x="328" y="62"/>
                  <a:pt x="328" y="62"/>
                  <a:pt x="328" y="62"/>
                </a:cubicBezTo>
                <a:moveTo>
                  <a:pt x="331" y="54"/>
                </a:moveTo>
                <a:cubicBezTo>
                  <a:pt x="331" y="54"/>
                  <a:pt x="331" y="54"/>
                  <a:pt x="331" y="54"/>
                </a:cubicBezTo>
                <a:cubicBezTo>
                  <a:pt x="333" y="55"/>
                  <a:pt x="334" y="56"/>
                  <a:pt x="335" y="58"/>
                </a:cubicBezTo>
                <a:cubicBezTo>
                  <a:pt x="335" y="58"/>
                  <a:pt x="336" y="58"/>
                  <a:pt x="336" y="58"/>
                </a:cubicBezTo>
                <a:cubicBezTo>
                  <a:pt x="333" y="57"/>
                  <a:pt x="330" y="55"/>
                  <a:pt x="327" y="53"/>
                </a:cubicBezTo>
                <a:cubicBezTo>
                  <a:pt x="326" y="53"/>
                  <a:pt x="325" y="52"/>
                  <a:pt x="324" y="51"/>
                </a:cubicBezTo>
                <a:cubicBezTo>
                  <a:pt x="323" y="50"/>
                  <a:pt x="322" y="49"/>
                  <a:pt x="321" y="48"/>
                </a:cubicBezTo>
                <a:cubicBezTo>
                  <a:pt x="325" y="50"/>
                  <a:pt x="328" y="52"/>
                  <a:pt x="331" y="54"/>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58" name="矩形 57"/>
          <p:cNvSpPr/>
          <p:nvPr/>
        </p:nvSpPr>
        <p:spPr>
          <a:xfrm>
            <a:off x="7488070" y="3258264"/>
            <a:ext cx="1655931" cy="882935"/>
          </a:xfrm>
          <a:prstGeom prst="rect">
            <a:avLst/>
          </a:prstGeom>
        </p:spPr>
        <p:txBody>
          <a:bodyPr wrap="square" lIns="51435" tIns="25718" rIns="51435" bIns="25718">
            <a:spAutoFit/>
          </a:bodyPr>
          <a:lstStyle/>
          <a:p>
            <a:pPr defTabSz="685800" eaLnBrk="1" fontAlgn="auto" hangingPunct="1">
              <a:lnSpc>
                <a:spcPct val="150000"/>
              </a:lnSpc>
              <a:spcBef>
                <a:spcPts val="563"/>
              </a:spcBef>
              <a:spcAft>
                <a:spcPts val="0"/>
              </a:spcAft>
            </a:pP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在往复的博弈中，最终达到平衡，判别器无法区分</a:t>
            </a:r>
            <a:r>
              <a:rPr lang="zh-CN" altLang="en-US" sz="1200" b="1" dirty="0">
                <a:solidFill>
                  <a:srgbClr val="0461A7"/>
                </a:solidFill>
                <a:latin typeface="微软雅黑" panose="020B0503020204020204" pitchFamily="34" charset="-122"/>
                <a:ea typeface="微软雅黑" panose="020B0503020204020204" pitchFamily="34" charset="-122"/>
                <a:cs typeface="Open Sans" panose="020B0606030504020204" pitchFamily="34" charset="0"/>
              </a:rPr>
              <a:t>假图片</a:t>
            </a:r>
            <a:r>
              <a:rPr lang="zh-CN" altLang="en-US" sz="1200"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与</a:t>
            </a:r>
            <a:r>
              <a:rPr lang="zh-CN" altLang="en-US" sz="1200" b="1" dirty="0">
                <a:solidFill>
                  <a:srgbClr val="FF0000"/>
                </a:solidFill>
                <a:latin typeface="微软雅黑" panose="020B0503020204020204" pitchFamily="34" charset="-122"/>
                <a:ea typeface="微软雅黑" panose="020B0503020204020204" pitchFamily="34" charset="-122"/>
                <a:cs typeface="Open Sans" panose="020B0606030504020204" pitchFamily="34" charset="0"/>
              </a:rPr>
              <a:t>真图片。</a:t>
            </a:r>
            <a:endParaRPr lang="zh-CN" altLang="en-US" sz="1200" dirty="0">
              <a:solidFill>
                <a:srgbClr val="FF0000"/>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9" name="组合 18"/>
          <p:cNvGrpSpPr/>
          <p:nvPr/>
        </p:nvGrpSpPr>
        <p:grpSpPr>
          <a:xfrm>
            <a:off x="289038" y="1699609"/>
            <a:ext cx="489347" cy="489347"/>
            <a:chOff x="88393" y="1102827"/>
            <a:chExt cx="652463" cy="652462"/>
          </a:xfrm>
        </p:grpSpPr>
        <p:sp>
          <p:nvSpPr>
            <p:cNvPr id="59" name="Oval 6"/>
            <p:cNvSpPr/>
            <p:nvPr/>
          </p:nvSpPr>
          <p:spPr>
            <a:xfrm>
              <a:off x="148718" y="1166327"/>
              <a:ext cx="531813" cy="5318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pPr>
              <a:r>
                <a:rPr lang="en-US" altLang="zh-CN" sz="1350" dirty="0">
                  <a:solidFill>
                    <a:srgbClr val="F2F2F2"/>
                  </a:solidFill>
                  <a:latin typeface="FontAwesome" pitchFamily="2" charset="0"/>
                  <a:ea typeface="微软雅黑" panose="020B0503020204020204" pitchFamily="34" charset="-122"/>
                </a:rPr>
                <a:t></a:t>
              </a:r>
              <a:endParaRPr lang="en-US" altLang="zh-CN" sz="1350" dirty="0">
                <a:solidFill>
                  <a:srgbClr val="F2F2F2"/>
                </a:solidFill>
                <a:latin typeface="Arial"/>
                <a:ea typeface="微软雅黑" panose="020B0503020204020204" pitchFamily="34" charset="-122"/>
              </a:endParaRPr>
            </a:p>
          </p:txBody>
        </p:sp>
        <p:sp>
          <p:nvSpPr>
            <p:cNvPr id="60" name="Arc 8"/>
            <p:cNvSpPr/>
            <p:nvPr/>
          </p:nvSpPr>
          <p:spPr>
            <a:xfrm>
              <a:off x="88393" y="1102827"/>
              <a:ext cx="652463" cy="652462"/>
            </a:xfrm>
            <a:prstGeom prst="arc">
              <a:avLst>
                <a:gd name="adj1" fmla="val 12770549"/>
                <a:gd name="adj2" fmla="val 2991777"/>
              </a:avLst>
            </a:prstGeom>
            <a:ln w="25400">
              <a:solidFill>
                <a:srgbClr val="00B0F0"/>
              </a:solidFill>
              <a:head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685800" eaLnBrk="1" fontAlgn="auto" hangingPunct="1">
                <a:spcBef>
                  <a:spcPts val="0"/>
                </a:spcBef>
                <a:spcAft>
                  <a:spcPts val="0"/>
                </a:spcAft>
                <a:defRPr/>
              </a:pPr>
              <a:endParaRPr lang="en-US" sz="1350">
                <a:solidFill>
                  <a:prstClr val="black"/>
                </a:solidFill>
                <a:latin typeface="Arial"/>
                <a:ea typeface="微软雅黑" panose="020B0503020204020204" pitchFamily="34" charset="-122"/>
              </a:endParaRPr>
            </a:p>
          </p:txBody>
        </p:sp>
      </p:grpSp>
    </p:spTree>
    <p:extLst>
      <p:ext uri="{BB962C8B-B14F-4D97-AF65-F5344CB8AC3E}">
        <p14:creationId xmlns:p14="http://schemas.microsoft.com/office/powerpoint/2010/main" val="59778769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961" y="3270459"/>
            <a:ext cx="1206032" cy="907766"/>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8764" y="3270460"/>
            <a:ext cx="1000118" cy="1000118"/>
          </a:xfrm>
          <a:prstGeom prst="rect">
            <a:avLst/>
          </a:prstGeom>
        </p:spPr>
      </p:pic>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panose="020B0503020204020204" pitchFamily="34" charset="-122"/>
                <a:cs typeface="+mn-ea"/>
                <a:sym typeface="+mn-lt"/>
              </a:rPr>
              <a:t>2</a:t>
            </a:r>
            <a:endParaRPr lang="zh-CN" altLang="en-US" sz="2700" dirty="0">
              <a:solidFill>
                <a:prstClr val="white"/>
              </a:solidFill>
              <a:latin typeface="Arial"/>
              <a:ea typeface="微软雅黑" panose="020B0503020204020204" pitchFamily="34" charset="-122"/>
              <a:cs typeface="+mn-ea"/>
              <a:sym typeface="+mn-lt"/>
            </a:endParaRPr>
          </a:p>
        </p:txBody>
      </p:sp>
      <p:sp>
        <p:nvSpPr>
          <p:cNvPr id="6" name="矩形 5"/>
          <p:cNvSpPr/>
          <p:nvPr/>
        </p:nvSpPr>
        <p:spPr>
          <a:xfrm>
            <a:off x="2605238" y="909405"/>
            <a:ext cx="1575989"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panose="020B0503020204020204" pitchFamily="34" charset="-122"/>
                <a:cs typeface="+mn-ea"/>
                <a:sym typeface="+mn-lt"/>
              </a:rPr>
              <a:t>新兴人工智能应用</a:t>
            </a:r>
            <a:endParaRPr lang="en-US" altLang="zh-CN" sz="1350" dirty="0">
              <a:solidFill>
                <a:prstClr val="white"/>
              </a:solidFill>
              <a:latin typeface="Arial"/>
              <a:ea typeface="微软雅黑" panose="020B0503020204020204" pitchFamily="34" charset="-122"/>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panose="020B0503020204020204" pitchFamily="34" charset="-122"/>
              <a:cs typeface="+mn-ea"/>
              <a:sym typeface="+mn-lt"/>
            </a:endParaRPr>
          </a:p>
        </p:txBody>
      </p:sp>
      <p:sp>
        <p:nvSpPr>
          <p:cNvPr id="9" name="矩形 8"/>
          <p:cNvSpPr/>
          <p:nvPr/>
        </p:nvSpPr>
        <p:spPr>
          <a:xfrm>
            <a:off x="310969" y="789528"/>
            <a:ext cx="2095445"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panose="020B0503020204020204" pitchFamily="34" charset="-122"/>
                <a:cs typeface="+mn-ea"/>
                <a:sym typeface="+mn-lt"/>
              </a:rPr>
              <a:t> </a:t>
            </a:r>
            <a:r>
              <a:rPr lang="zh-CN" altLang="en-US" dirty="0">
                <a:solidFill>
                  <a:prstClr val="black">
                    <a:lumMod val="65000"/>
                    <a:lumOff val="35000"/>
                  </a:prstClr>
                </a:solidFill>
                <a:latin typeface="Arial"/>
                <a:ea typeface="微软雅黑" panose="020B0503020204020204" pitchFamily="34" charset="-122"/>
                <a:cs typeface="+mn-ea"/>
                <a:sym typeface="+mn-lt"/>
              </a:rPr>
              <a:t>人工智能对抗技术</a:t>
            </a:r>
            <a:endParaRPr lang="en-US" altLang="zh-CN" dirty="0">
              <a:solidFill>
                <a:prstClr val="black">
                  <a:lumMod val="65000"/>
                  <a:lumOff val="35000"/>
                </a:prstClr>
              </a:solidFill>
              <a:latin typeface="Arial"/>
              <a:ea typeface="微软雅黑" panose="020B0503020204020204" pitchFamily="34" charset="-122"/>
              <a:cs typeface="+mn-ea"/>
              <a:sym typeface="+mn-lt"/>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grpSp>
        <p:nvGrpSpPr>
          <p:cNvPr id="45" name="组合 44"/>
          <p:cNvGrpSpPr/>
          <p:nvPr/>
        </p:nvGrpSpPr>
        <p:grpSpPr>
          <a:xfrm>
            <a:off x="358967" y="1288183"/>
            <a:ext cx="8646164" cy="405131"/>
            <a:chOff x="1987550" y="301512"/>
            <a:chExt cx="11528219" cy="540174"/>
          </a:xfrm>
        </p:grpSpPr>
        <p:sp>
          <p:nvSpPr>
            <p:cNvPr id="46" name="矩形 45"/>
            <p:cNvSpPr/>
            <p:nvPr/>
          </p:nvSpPr>
          <p:spPr>
            <a:xfrm>
              <a:off x="1987551" y="740155"/>
              <a:ext cx="1152821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endParaRPr>
            </a:p>
          </p:txBody>
        </p:sp>
        <p:sp>
          <p:nvSpPr>
            <p:cNvPr id="47" name="标题 1"/>
            <p:cNvSpPr txBox="1">
              <a:spLocks/>
            </p:cNvSpPr>
            <p:nvPr/>
          </p:nvSpPr>
          <p:spPr>
            <a:xfrm>
              <a:off x="1987550" y="301512"/>
              <a:ext cx="3756947" cy="540174"/>
            </a:xfrm>
            <a:prstGeom prst="rect">
              <a:avLst/>
            </a:prstGeom>
          </p:spPr>
          <p:txBody>
            <a:bodyPr lIns="68578" tIns="34289" rIns="68578" bIns="34289">
              <a:normAutofit/>
            </a:bodyPr>
            <a:lstStyle>
              <a:lvl1pPr algn="ctr" defTabSz="914345" rtl="0" eaLnBrk="1" latinLnBrk="0" hangingPunct="1">
                <a:spcBef>
                  <a:spcPct val="0"/>
                </a:spcBef>
                <a:buNone/>
                <a:defRPr sz="4400" kern="1200">
                  <a:solidFill>
                    <a:schemeClr val="tx1"/>
                  </a:solidFill>
                  <a:latin typeface="+mj-lt"/>
                  <a:ea typeface="+mj-ea"/>
                  <a:cs typeface="+mj-cs"/>
                </a:defRPr>
              </a:lvl1pPr>
            </a:lstStyle>
            <a:p>
              <a:pPr algn="l" defTabSz="685800" fontAlgn="auto">
                <a:spcBef>
                  <a:spcPts val="0"/>
                </a:spcBef>
                <a:spcAft>
                  <a:spcPts val="0"/>
                </a:spcAft>
              </a:pPr>
              <a:r>
                <a:rPr lang="en-US" altLang="zh-CN" sz="1800" dirty="0">
                  <a:solidFill>
                    <a:prstClr val="black">
                      <a:lumMod val="65000"/>
                      <a:lumOff val="35000"/>
                    </a:prstClr>
                  </a:solidFill>
                  <a:latin typeface="Arial"/>
                  <a:ea typeface="微软雅黑" panose="020B0503020204020204" pitchFamily="34" charset="-122"/>
                  <a:cs typeface="+mn-ea"/>
                </a:rPr>
                <a:t>2.4 </a:t>
              </a:r>
              <a:r>
                <a:rPr lang="zh-CN" altLang="en-US" sz="1800" dirty="0">
                  <a:solidFill>
                    <a:prstClr val="black">
                      <a:lumMod val="65000"/>
                      <a:lumOff val="35000"/>
                    </a:prstClr>
                  </a:solidFill>
                  <a:latin typeface="Arial"/>
                  <a:ea typeface="微软雅黑" panose="020B0503020204020204" pitchFamily="34" charset="-122"/>
                  <a:cs typeface="+mn-ea"/>
                </a:rPr>
                <a:t>对抗技术的使用</a:t>
              </a:r>
            </a:p>
          </p:txBody>
        </p:sp>
      </p:gr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5460" y="1693314"/>
            <a:ext cx="3419671" cy="2281409"/>
          </a:xfrm>
          <a:prstGeom prst="rect">
            <a:avLst/>
          </a:prstGeom>
        </p:spPr>
      </p:pic>
      <p:sp>
        <p:nvSpPr>
          <p:cNvPr id="40" name="标题 1"/>
          <p:cNvSpPr txBox="1">
            <a:spLocks/>
          </p:cNvSpPr>
          <p:nvPr/>
        </p:nvSpPr>
        <p:spPr>
          <a:xfrm>
            <a:off x="358967" y="1684884"/>
            <a:ext cx="2817710" cy="405131"/>
          </a:xfrm>
          <a:prstGeom prst="rect">
            <a:avLst/>
          </a:prstGeom>
        </p:spPr>
        <p:txBody>
          <a:bodyPr lIns="68578" tIns="34289" rIns="68578" bIns="34289">
            <a:normAutofit/>
          </a:bodyPr>
          <a:lstStyle>
            <a:lvl1pPr algn="ctr" defTabSz="914345" rtl="0" eaLnBrk="1" latinLnBrk="0" hangingPunct="1">
              <a:spcBef>
                <a:spcPct val="0"/>
              </a:spcBef>
              <a:buNone/>
              <a:defRPr sz="4400" kern="1200">
                <a:solidFill>
                  <a:schemeClr val="tx1"/>
                </a:solidFill>
                <a:latin typeface="+mj-lt"/>
                <a:ea typeface="+mj-ea"/>
                <a:cs typeface="+mj-cs"/>
              </a:defRPr>
            </a:lvl1pPr>
          </a:lstStyle>
          <a:p>
            <a:pPr algn="l" defTabSz="685800" fontAlgn="auto">
              <a:spcBef>
                <a:spcPts val="0"/>
              </a:spcBef>
              <a:spcAft>
                <a:spcPts val="0"/>
              </a:spcAft>
            </a:pPr>
            <a:endParaRPr lang="zh-CN" altLang="en-US" sz="1800" dirty="0">
              <a:solidFill>
                <a:prstClr val="black">
                  <a:lumMod val="65000"/>
                  <a:lumOff val="35000"/>
                </a:prstClr>
              </a:solidFill>
              <a:latin typeface="Arial"/>
              <a:ea typeface="微软雅黑" panose="020B0503020204020204" pitchFamily="34" charset="-122"/>
              <a:cs typeface="+mn-ea"/>
            </a:endParaRPr>
          </a:p>
        </p:txBody>
      </p:sp>
      <p:sp>
        <p:nvSpPr>
          <p:cNvPr id="41" name="文本框 40"/>
          <p:cNvSpPr txBox="1"/>
          <p:nvPr/>
        </p:nvSpPr>
        <p:spPr>
          <a:xfrm>
            <a:off x="310969" y="1743766"/>
            <a:ext cx="2817710"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产生对抗样本</a:t>
            </a:r>
          </a:p>
        </p:txBody>
      </p:sp>
      <p:pic>
        <p:nvPicPr>
          <p:cNvPr id="53" name="图片 52"/>
          <p:cNvPicPr/>
          <p:nvPr/>
        </p:nvPicPr>
        <p:blipFill>
          <a:blip r:embed="rId7"/>
          <a:stretch>
            <a:fillRect/>
          </a:stretch>
        </p:blipFill>
        <p:spPr>
          <a:xfrm>
            <a:off x="1364863" y="2070090"/>
            <a:ext cx="3006284" cy="1167503"/>
          </a:xfrm>
          <a:prstGeom prst="rect">
            <a:avLst/>
          </a:prstGeom>
        </p:spPr>
      </p:pic>
      <p:grpSp>
        <p:nvGrpSpPr>
          <p:cNvPr id="55" name="组合 54"/>
          <p:cNvGrpSpPr/>
          <p:nvPr/>
        </p:nvGrpSpPr>
        <p:grpSpPr>
          <a:xfrm>
            <a:off x="53433" y="3182800"/>
            <a:ext cx="1124963" cy="513278"/>
            <a:chOff x="7949478" y="2414975"/>
            <a:chExt cx="1966682" cy="802857"/>
          </a:xfrm>
        </p:grpSpPr>
        <p:grpSp>
          <p:nvGrpSpPr>
            <p:cNvPr id="59" name="组合 58"/>
            <p:cNvGrpSpPr/>
            <p:nvPr/>
          </p:nvGrpSpPr>
          <p:grpSpPr>
            <a:xfrm>
              <a:off x="7949478" y="2414975"/>
              <a:ext cx="1966682" cy="802857"/>
              <a:chOff x="2612118" y="5492751"/>
              <a:chExt cx="1517650" cy="935034"/>
            </a:xfrm>
            <a:solidFill>
              <a:schemeClr val="tx1">
                <a:lumMod val="65000"/>
                <a:lumOff val="35000"/>
              </a:schemeClr>
            </a:solidFill>
          </p:grpSpPr>
          <p:sp>
            <p:nvSpPr>
              <p:cNvPr id="61" name="Freeform 807"/>
              <p:cNvSpPr>
                <a:spLocks noEditPoints="1"/>
              </p:cNvSpPr>
              <p:nvPr/>
            </p:nvSpPr>
            <p:spPr bwMode="auto">
              <a:xfrm>
                <a:off x="2670855" y="5634035"/>
                <a:ext cx="1458913" cy="793750"/>
              </a:xfrm>
              <a:custGeom>
                <a:avLst/>
                <a:gdLst>
                  <a:gd name="T0" fmla="*/ 916 w 919"/>
                  <a:gd name="T1" fmla="*/ 163 h 500"/>
                  <a:gd name="T2" fmla="*/ 919 w 919"/>
                  <a:gd name="T3" fmla="*/ 110 h 500"/>
                  <a:gd name="T4" fmla="*/ 908 w 919"/>
                  <a:gd name="T5" fmla="*/ 59 h 500"/>
                  <a:gd name="T6" fmla="*/ 881 w 919"/>
                  <a:gd name="T7" fmla="*/ 32 h 500"/>
                  <a:gd name="T8" fmla="*/ 847 w 919"/>
                  <a:gd name="T9" fmla="*/ 20 h 500"/>
                  <a:gd name="T10" fmla="*/ 765 w 919"/>
                  <a:gd name="T11" fmla="*/ 11 h 500"/>
                  <a:gd name="T12" fmla="*/ 640 w 919"/>
                  <a:gd name="T13" fmla="*/ 10 h 500"/>
                  <a:gd name="T14" fmla="*/ 530 w 919"/>
                  <a:gd name="T15" fmla="*/ 8 h 500"/>
                  <a:gd name="T16" fmla="*/ 370 w 919"/>
                  <a:gd name="T17" fmla="*/ 7 h 500"/>
                  <a:gd name="T18" fmla="*/ 294 w 919"/>
                  <a:gd name="T19" fmla="*/ 4 h 500"/>
                  <a:gd name="T20" fmla="*/ 237 w 919"/>
                  <a:gd name="T21" fmla="*/ 0 h 500"/>
                  <a:gd name="T22" fmla="*/ 180 w 919"/>
                  <a:gd name="T23" fmla="*/ 11 h 500"/>
                  <a:gd name="T24" fmla="*/ 131 w 919"/>
                  <a:gd name="T25" fmla="*/ 45 h 500"/>
                  <a:gd name="T26" fmla="*/ 88 w 919"/>
                  <a:gd name="T27" fmla="*/ 89 h 500"/>
                  <a:gd name="T28" fmla="*/ 43 w 919"/>
                  <a:gd name="T29" fmla="*/ 137 h 500"/>
                  <a:gd name="T30" fmla="*/ 8 w 919"/>
                  <a:gd name="T31" fmla="*/ 192 h 500"/>
                  <a:gd name="T32" fmla="*/ 1 w 919"/>
                  <a:gd name="T33" fmla="*/ 249 h 500"/>
                  <a:gd name="T34" fmla="*/ 19 w 919"/>
                  <a:gd name="T35" fmla="*/ 306 h 500"/>
                  <a:gd name="T36" fmla="*/ 70 w 919"/>
                  <a:gd name="T37" fmla="*/ 380 h 500"/>
                  <a:gd name="T38" fmla="*/ 120 w 919"/>
                  <a:gd name="T39" fmla="*/ 435 h 500"/>
                  <a:gd name="T40" fmla="*/ 163 w 919"/>
                  <a:gd name="T41" fmla="*/ 469 h 500"/>
                  <a:gd name="T42" fmla="*/ 220 w 919"/>
                  <a:gd name="T43" fmla="*/ 485 h 500"/>
                  <a:gd name="T44" fmla="*/ 284 w 919"/>
                  <a:gd name="T45" fmla="*/ 485 h 500"/>
                  <a:gd name="T46" fmla="*/ 399 w 919"/>
                  <a:gd name="T47" fmla="*/ 488 h 500"/>
                  <a:gd name="T48" fmla="*/ 592 w 919"/>
                  <a:gd name="T49" fmla="*/ 499 h 500"/>
                  <a:gd name="T50" fmla="*/ 810 w 919"/>
                  <a:gd name="T51" fmla="*/ 493 h 500"/>
                  <a:gd name="T52" fmla="*/ 855 w 919"/>
                  <a:gd name="T53" fmla="*/ 479 h 500"/>
                  <a:gd name="T54" fmla="*/ 886 w 919"/>
                  <a:gd name="T55" fmla="*/ 447 h 500"/>
                  <a:gd name="T56" fmla="*/ 905 w 919"/>
                  <a:gd name="T57" fmla="*/ 404 h 500"/>
                  <a:gd name="T58" fmla="*/ 915 w 919"/>
                  <a:gd name="T59" fmla="*/ 334 h 500"/>
                  <a:gd name="T60" fmla="*/ 913 w 919"/>
                  <a:gd name="T61" fmla="*/ 238 h 500"/>
                  <a:gd name="T62" fmla="*/ 902 w 919"/>
                  <a:gd name="T63" fmla="*/ 299 h 500"/>
                  <a:gd name="T64" fmla="*/ 900 w 919"/>
                  <a:gd name="T65" fmla="*/ 344 h 500"/>
                  <a:gd name="T66" fmla="*/ 895 w 919"/>
                  <a:gd name="T67" fmla="*/ 392 h 500"/>
                  <a:gd name="T68" fmla="*/ 878 w 919"/>
                  <a:gd name="T69" fmla="*/ 435 h 500"/>
                  <a:gd name="T70" fmla="*/ 847 w 919"/>
                  <a:gd name="T71" fmla="*/ 468 h 500"/>
                  <a:gd name="T72" fmla="*/ 814 w 919"/>
                  <a:gd name="T73" fmla="*/ 479 h 500"/>
                  <a:gd name="T74" fmla="*/ 713 w 919"/>
                  <a:gd name="T75" fmla="*/ 485 h 500"/>
                  <a:gd name="T76" fmla="*/ 548 w 919"/>
                  <a:gd name="T77" fmla="*/ 482 h 500"/>
                  <a:gd name="T78" fmla="*/ 383 w 919"/>
                  <a:gd name="T79" fmla="*/ 472 h 500"/>
                  <a:gd name="T80" fmla="*/ 228 w 919"/>
                  <a:gd name="T81" fmla="*/ 471 h 500"/>
                  <a:gd name="T82" fmla="*/ 182 w 919"/>
                  <a:gd name="T83" fmla="*/ 461 h 500"/>
                  <a:gd name="T84" fmla="*/ 142 w 919"/>
                  <a:gd name="T85" fmla="*/ 437 h 500"/>
                  <a:gd name="T86" fmla="*/ 93 w 919"/>
                  <a:gd name="T87" fmla="*/ 385 h 500"/>
                  <a:gd name="T88" fmla="*/ 38 w 919"/>
                  <a:gd name="T89" fmla="*/ 307 h 500"/>
                  <a:gd name="T90" fmla="*/ 18 w 919"/>
                  <a:gd name="T91" fmla="*/ 265 h 500"/>
                  <a:gd name="T92" fmla="*/ 14 w 919"/>
                  <a:gd name="T93" fmla="*/ 215 h 500"/>
                  <a:gd name="T94" fmla="*/ 36 w 919"/>
                  <a:gd name="T95" fmla="*/ 169 h 500"/>
                  <a:gd name="T96" fmla="*/ 94 w 919"/>
                  <a:gd name="T97" fmla="*/ 100 h 500"/>
                  <a:gd name="T98" fmla="*/ 143 w 919"/>
                  <a:gd name="T99" fmla="*/ 53 h 500"/>
                  <a:gd name="T100" fmla="*/ 182 w 919"/>
                  <a:gd name="T101" fmla="*/ 27 h 500"/>
                  <a:gd name="T102" fmla="*/ 221 w 919"/>
                  <a:gd name="T103" fmla="*/ 15 h 500"/>
                  <a:gd name="T104" fmla="*/ 255 w 919"/>
                  <a:gd name="T105" fmla="*/ 17 h 500"/>
                  <a:gd name="T106" fmla="*/ 493 w 919"/>
                  <a:gd name="T107" fmla="*/ 22 h 500"/>
                  <a:gd name="T108" fmla="*/ 809 w 919"/>
                  <a:gd name="T109" fmla="*/ 28 h 500"/>
                  <a:gd name="T110" fmla="*/ 846 w 919"/>
                  <a:gd name="T111" fmla="*/ 34 h 500"/>
                  <a:gd name="T112" fmla="*/ 879 w 919"/>
                  <a:gd name="T113" fmla="*/ 48 h 500"/>
                  <a:gd name="T114" fmla="*/ 902 w 919"/>
                  <a:gd name="T115" fmla="*/ 80 h 500"/>
                  <a:gd name="T116" fmla="*/ 906 w 919"/>
                  <a:gd name="T117" fmla="*/ 121 h 500"/>
                  <a:gd name="T118" fmla="*/ 902 w 919"/>
                  <a:gd name="T119" fmla="*/ 166 h 500"/>
                  <a:gd name="T120" fmla="*/ 899 w 919"/>
                  <a:gd name="T121" fmla="*/ 207 h 500"/>
                  <a:gd name="T122" fmla="*/ 902 w 919"/>
                  <a:gd name="T123" fmla="*/ 29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9" h="500">
                    <a:moveTo>
                      <a:pt x="913" y="190"/>
                    </a:moveTo>
                    <a:lnTo>
                      <a:pt x="916" y="163"/>
                    </a:lnTo>
                    <a:lnTo>
                      <a:pt x="919" y="137"/>
                    </a:lnTo>
                    <a:lnTo>
                      <a:pt x="919" y="110"/>
                    </a:lnTo>
                    <a:lnTo>
                      <a:pt x="916" y="83"/>
                    </a:lnTo>
                    <a:lnTo>
                      <a:pt x="908" y="59"/>
                    </a:lnTo>
                    <a:lnTo>
                      <a:pt x="896" y="43"/>
                    </a:lnTo>
                    <a:lnTo>
                      <a:pt x="881" y="32"/>
                    </a:lnTo>
                    <a:lnTo>
                      <a:pt x="865" y="25"/>
                    </a:lnTo>
                    <a:lnTo>
                      <a:pt x="847" y="20"/>
                    </a:lnTo>
                    <a:lnTo>
                      <a:pt x="829" y="17"/>
                    </a:lnTo>
                    <a:lnTo>
                      <a:pt x="765" y="11"/>
                    </a:lnTo>
                    <a:lnTo>
                      <a:pt x="702" y="11"/>
                    </a:lnTo>
                    <a:lnTo>
                      <a:pt x="640" y="10"/>
                    </a:lnTo>
                    <a:lnTo>
                      <a:pt x="576" y="10"/>
                    </a:lnTo>
                    <a:lnTo>
                      <a:pt x="530" y="8"/>
                    </a:lnTo>
                    <a:lnTo>
                      <a:pt x="482" y="7"/>
                    </a:lnTo>
                    <a:lnTo>
                      <a:pt x="370" y="7"/>
                    </a:lnTo>
                    <a:lnTo>
                      <a:pt x="323" y="5"/>
                    </a:lnTo>
                    <a:lnTo>
                      <a:pt x="294" y="4"/>
                    </a:lnTo>
                    <a:lnTo>
                      <a:pt x="266" y="1"/>
                    </a:lnTo>
                    <a:lnTo>
                      <a:pt x="237" y="0"/>
                    </a:lnTo>
                    <a:lnTo>
                      <a:pt x="208" y="3"/>
                    </a:lnTo>
                    <a:lnTo>
                      <a:pt x="180" y="11"/>
                    </a:lnTo>
                    <a:lnTo>
                      <a:pt x="155" y="27"/>
                    </a:lnTo>
                    <a:lnTo>
                      <a:pt x="131" y="45"/>
                    </a:lnTo>
                    <a:lnTo>
                      <a:pt x="108" y="66"/>
                    </a:lnTo>
                    <a:lnTo>
                      <a:pt x="88" y="89"/>
                    </a:lnTo>
                    <a:lnTo>
                      <a:pt x="66" y="113"/>
                    </a:lnTo>
                    <a:lnTo>
                      <a:pt x="43" y="137"/>
                    </a:lnTo>
                    <a:lnTo>
                      <a:pt x="24" y="162"/>
                    </a:lnTo>
                    <a:lnTo>
                      <a:pt x="8" y="192"/>
                    </a:lnTo>
                    <a:lnTo>
                      <a:pt x="0" y="220"/>
                    </a:lnTo>
                    <a:lnTo>
                      <a:pt x="1" y="249"/>
                    </a:lnTo>
                    <a:lnTo>
                      <a:pt x="8" y="278"/>
                    </a:lnTo>
                    <a:lnTo>
                      <a:pt x="19" y="306"/>
                    </a:lnTo>
                    <a:lnTo>
                      <a:pt x="43" y="344"/>
                    </a:lnTo>
                    <a:lnTo>
                      <a:pt x="70" y="380"/>
                    </a:lnTo>
                    <a:lnTo>
                      <a:pt x="100" y="416"/>
                    </a:lnTo>
                    <a:lnTo>
                      <a:pt x="120" y="435"/>
                    </a:lnTo>
                    <a:lnTo>
                      <a:pt x="141" y="454"/>
                    </a:lnTo>
                    <a:lnTo>
                      <a:pt x="163" y="469"/>
                    </a:lnTo>
                    <a:lnTo>
                      <a:pt x="189" y="479"/>
                    </a:lnTo>
                    <a:lnTo>
                      <a:pt x="220" y="485"/>
                    </a:lnTo>
                    <a:lnTo>
                      <a:pt x="252" y="486"/>
                    </a:lnTo>
                    <a:lnTo>
                      <a:pt x="284" y="485"/>
                    </a:lnTo>
                    <a:lnTo>
                      <a:pt x="315" y="485"/>
                    </a:lnTo>
                    <a:lnTo>
                      <a:pt x="399" y="488"/>
                    </a:lnTo>
                    <a:lnTo>
                      <a:pt x="483" y="492"/>
                    </a:lnTo>
                    <a:lnTo>
                      <a:pt x="592" y="499"/>
                    </a:lnTo>
                    <a:lnTo>
                      <a:pt x="700" y="500"/>
                    </a:lnTo>
                    <a:lnTo>
                      <a:pt x="810" y="493"/>
                    </a:lnTo>
                    <a:lnTo>
                      <a:pt x="834" y="489"/>
                    </a:lnTo>
                    <a:lnTo>
                      <a:pt x="855" y="479"/>
                    </a:lnTo>
                    <a:lnTo>
                      <a:pt x="872" y="465"/>
                    </a:lnTo>
                    <a:lnTo>
                      <a:pt x="886" y="447"/>
                    </a:lnTo>
                    <a:lnTo>
                      <a:pt x="896" y="427"/>
                    </a:lnTo>
                    <a:lnTo>
                      <a:pt x="905" y="404"/>
                    </a:lnTo>
                    <a:lnTo>
                      <a:pt x="910" y="382"/>
                    </a:lnTo>
                    <a:lnTo>
                      <a:pt x="915" y="334"/>
                    </a:lnTo>
                    <a:lnTo>
                      <a:pt x="915" y="286"/>
                    </a:lnTo>
                    <a:lnTo>
                      <a:pt x="913" y="238"/>
                    </a:lnTo>
                    <a:lnTo>
                      <a:pt x="913" y="190"/>
                    </a:lnTo>
                    <a:close/>
                    <a:moveTo>
                      <a:pt x="902" y="299"/>
                    </a:moveTo>
                    <a:lnTo>
                      <a:pt x="902" y="320"/>
                    </a:lnTo>
                    <a:lnTo>
                      <a:pt x="900" y="344"/>
                    </a:lnTo>
                    <a:lnTo>
                      <a:pt x="899" y="368"/>
                    </a:lnTo>
                    <a:lnTo>
                      <a:pt x="895" y="392"/>
                    </a:lnTo>
                    <a:lnTo>
                      <a:pt x="888" y="414"/>
                    </a:lnTo>
                    <a:lnTo>
                      <a:pt x="878" y="435"/>
                    </a:lnTo>
                    <a:lnTo>
                      <a:pt x="865" y="454"/>
                    </a:lnTo>
                    <a:lnTo>
                      <a:pt x="847" y="468"/>
                    </a:lnTo>
                    <a:lnTo>
                      <a:pt x="831" y="475"/>
                    </a:lnTo>
                    <a:lnTo>
                      <a:pt x="814" y="479"/>
                    </a:lnTo>
                    <a:lnTo>
                      <a:pt x="796" y="481"/>
                    </a:lnTo>
                    <a:lnTo>
                      <a:pt x="713" y="485"/>
                    </a:lnTo>
                    <a:lnTo>
                      <a:pt x="630" y="486"/>
                    </a:lnTo>
                    <a:lnTo>
                      <a:pt x="548" y="482"/>
                    </a:lnTo>
                    <a:lnTo>
                      <a:pt x="465" y="478"/>
                    </a:lnTo>
                    <a:lnTo>
                      <a:pt x="383" y="472"/>
                    </a:lnTo>
                    <a:lnTo>
                      <a:pt x="306" y="471"/>
                    </a:lnTo>
                    <a:lnTo>
                      <a:pt x="228" y="471"/>
                    </a:lnTo>
                    <a:lnTo>
                      <a:pt x="203" y="468"/>
                    </a:lnTo>
                    <a:lnTo>
                      <a:pt x="182" y="461"/>
                    </a:lnTo>
                    <a:lnTo>
                      <a:pt x="160" y="451"/>
                    </a:lnTo>
                    <a:lnTo>
                      <a:pt x="142" y="437"/>
                    </a:lnTo>
                    <a:lnTo>
                      <a:pt x="124" y="420"/>
                    </a:lnTo>
                    <a:lnTo>
                      <a:pt x="93" y="385"/>
                    </a:lnTo>
                    <a:lnTo>
                      <a:pt x="63" y="348"/>
                    </a:lnTo>
                    <a:lnTo>
                      <a:pt x="38" y="307"/>
                    </a:lnTo>
                    <a:lnTo>
                      <a:pt x="26" y="287"/>
                    </a:lnTo>
                    <a:lnTo>
                      <a:pt x="18" y="265"/>
                    </a:lnTo>
                    <a:lnTo>
                      <a:pt x="12" y="242"/>
                    </a:lnTo>
                    <a:lnTo>
                      <a:pt x="14" y="215"/>
                    </a:lnTo>
                    <a:lnTo>
                      <a:pt x="24" y="192"/>
                    </a:lnTo>
                    <a:lnTo>
                      <a:pt x="36" y="169"/>
                    </a:lnTo>
                    <a:lnTo>
                      <a:pt x="63" y="134"/>
                    </a:lnTo>
                    <a:lnTo>
                      <a:pt x="94" y="100"/>
                    </a:lnTo>
                    <a:lnTo>
                      <a:pt x="127" y="69"/>
                    </a:lnTo>
                    <a:lnTo>
                      <a:pt x="143" y="53"/>
                    </a:lnTo>
                    <a:lnTo>
                      <a:pt x="162" y="38"/>
                    </a:lnTo>
                    <a:lnTo>
                      <a:pt x="182" y="27"/>
                    </a:lnTo>
                    <a:lnTo>
                      <a:pt x="204" y="18"/>
                    </a:lnTo>
                    <a:lnTo>
                      <a:pt x="221" y="15"/>
                    </a:lnTo>
                    <a:lnTo>
                      <a:pt x="238" y="15"/>
                    </a:lnTo>
                    <a:lnTo>
                      <a:pt x="255" y="17"/>
                    </a:lnTo>
                    <a:lnTo>
                      <a:pt x="373" y="21"/>
                    </a:lnTo>
                    <a:lnTo>
                      <a:pt x="493" y="22"/>
                    </a:lnTo>
                    <a:lnTo>
                      <a:pt x="791" y="28"/>
                    </a:lnTo>
                    <a:lnTo>
                      <a:pt x="809" y="28"/>
                    </a:lnTo>
                    <a:lnTo>
                      <a:pt x="827" y="29"/>
                    </a:lnTo>
                    <a:lnTo>
                      <a:pt x="846" y="34"/>
                    </a:lnTo>
                    <a:lnTo>
                      <a:pt x="864" y="39"/>
                    </a:lnTo>
                    <a:lnTo>
                      <a:pt x="879" y="48"/>
                    </a:lnTo>
                    <a:lnTo>
                      <a:pt x="892" y="62"/>
                    </a:lnTo>
                    <a:lnTo>
                      <a:pt x="902" y="80"/>
                    </a:lnTo>
                    <a:lnTo>
                      <a:pt x="906" y="100"/>
                    </a:lnTo>
                    <a:lnTo>
                      <a:pt x="906" y="121"/>
                    </a:lnTo>
                    <a:lnTo>
                      <a:pt x="905" y="144"/>
                    </a:lnTo>
                    <a:lnTo>
                      <a:pt x="902" y="166"/>
                    </a:lnTo>
                    <a:lnTo>
                      <a:pt x="899" y="187"/>
                    </a:lnTo>
                    <a:lnTo>
                      <a:pt x="899" y="207"/>
                    </a:lnTo>
                    <a:lnTo>
                      <a:pt x="900" y="252"/>
                    </a:lnTo>
                    <a:lnTo>
                      <a:pt x="902" y="299"/>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62" name="Freeform 808"/>
              <p:cNvSpPr>
                <a:spLocks noEditPoints="1"/>
              </p:cNvSpPr>
              <p:nvPr/>
            </p:nvSpPr>
            <p:spPr bwMode="auto">
              <a:xfrm>
                <a:off x="2769281" y="5911851"/>
                <a:ext cx="187325" cy="166688"/>
              </a:xfrm>
              <a:custGeom>
                <a:avLst/>
                <a:gdLst>
                  <a:gd name="T0" fmla="*/ 73 w 118"/>
                  <a:gd name="T1" fmla="*/ 0 h 105"/>
                  <a:gd name="T2" fmla="*/ 70 w 118"/>
                  <a:gd name="T3" fmla="*/ 0 h 105"/>
                  <a:gd name="T4" fmla="*/ 69 w 118"/>
                  <a:gd name="T5" fmla="*/ 0 h 105"/>
                  <a:gd name="T6" fmla="*/ 67 w 118"/>
                  <a:gd name="T7" fmla="*/ 0 h 105"/>
                  <a:gd name="T8" fmla="*/ 65 w 118"/>
                  <a:gd name="T9" fmla="*/ 0 h 105"/>
                  <a:gd name="T10" fmla="*/ 48 w 118"/>
                  <a:gd name="T11" fmla="*/ 2 h 105"/>
                  <a:gd name="T12" fmla="*/ 32 w 118"/>
                  <a:gd name="T13" fmla="*/ 8 h 105"/>
                  <a:gd name="T14" fmla="*/ 17 w 118"/>
                  <a:gd name="T15" fmla="*/ 18 h 105"/>
                  <a:gd name="T16" fmla="*/ 7 w 118"/>
                  <a:gd name="T17" fmla="*/ 31 h 105"/>
                  <a:gd name="T18" fmla="*/ 0 w 118"/>
                  <a:gd name="T19" fmla="*/ 46 h 105"/>
                  <a:gd name="T20" fmla="*/ 1 w 118"/>
                  <a:gd name="T21" fmla="*/ 64 h 105"/>
                  <a:gd name="T22" fmla="*/ 8 w 118"/>
                  <a:gd name="T23" fmla="*/ 80 h 105"/>
                  <a:gd name="T24" fmla="*/ 19 w 118"/>
                  <a:gd name="T25" fmla="*/ 93 h 105"/>
                  <a:gd name="T26" fmla="*/ 35 w 118"/>
                  <a:gd name="T27" fmla="*/ 101 h 105"/>
                  <a:gd name="T28" fmla="*/ 52 w 118"/>
                  <a:gd name="T29" fmla="*/ 105 h 105"/>
                  <a:gd name="T30" fmla="*/ 73 w 118"/>
                  <a:gd name="T31" fmla="*/ 103 h 105"/>
                  <a:gd name="T32" fmla="*/ 90 w 118"/>
                  <a:gd name="T33" fmla="*/ 95 h 105"/>
                  <a:gd name="T34" fmla="*/ 105 w 118"/>
                  <a:gd name="T35" fmla="*/ 81 h 105"/>
                  <a:gd name="T36" fmla="*/ 115 w 118"/>
                  <a:gd name="T37" fmla="*/ 64 h 105"/>
                  <a:gd name="T38" fmla="*/ 118 w 118"/>
                  <a:gd name="T39" fmla="*/ 46 h 105"/>
                  <a:gd name="T40" fmla="*/ 114 w 118"/>
                  <a:gd name="T41" fmla="*/ 29 h 105"/>
                  <a:gd name="T42" fmla="*/ 104 w 118"/>
                  <a:gd name="T43" fmla="*/ 15 h 105"/>
                  <a:gd name="T44" fmla="*/ 90 w 118"/>
                  <a:gd name="T45" fmla="*/ 5 h 105"/>
                  <a:gd name="T46" fmla="*/ 73 w 118"/>
                  <a:gd name="T47" fmla="*/ 0 h 105"/>
                  <a:gd name="T48" fmla="*/ 100 w 118"/>
                  <a:gd name="T49" fmla="*/ 66 h 105"/>
                  <a:gd name="T50" fmla="*/ 91 w 118"/>
                  <a:gd name="T51" fmla="*/ 77 h 105"/>
                  <a:gd name="T52" fmla="*/ 80 w 118"/>
                  <a:gd name="T53" fmla="*/ 86 h 105"/>
                  <a:gd name="T54" fmla="*/ 66 w 118"/>
                  <a:gd name="T55" fmla="*/ 90 h 105"/>
                  <a:gd name="T56" fmla="*/ 52 w 118"/>
                  <a:gd name="T57" fmla="*/ 91 h 105"/>
                  <a:gd name="T58" fmla="*/ 36 w 118"/>
                  <a:gd name="T59" fmla="*/ 87 h 105"/>
                  <a:gd name="T60" fmla="*/ 24 w 118"/>
                  <a:gd name="T61" fmla="*/ 77 h 105"/>
                  <a:gd name="T62" fmla="*/ 15 w 118"/>
                  <a:gd name="T63" fmla="*/ 63 h 105"/>
                  <a:gd name="T64" fmla="*/ 14 w 118"/>
                  <a:gd name="T65" fmla="*/ 46 h 105"/>
                  <a:gd name="T66" fmla="*/ 19 w 118"/>
                  <a:gd name="T67" fmla="*/ 35 h 105"/>
                  <a:gd name="T68" fmla="*/ 29 w 118"/>
                  <a:gd name="T69" fmla="*/ 25 h 105"/>
                  <a:gd name="T70" fmla="*/ 42 w 118"/>
                  <a:gd name="T71" fmla="*/ 19 h 105"/>
                  <a:gd name="T72" fmla="*/ 55 w 118"/>
                  <a:gd name="T73" fmla="*/ 15 h 105"/>
                  <a:gd name="T74" fmla="*/ 69 w 118"/>
                  <a:gd name="T75" fmla="*/ 14 h 105"/>
                  <a:gd name="T76" fmla="*/ 83 w 118"/>
                  <a:gd name="T77" fmla="*/ 17 h 105"/>
                  <a:gd name="T78" fmla="*/ 94 w 118"/>
                  <a:gd name="T79" fmla="*/ 25 h 105"/>
                  <a:gd name="T80" fmla="*/ 101 w 118"/>
                  <a:gd name="T81" fmla="*/ 36 h 105"/>
                  <a:gd name="T82" fmla="*/ 104 w 118"/>
                  <a:gd name="T83" fmla="*/ 50 h 105"/>
                  <a:gd name="T84" fmla="*/ 100 w 118"/>
                  <a:gd name="T85" fmla="*/ 6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 h="105">
                    <a:moveTo>
                      <a:pt x="73" y="0"/>
                    </a:moveTo>
                    <a:lnTo>
                      <a:pt x="70" y="0"/>
                    </a:lnTo>
                    <a:lnTo>
                      <a:pt x="69" y="0"/>
                    </a:lnTo>
                    <a:lnTo>
                      <a:pt x="67" y="0"/>
                    </a:lnTo>
                    <a:lnTo>
                      <a:pt x="65" y="0"/>
                    </a:lnTo>
                    <a:lnTo>
                      <a:pt x="48" y="2"/>
                    </a:lnTo>
                    <a:lnTo>
                      <a:pt x="32" y="8"/>
                    </a:lnTo>
                    <a:lnTo>
                      <a:pt x="17" y="18"/>
                    </a:lnTo>
                    <a:lnTo>
                      <a:pt x="7" y="31"/>
                    </a:lnTo>
                    <a:lnTo>
                      <a:pt x="0" y="46"/>
                    </a:lnTo>
                    <a:lnTo>
                      <a:pt x="1" y="64"/>
                    </a:lnTo>
                    <a:lnTo>
                      <a:pt x="8" y="80"/>
                    </a:lnTo>
                    <a:lnTo>
                      <a:pt x="19" y="93"/>
                    </a:lnTo>
                    <a:lnTo>
                      <a:pt x="35" y="101"/>
                    </a:lnTo>
                    <a:lnTo>
                      <a:pt x="52" y="105"/>
                    </a:lnTo>
                    <a:lnTo>
                      <a:pt x="73" y="103"/>
                    </a:lnTo>
                    <a:lnTo>
                      <a:pt x="90" y="95"/>
                    </a:lnTo>
                    <a:lnTo>
                      <a:pt x="105" y="81"/>
                    </a:lnTo>
                    <a:lnTo>
                      <a:pt x="115" y="64"/>
                    </a:lnTo>
                    <a:lnTo>
                      <a:pt x="118" y="46"/>
                    </a:lnTo>
                    <a:lnTo>
                      <a:pt x="114" y="29"/>
                    </a:lnTo>
                    <a:lnTo>
                      <a:pt x="104" y="15"/>
                    </a:lnTo>
                    <a:lnTo>
                      <a:pt x="90" y="5"/>
                    </a:lnTo>
                    <a:lnTo>
                      <a:pt x="73" y="0"/>
                    </a:lnTo>
                    <a:close/>
                    <a:moveTo>
                      <a:pt x="100" y="66"/>
                    </a:moveTo>
                    <a:lnTo>
                      <a:pt x="91" y="77"/>
                    </a:lnTo>
                    <a:lnTo>
                      <a:pt x="80" y="86"/>
                    </a:lnTo>
                    <a:lnTo>
                      <a:pt x="66" y="90"/>
                    </a:lnTo>
                    <a:lnTo>
                      <a:pt x="52" y="91"/>
                    </a:lnTo>
                    <a:lnTo>
                      <a:pt x="36" y="87"/>
                    </a:lnTo>
                    <a:lnTo>
                      <a:pt x="24" y="77"/>
                    </a:lnTo>
                    <a:lnTo>
                      <a:pt x="15" y="63"/>
                    </a:lnTo>
                    <a:lnTo>
                      <a:pt x="14" y="46"/>
                    </a:lnTo>
                    <a:lnTo>
                      <a:pt x="19" y="35"/>
                    </a:lnTo>
                    <a:lnTo>
                      <a:pt x="29" y="25"/>
                    </a:lnTo>
                    <a:lnTo>
                      <a:pt x="42" y="19"/>
                    </a:lnTo>
                    <a:lnTo>
                      <a:pt x="55" y="15"/>
                    </a:lnTo>
                    <a:lnTo>
                      <a:pt x="69" y="14"/>
                    </a:lnTo>
                    <a:lnTo>
                      <a:pt x="83" y="17"/>
                    </a:lnTo>
                    <a:lnTo>
                      <a:pt x="94" y="25"/>
                    </a:lnTo>
                    <a:lnTo>
                      <a:pt x="101" y="36"/>
                    </a:lnTo>
                    <a:lnTo>
                      <a:pt x="104" y="50"/>
                    </a:lnTo>
                    <a:lnTo>
                      <a:pt x="100" y="66"/>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63" name="Freeform 809"/>
              <p:cNvSpPr>
                <a:spLocks noEditPoints="1"/>
              </p:cNvSpPr>
              <p:nvPr/>
            </p:nvSpPr>
            <p:spPr bwMode="auto">
              <a:xfrm>
                <a:off x="2612118" y="5492751"/>
                <a:ext cx="252413" cy="534988"/>
              </a:xfrm>
              <a:custGeom>
                <a:avLst/>
                <a:gdLst>
                  <a:gd name="T0" fmla="*/ 82 w 159"/>
                  <a:gd name="T1" fmla="*/ 178 h 337"/>
                  <a:gd name="T2" fmla="*/ 118 w 159"/>
                  <a:gd name="T3" fmla="*/ 137 h 337"/>
                  <a:gd name="T4" fmla="*/ 140 w 159"/>
                  <a:gd name="T5" fmla="*/ 94 h 337"/>
                  <a:gd name="T6" fmla="*/ 142 w 159"/>
                  <a:gd name="T7" fmla="*/ 52 h 337"/>
                  <a:gd name="T8" fmla="*/ 124 w 159"/>
                  <a:gd name="T9" fmla="*/ 18 h 337"/>
                  <a:gd name="T10" fmla="*/ 92 w 159"/>
                  <a:gd name="T11" fmla="*/ 3 h 337"/>
                  <a:gd name="T12" fmla="*/ 56 w 159"/>
                  <a:gd name="T13" fmla="*/ 3 h 337"/>
                  <a:gd name="T14" fmla="*/ 20 w 159"/>
                  <a:gd name="T15" fmla="*/ 25 h 337"/>
                  <a:gd name="T16" fmla="*/ 0 w 159"/>
                  <a:gd name="T17" fmla="*/ 63 h 337"/>
                  <a:gd name="T18" fmla="*/ 4 w 159"/>
                  <a:gd name="T19" fmla="*/ 110 h 337"/>
                  <a:gd name="T20" fmla="*/ 30 w 159"/>
                  <a:gd name="T21" fmla="*/ 149 h 337"/>
                  <a:gd name="T22" fmla="*/ 62 w 159"/>
                  <a:gd name="T23" fmla="*/ 179 h 337"/>
                  <a:gd name="T24" fmla="*/ 35 w 159"/>
                  <a:gd name="T25" fmla="*/ 209 h 337"/>
                  <a:gd name="T26" fmla="*/ 21 w 159"/>
                  <a:gd name="T27" fmla="*/ 241 h 337"/>
                  <a:gd name="T28" fmla="*/ 27 w 159"/>
                  <a:gd name="T29" fmla="*/ 275 h 337"/>
                  <a:gd name="T30" fmla="*/ 44 w 159"/>
                  <a:gd name="T31" fmla="*/ 293 h 337"/>
                  <a:gd name="T32" fmla="*/ 49 w 159"/>
                  <a:gd name="T33" fmla="*/ 293 h 337"/>
                  <a:gd name="T34" fmla="*/ 52 w 159"/>
                  <a:gd name="T35" fmla="*/ 288 h 337"/>
                  <a:gd name="T36" fmla="*/ 51 w 159"/>
                  <a:gd name="T37" fmla="*/ 282 h 337"/>
                  <a:gd name="T38" fmla="*/ 34 w 159"/>
                  <a:gd name="T39" fmla="*/ 250 h 337"/>
                  <a:gd name="T40" fmla="*/ 45 w 159"/>
                  <a:gd name="T41" fmla="*/ 217 h 337"/>
                  <a:gd name="T42" fmla="*/ 71 w 159"/>
                  <a:gd name="T43" fmla="*/ 189 h 337"/>
                  <a:gd name="T44" fmla="*/ 89 w 159"/>
                  <a:gd name="T45" fmla="*/ 202 h 337"/>
                  <a:gd name="T46" fmla="*/ 120 w 159"/>
                  <a:gd name="T47" fmla="*/ 231 h 337"/>
                  <a:gd name="T48" fmla="*/ 142 w 159"/>
                  <a:gd name="T49" fmla="*/ 268 h 337"/>
                  <a:gd name="T50" fmla="*/ 142 w 159"/>
                  <a:gd name="T51" fmla="*/ 295 h 337"/>
                  <a:gd name="T52" fmla="*/ 125 w 159"/>
                  <a:gd name="T53" fmla="*/ 319 h 337"/>
                  <a:gd name="T54" fmla="*/ 110 w 159"/>
                  <a:gd name="T55" fmla="*/ 324 h 337"/>
                  <a:gd name="T56" fmla="*/ 106 w 159"/>
                  <a:gd name="T57" fmla="*/ 328 h 337"/>
                  <a:gd name="T58" fmla="*/ 106 w 159"/>
                  <a:gd name="T59" fmla="*/ 333 h 337"/>
                  <a:gd name="T60" fmla="*/ 110 w 159"/>
                  <a:gd name="T61" fmla="*/ 337 h 337"/>
                  <a:gd name="T62" fmla="*/ 128 w 159"/>
                  <a:gd name="T63" fmla="*/ 333 h 337"/>
                  <a:gd name="T64" fmla="*/ 151 w 159"/>
                  <a:gd name="T65" fmla="*/ 310 h 337"/>
                  <a:gd name="T66" fmla="*/ 159 w 159"/>
                  <a:gd name="T67" fmla="*/ 279 h 337"/>
                  <a:gd name="T68" fmla="*/ 147 w 159"/>
                  <a:gd name="T69" fmla="*/ 242 h 337"/>
                  <a:gd name="T70" fmla="*/ 120 w 159"/>
                  <a:gd name="T71" fmla="*/ 210 h 337"/>
                  <a:gd name="T72" fmla="*/ 30 w 159"/>
                  <a:gd name="T73" fmla="*/ 128 h 337"/>
                  <a:gd name="T74" fmla="*/ 14 w 159"/>
                  <a:gd name="T75" fmla="*/ 93 h 337"/>
                  <a:gd name="T76" fmla="*/ 17 w 159"/>
                  <a:gd name="T77" fmla="*/ 56 h 337"/>
                  <a:gd name="T78" fmla="*/ 40 w 159"/>
                  <a:gd name="T79" fmla="*/ 27 h 337"/>
                  <a:gd name="T80" fmla="*/ 73 w 159"/>
                  <a:gd name="T81" fmla="*/ 14 h 337"/>
                  <a:gd name="T82" fmla="*/ 107 w 159"/>
                  <a:gd name="T83" fmla="*/ 24 h 337"/>
                  <a:gd name="T84" fmla="*/ 128 w 159"/>
                  <a:gd name="T85" fmla="*/ 52 h 337"/>
                  <a:gd name="T86" fmla="*/ 127 w 159"/>
                  <a:gd name="T87" fmla="*/ 93 h 337"/>
                  <a:gd name="T88" fmla="*/ 107 w 159"/>
                  <a:gd name="T89" fmla="*/ 130 h 337"/>
                  <a:gd name="T90" fmla="*/ 72 w 159"/>
                  <a:gd name="T91" fmla="*/ 169 h 337"/>
                  <a:gd name="T92" fmla="*/ 30 w 159"/>
                  <a:gd name="T93" fmla="*/ 12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9" h="337">
                    <a:moveTo>
                      <a:pt x="106" y="197"/>
                    </a:moveTo>
                    <a:lnTo>
                      <a:pt x="82" y="178"/>
                    </a:lnTo>
                    <a:lnTo>
                      <a:pt x="102" y="158"/>
                    </a:lnTo>
                    <a:lnTo>
                      <a:pt x="118" y="137"/>
                    </a:lnTo>
                    <a:lnTo>
                      <a:pt x="133" y="114"/>
                    </a:lnTo>
                    <a:lnTo>
                      <a:pt x="140" y="94"/>
                    </a:lnTo>
                    <a:lnTo>
                      <a:pt x="144" y="73"/>
                    </a:lnTo>
                    <a:lnTo>
                      <a:pt x="142" y="52"/>
                    </a:lnTo>
                    <a:lnTo>
                      <a:pt x="135" y="32"/>
                    </a:lnTo>
                    <a:lnTo>
                      <a:pt x="124" y="18"/>
                    </a:lnTo>
                    <a:lnTo>
                      <a:pt x="109" y="8"/>
                    </a:lnTo>
                    <a:lnTo>
                      <a:pt x="92" y="3"/>
                    </a:lnTo>
                    <a:lnTo>
                      <a:pt x="73" y="0"/>
                    </a:lnTo>
                    <a:lnTo>
                      <a:pt x="56" y="3"/>
                    </a:lnTo>
                    <a:lnTo>
                      <a:pt x="35" y="11"/>
                    </a:lnTo>
                    <a:lnTo>
                      <a:pt x="20" y="25"/>
                    </a:lnTo>
                    <a:lnTo>
                      <a:pt x="7" y="42"/>
                    </a:lnTo>
                    <a:lnTo>
                      <a:pt x="0" y="63"/>
                    </a:lnTo>
                    <a:lnTo>
                      <a:pt x="0" y="87"/>
                    </a:lnTo>
                    <a:lnTo>
                      <a:pt x="4" y="110"/>
                    </a:lnTo>
                    <a:lnTo>
                      <a:pt x="16" y="131"/>
                    </a:lnTo>
                    <a:lnTo>
                      <a:pt x="30" y="149"/>
                    </a:lnTo>
                    <a:lnTo>
                      <a:pt x="45" y="165"/>
                    </a:lnTo>
                    <a:lnTo>
                      <a:pt x="62" y="179"/>
                    </a:lnTo>
                    <a:lnTo>
                      <a:pt x="48" y="193"/>
                    </a:lnTo>
                    <a:lnTo>
                      <a:pt x="35" y="209"/>
                    </a:lnTo>
                    <a:lnTo>
                      <a:pt x="25" y="224"/>
                    </a:lnTo>
                    <a:lnTo>
                      <a:pt x="21" y="241"/>
                    </a:lnTo>
                    <a:lnTo>
                      <a:pt x="20" y="258"/>
                    </a:lnTo>
                    <a:lnTo>
                      <a:pt x="27" y="275"/>
                    </a:lnTo>
                    <a:lnTo>
                      <a:pt x="41" y="292"/>
                    </a:lnTo>
                    <a:lnTo>
                      <a:pt x="44" y="293"/>
                    </a:lnTo>
                    <a:lnTo>
                      <a:pt x="47" y="295"/>
                    </a:lnTo>
                    <a:lnTo>
                      <a:pt x="49" y="293"/>
                    </a:lnTo>
                    <a:lnTo>
                      <a:pt x="52" y="290"/>
                    </a:lnTo>
                    <a:lnTo>
                      <a:pt x="52" y="288"/>
                    </a:lnTo>
                    <a:lnTo>
                      <a:pt x="52" y="285"/>
                    </a:lnTo>
                    <a:lnTo>
                      <a:pt x="51" y="282"/>
                    </a:lnTo>
                    <a:lnTo>
                      <a:pt x="38" y="265"/>
                    </a:lnTo>
                    <a:lnTo>
                      <a:pt x="34" y="250"/>
                    </a:lnTo>
                    <a:lnTo>
                      <a:pt x="37" y="233"/>
                    </a:lnTo>
                    <a:lnTo>
                      <a:pt x="45" y="217"/>
                    </a:lnTo>
                    <a:lnTo>
                      <a:pt x="58" y="202"/>
                    </a:lnTo>
                    <a:lnTo>
                      <a:pt x="71" y="189"/>
                    </a:lnTo>
                    <a:lnTo>
                      <a:pt x="72" y="187"/>
                    </a:lnTo>
                    <a:lnTo>
                      <a:pt x="89" y="202"/>
                    </a:lnTo>
                    <a:lnTo>
                      <a:pt x="104" y="216"/>
                    </a:lnTo>
                    <a:lnTo>
                      <a:pt x="120" y="231"/>
                    </a:lnTo>
                    <a:lnTo>
                      <a:pt x="133" y="248"/>
                    </a:lnTo>
                    <a:lnTo>
                      <a:pt x="142" y="268"/>
                    </a:lnTo>
                    <a:lnTo>
                      <a:pt x="145" y="281"/>
                    </a:lnTo>
                    <a:lnTo>
                      <a:pt x="142" y="295"/>
                    </a:lnTo>
                    <a:lnTo>
                      <a:pt x="135" y="309"/>
                    </a:lnTo>
                    <a:lnTo>
                      <a:pt x="125" y="319"/>
                    </a:lnTo>
                    <a:lnTo>
                      <a:pt x="113" y="323"/>
                    </a:lnTo>
                    <a:lnTo>
                      <a:pt x="110" y="324"/>
                    </a:lnTo>
                    <a:lnTo>
                      <a:pt x="107" y="326"/>
                    </a:lnTo>
                    <a:lnTo>
                      <a:pt x="106" y="328"/>
                    </a:lnTo>
                    <a:lnTo>
                      <a:pt x="106" y="331"/>
                    </a:lnTo>
                    <a:lnTo>
                      <a:pt x="106" y="333"/>
                    </a:lnTo>
                    <a:lnTo>
                      <a:pt x="107" y="336"/>
                    </a:lnTo>
                    <a:lnTo>
                      <a:pt x="110" y="337"/>
                    </a:lnTo>
                    <a:lnTo>
                      <a:pt x="113" y="337"/>
                    </a:lnTo>
                    <a:lnTo>
                      <a:pt x="128" y="333"/>
                    </a:lnTo>
                    <a:lnTo>
                      <a:pt x="141" y="323"/>
                    </a:lnTo>
                    <a:lnTo>
                      <a:pt x="151" y="310"/>
                    </a:lnTo>
                    <a:lnTo>
                      <a:pt x="158" y="295"/>
                    </a:lnTo>
                    <a:lnTo>
                      <a:pt x="159" y="279"/>
                    </a:lnTo>
                    <a:lnTo>
                      <a:pt x="155" y="261"/>
                    </a:lnTo>
                    <a:lnTo>
                      <a:pt x="147" y="242"/>
                    </a:lnTo>
                    <a:lnTo>
                      <a:pt x="134" y="226"/>
                    </a:lnTo>
                    <a:lnTo>
                      <a:pt x="120" y="210"/>
                    </a:lnTo>
                    <a:lnTo>
                      <a:pt x="106" y="197"/>
                    </a:lnTo>
                    <a:close/>
                    <a:moveTo>
                      <a:pt x="30" y="128"/>
                    </a:moveTo>
                    <a:lnTo>
                      <a:pt x="20" y="111"/>
                    </a:lnTo>
                    <a:lnTo>
                      <a:pt x="14" y="93"/>
                    </a:lnTo>
                    <a:lnTo>
                      <a:pt x="14" y="75"/>
                    </a:lnTo>
                    <a:lnTo>
                      <a:pt x="17" y="56"/>
                    </a:lnTo>
                    <a:lnTo>
                      <a:pt x="25" y="39"/>
                    </a:lnTo>
                    <a:lnTo>
                      <a:pt x="40" y="27"/>
                    </a:lnTo>
                    <a:lnTo>
                      <a:pt x="55" y="17"/>
                    </a:lnTo>
                    <a:lnTo>
                      <a:pt x="73" y="14"/>
                    </a:lnTo>
                    <a:lnTo>
                      <a:pt x="90" y="17"/>
                    </a:lnTo>
                    <a:lnTo>
                      <a:pt x="107" y="24"/>
                    </a:lnTo>
                    <a:lnTo>
                      <a:pt x="120" y="35"/>
                    </a:lnTo>
                    <a:lnTo>
                      <a:pt x="128" y="52"/>
                    </a:lnTo>
                    <a:lnTo>
                      <a:pt x="131" y="72"/>
                    </a:lnTo>
                    <a:lnTo>
                      <a:pt x="127" y="93"/>
                    </a:lnTo>
                    <a:lnTo>
                      <a:pt x="118" y="113"/>
                    </a:lnTo>
                    <a:lnTo>
                      <a:pt x="107" y="130"/>
                    </a:lnTo>
                    <a:lnTo>
                      <a:pt x="94" y="145"/>
                    </a:lnTo>
                    <a:lnTo>
                      <a:pt x="72" y="169"/>
                    </a:lnTo>
                    <a:lnTo>
                      <a:pt x="49" y="149"/>
                    </a:lnTo>
                    <a:lnTo>
                      <a:pt x="30" y="128"/>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grpSp>
        <p:sp>
          <p:nvSpPr>
            <p:cNvPr id="60" name="文本框 59"/>
            <p:cNvSpPr txBox="1"/>
            <p:nvPr/>
          </p:nvSpPr>
          <p:spPr>
            <a:xfrm>
              <a:off x="8339055" y="2629755"/>
              <a:ext cx="1577105" cy="469381"/>
            </a:xfrm>
            <a:prstGeom prst="rect">
              <a:avLst/>
            </a:prstGeom>
            <a:noFill/>
          </p:spPr>
          <p:txBody>
            <a:bodyPr wrap="square" rtlCol="0">
              <a:spAutoFit/>
            </a:bodyPr>
            <a:lstStyle/>
            <a:p>
              <a:pPr defTabSz="685800" eaLnBrk="1" fontAlgn="auto" hangingPunct="1">
                <a:spcBef>
                  <a:spcPts val="0"/>
                </a:spcBef>
                <a:spcAft>
                  <a:spcPts val="0"/>
                </a:spcAft>
              </a:pPr>
              <a:r>
                <a:rPr lang="zh-CN" altLang="en-US" sz="1350" dirty="0">
                  <a:solidFill>
                    <a:prstClr val="black"/>
                  </a:solidFill>
                  <a:latin typeface="Arial"/>
                  <a:ea typeface="微软雅黑" panose="020B0503020204020204" pitchFamily="34" charset="-122"/>
                </a:rPr>
                <a:t>预测结果</a:t>
              </a:r>
            </a:p>
          </p:txBody>
        </p:sp>
      </p:grpSp>
      <p:sp>
        <p:nvSpPr>
          <p:cNvPr id="64" name="Freeform 41"/>
          <p:cNvSpPr>
            <a:spLocks noEditPoints="1"/>
          </p:cNvSpPr>
          <p:nvPr/>
        </p:nvSpPr>
        <p:spPr bwMode="auto">
          <a:xfrm>
            <a:off x="2255176" y="3512410"/>
            <a:ext cx="1440024" cy="516215"/>
          </a:xfrm>
          <a:custGeom>
            <a:avLst/>
            <a:gdLst>
              <a:gd name="T0" fmla="*/ 204 w 289"/>
              <a:gd name="T1" fmla="*/ 64 h 215"/>
              <a:gd name="T2" fmla="*/ 229 w 289"/>
              <a:gd name="T3" fmla="*/ 215 h 215"/>
              <a:gd name="T4" fmla="*/ 268 w 289"/>
              <a:gd name="T5" fmla="*/ 104 h 215"/>
              <a:gd name="T6" fmla="*/ 260 w 289"/>
              <a:gd name="T7" fmla="*/ 87 h 215"/>
              <a:gd name="T8" fmla="*/ 250 w 289"/>
              <a:gd name="T9" fmla="*/ 116 h 215"/>
              <a:gd name="T10" fmla="*/ 232 w 289"/>
              <a:gd name="T11" fmla="*/ 109 h 215"/>
              <a:gd name="T12" fmla="*/ 223 w 289"/>
              <a:gd name="T13" fmla="*/ 143 h 215"/>
              <a:gd name="T14" fmla="*/ 221 w 289"/>
              <a:gd name="T15" fmla="*/ 58 h 215"/>
              <a:gd name="T16" fmla="*/ 233 w 289"/>
              <a:gd name="T17" fmla="*/ 112 h 215"/>
              <a:gd name="T18" fmla="*/ 241 w 289"/>
              <a:gd name="T19" fmla="*/ 112 h 215"/>
              <a:gd name="T20" fmla="*/ 245 w 289"/>
              <a:gd name="T21" fmla="*/ 73 h 215"/>
              <a:gd name="T22" fmla="*/ 210 w 289"/>
              <a:gd name="T23" fmla="*/ 18 h 215"/>
              <a:gd name="T24" fmla="*/ 211 w 289"/>
              <a:gd name="T25" fmla="*/ 28 h 215"/>
              <a:gd name="T26" fmla="*/ 202 w 289"/>
              <a:gd name="T27" fmla="*/ 26 h 215"/>
              <a:gd name="T28" fmla="*/ 206 w 289"/>
              <a:gd name="T29" fmla="*/ 139 h 215"/>
              <a:gd name="T30" fmla="*/ 201 w 289"/>
              <a:gd name="T31" fmla="*/ 129 h 215"/>
              <a:gd name="T32" fmla="*/ 200 w 289"/>
              <a:gd name="T33" fmla="*/ 97 h 215"/>
              <a:gd name="T34" fmla="*/ 209 w 289"/>
              <a:gd name="T35" fmla="*/ 108 h 215"/>
              <a:gd name="T36" fmla="*/ 156 w 289"/>
              <a:gd name="T37" fmla="*/ 70 h 215"/>
              <a:gd name="T38" fmla="*/ 166 w 289"/>
              <a:gd name="T39" fmla="*/ 63 h 215"/>
              <a:gd name="T40" fmla="*/ 149 w 289"/>
              <a:gd name="T41" fmla="*/ 91 h 215"/>
              <a:gd name="T42" fmla="*/ 153 w 289"/>
              <a:gd name="T43" fmla="*/ 90 h 215"/>
              <a:gd name="T44" fmla="*/ 158 w 289"/>
              <a:gd name="T45" fmla="*/ 129 h 215"/>
              <a:gd name="T46" fmla="*/ 167 w 289"/>
              <a:gd name="T47" fmla="*/ 132 h 215"/>
              <a:gd name="T48" fmla="*/ 179 w 289"/>
              <a:gd name="T49" fmla="*/ 138 h 215"/>
              <a:gd name="T50" fmla="*/ 211 w 289"/>
              <a:gd name="T51" fmla="*/ 77 h 215"/>
              <a:gd name="T52" fmla="*/ 226 w 289"/>
              <a:gd name="T53" fmla="*/ 186 h 215"/>
              <a:gd name="T54" fmla="*/ 234 w 289"/>
              <a:gd name="T55" fmla="*/ 123 h 215"/>
              <a:gd name="T56" fmla="*/ 253 w 289"/>
              <a:gd name="T57" fmla="*/ 141 h 215"/>
              <a:gd name="T58" fmla="*/ 257 w 289"/>
              <a:gd name="T59" fmla="*/ 103 h 215"/>
              <a:gd name="T60" fmla="*/ 269 w 289"/>
              <a:gd name="T61" fmla="*/ 132 h 215"/>
              <a:gd name="T62" fmla="*/ 124 w 289"/>
              <a:gd name="T63" fmla="*/ 62 h 215"/>
              <a:gd name="T64" fmla="*/ 64 w 289"/>
              <a:gd name="T65" fmla="*/ 94 h 215"/>
              <a:gd name="T66" fmla="*/ 124 w 289"/>
              <a:gd name="T67" fmla="*/ 66 h 215"/>
              <a:gd name="T68" fmla="*/ 117 w 289"/>
              <a:gd name="T69" fmla="*/ 75 h 215"/>
              <a:gd name="T70" fmla="*/ 117 w 289"/>
              <a:gd name="T71" fmla="*/ 102 h 215"/>
              <a:gd name="T72" fmla="*/ 89 w 289"/>
              <a:gd name="T73" fmla="*/ 108 h 215"/>
              <a:gd name="T74" fmla="*/ 78 w 289"/>
              <a:gd name="T75" fmla="*/ 121 h 215"/>
              <a:gd name="T76" fmla="*/ 106 w 289"/>
              <a:gd name="T77" fmla="*/ 76 h 215"/>
              <a:gd name="T78" fmla="*/ 90 w 289"/>
              <a:gd name="T79" fmla="*/ 84 h 215"/>
              <a:gd name="T80" fmla="*/ 85 w 289"/>
              <a:gd name="T81" fmla="*/ 120 h 215"/>
              <a:gd name="T82" fmla="*/ 116 w 289"/>
              <a:gd name="T83" fmla="*/ 110 h 215"/>
              <a:gd name="T84" fmla="*/ 121 w 289"/>
              <a:gd name="T85" fmla="*/ 91 h 215"/>
              <a:gd name="T86" fmla="*/ 116 w 289"/>
              <a:gd name="T87" fmla="*/ 62 h 215"/>
              <a:gd name="T88" fmla="*/ 70 w 289"/>
              <a:gd name="T89" fmla="*/ 62 h 215"/>
              <a:gd name="T90" fmla="*/ 67 w 289"/>
              <a:gd name="T91" fmla="*/ 98 h 215"/>
              <a:gd name="T92" fmla="*/ 102 w 289"/>
              <a:gd name="T93" fmla="*/ 129 h 215"/>
              <a:gd name="T94" fmla="*/ 125 w 289"/>
              <a:gd name="T95" fmla="*/ 126 h 215"/>
              <a:gd name="T96" fmla="*/ 6 w 289"/>
              <a:gd name="T97" fmla="*/ 59 h 215"/>
              <a:gd name="T98" fmla="*/ 4 w 289"/>
              <a:gd name="T99" fmla="*/ 141 h 215"/>
              <a:gd name="T100" fmla="*/ 38 w 289"/>
              <a:gd name="T101" fmla="*/ 69 h 215"/>
              <a:gd name="T102" fmla="*/ 39 w 289"/>
              <a:gd name="T103" fmla="*/ 121 h 215"/>
              <a:gd name="T104" fmla="*/ 18 w 289"/>
              <a:gd name="T105" fmla="*/ 64 h 215"/>
              <a:gd name="T106" fmla="*/ 31 w 289"/>
              <a:gd name="T107" fmla="*/ 81 h 215"/>
              <a:gd name="T108" fmla="*/ 25 w 289"/>
              <a:gd name="T109" fmla="*/ 96 h 215"/>
              <a:gd name="T110" fmla="*/ 15 w 289"/>
              <a:gd name="T111" fmla="*/ 88 h 215"/>
              <a:gd name="T112" fmla="*/ 15 w 289"/>
              <a:gd name="T113" fmla="*/ 113 h 215"/>
              <a:gd name="T114" fmla="*/ 35 w 289"/>
              <a:gd name="T115" fmla="*/ 119 h 215"/>
              <a:gd name="T116" fmla="*/ 34 w 289"/>
              <a:gd name="T117" fmla="*/ 65 h 215"/>
              <a:gd name="T118" fmla="*/ 21 w 289"/>
              <a:gd name="T119" fmla="*/ 57 h 215"/>
              <a:gd name="T120" fmla="*/ 9 w 289"/>
              <a:gd name="T121" fmla="*/ 132 h 215"/>
              <a:gd name="T122" fmla="*/ 16 w 289"/>
              <a:gd name="T123" fmla="*/ 130 h 215"/>
              <a:gd name="T124" fmla="*/ 37 w 289"/>
              <a:gd name="T125" fmla="*/ 13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215">
                <a:moveTo>
                  <a:pt x="288" y="99"/>
                </a:moveTo>
                <a:cubicBezTo>
                  <a:pt x="270" y="81"/>
                  <a:pt x="266" y="77"/>
                  <a:pt x="263" y="77"/>
                </a:cubicBezTo>
                <a:cubicBezTo>
                  <a:pt x="263" y="77"/>
                  <a:pt x="263" y="77"/>
                  <a:pt x="263" y="77"/>
                </a:cubicBezTo>
                <a:cubicBezTo>
                  <a:pt x="260" y="74"/>
                  <a:pt x="257" y="71"/>
                  <a:pt x="254" y="67"/>
                </a:cubicBezTo>
                <a:cubicBezTo>
                  <a:pt x="253" y="69"/>
                  <a:pt x="253" y="69"/>
                  <a:pt x="253" y="69"/>
                </a:cubicBezTo>
                <a:cubicBezTo>
                  <a:pt x="245" y="58"/>
                  <a:pt x="235" y="48"/>
                  <a:pt x="226" y="38"/>
                </a:cubicBezTo>
                <a:cubicBezTo>
                  <a:pt x="219" y="26"/>
                  <a:pt x="211" y="14"/>
                  <a:pt x="201" y="4"/>
                </a:cubicBezTo>
                <a:cubicBezTo>
                  <a:pt x="199" y="2"/>
                  <a:pt x="199" y="2"/>
                  <a:pt x="199" y="2"/>
                </a:cubicBezTo>
                <a:cubicBezTo>
                  <a:pt x="199" y="3"/>
                  <a:pt x="199" y="3"/>
                  <a:pt x="199" y="3"/>
                </a:cubicBezTo>
                <a:cubicBezTo>
                  <a:pt x="196" y="0"/>
                  <a:pt x="196" y="0"/>
                  <a:pt x="196" y="0"/>
                </a:cubicBezTo>
                <a:cubicBezTo>
                  <a:pt x="197" y="4"/>
                  <a:pt x="197" y="4"/>
                  <a:pt x="197" y="4"/>
                </a:cubicBezTo>
                <a:cubicBezTo>
                  <a:pt x="197" y="6"/>
                  <a:pt x="197" y="7"/>
                  <a:pt x="197" y="8"/>
                </a:cubicBezTo>
                <a:cubicBezTo>
                  <a:pt x="197" y="8"/>
                  <a:pt x="197" y="8"/>
                  <a:pt x="197" y="8"/>
                </a:cubicBezTo>
                <a:cubicBezTo>
                  <a:pt x="196" y="11"/>
                  <a:pt x="196" y="11"/>
                  <a:pt x="196" y="11"/>
                </a:cubicBezTo>
                <a:cubicBezTo>
                  <a:pt x="196" y="13"/>
                  <a:pt x="196" y="15"/>
                  <a:pt x="196" y="17"/>
                </a:cubicBezTo>
                <a:cubicBezTo>
                  <a:pt x="196" y="18"/>
                  <a:pt x="196" y="20"/>
                  <a:pt x="196" y="21"/>
                </a:cubicBezTo>
                <a:cubicBezTo>
                  <a:pt x="195" y="22"/>
                  <a:pt x="195" y="22"/>
                  <a:pt x="195" y="22"/>
                </a:cubicBezTo>
                <a:cubicBezTo>
                  <a:pt x="195" y="22"/>
                  <a:pt x="196" y="23"/>
                  <a:pt x="196" y="23"/>
                </a:cubicBezTo>
                <a:cubicBezTo>
                  <a:pt x="197" y="34"/>
                  <a:pt x="200" y="45"/>
                  <a:pt x="203" y="57"/>
                </a:cubicBezTo>
                <a:cubicBezTo>
                  <a:pt x="203" y="59"/>
                  <a:pt x="203" y="62"/>
                  <a:pt x="204" y="64"/>
                </a:cubicBezTo>
                <a:cubicBezTo>
                  <a:pt x="194" y="63"/>
                  <a:pt x="179" y="60"/>
                  <a:pt x="166" y="60"/>
                </a:cubicBezTo>
                <a:cubicBezTo>
                  <a:pt x="163" y="60"/>
                  <a:pt x="159" y="60"/>
                  <a:pt x="156" y="61"/>
                </a:cubicBezTo>
                <a:cubicBezTo>
                  <a:pt x="153" y="61"/>
                  <a:pt x="150" y="60"/>
                  <a:pt x="147" y="60"/>
                </a:cubicBezTo>
                <a:cubicBezTo>
                  <a:pt x="145" y="59"/>
                  <a:pt x="145" y="59"/>
                  <a:pt x="145" y="59"/>
                </a:cubicBezTo>
                <a:cubicBezTo>
                  <a:pt x="145" y="61"/>
                  <a:pt x="145" y="61"/>
                  <a:pt x="145" y="61"/>
                </a:cubicBezTo>
                <a:cubicBezTo>
                  <a:pt x="145" y="63"/>
                  <a:pt x="145" y="66"/>
                  <a:pt x="146" y="69"/>
                </a:cubicBezTo>
                <a:cubicBezTo>
                  <a:pt x="145" y="71"/>
                  <a:pt x="145" y="73"/>
                  <a:pt x="145" y="76"/>
                </a:cubicBezTo>
                <a:cubicBezTo>
                  <a:pt x="145" y="80"/>
                  <a:pt x="146" y="86"/>
                  <a:pt x="147" y="91"/>
                </a:cubicBezTo>
                <a:cubicBezTo>
                  <a:pt x="148" y="102"/>
                  <a:pt x="149" y="112"/>
                  <a:pt x="152" y="119"/>
                </a:cubicBezTo>
                <a:cubicBezTo>
                  <a:pt x="153" y="121"/>
                  <a:pt x="154" y="122"/>
                  <a:pt x="154" y="123"/>
                </a:cubicBezTo>
                <a:cubicBezTo>
                  <a:pt x="154" y="124"/>
                  <a:pt x="154" y="125"/>
                  <a:pt x="154" y="126"/>
                </a:cubicBezTo>
                <a:cubicBezTo>
                  <a:pt x="156" y="146"/>
                  <a:pt x="160" y="149"/>
                  <a:pt x="179" y="149"/>
                </a:cubicBezTo>
                <a:cubicBezTo>
                  <a:pt x="180" y="149"/>
                  <a:pt x="182" y="149"/>
                  <a:pt x="183" y="149"/>
                </a:cubicBezTo>
                <a:cubicBezTo>
                  <a:pt x="183" y="149"/>
                  <a:pt x="183" y="149"/>
                  <a:pt x="184" y="149"/>
                </a:cubicBezTo>
                <a:cubicBezTo>
                  <a:pt x="191" y="149"/>
                  <a:pt x="198" y="149"/>
                  <a:pt x="206" y="148"/>
                </a:cubicBezTo>
                <a:cubicBezTo>
                  <a:pt x="209" y="148"/>
                  <a:pt x="213" y="148"/>
                  <a:pt x="216" y="148"/>
                </a:cubicBezTo>
                <a:cubicBezTo>
                  <a:pt x="219" y="164"/>
                  <a:pt x="222" y="180"/>
                  <a:pt x="224" y="195"/>
                </a:cubicBezTo>
                <a:cubicBezTo>
                  <a:pt x="225" y="195"/>
                  <a:pt x="225" y="195"/>
                  <a:pt x="225" y="195"/>
                </a:cubicBezTo>
                <a:cubicBezTo>
                  <a:pt x="226" y="201"/>
                  <a:pt x="227" y="207"/>
                  <a:pt x="228" y="213"/>
                </a:cubicBezTo>
                <a:cubicBezTo>
                  <a:pt x="229" y="215"/>
                  <a:pt x="229" y="215"/>
                  <a:pt x="229" y="215"/>
                </a:cubicBezTo>
                <a:cubicBezTo>
                  <a:pt x="230" y="213"/>
                  <a:pt x="230" y="213"/>
                  <a:pt x="230" y="213"/>
                </a:cubicBezTo>
                <a:cubicBezTo>
                  <a:pt x="234" y="209"/>
                  <a:pt x="237" y="203"/>
                  <a:pt x="238" y="198"/>
                </a:cubicBezTo>
                <a:cubicBezTo>
                  <a:pt x="239" y="197"/>
                  <a:pt x="239" y="196"/>
                  <a:pt x="240" y="196"/>
                </a:cubicBezTo>
                <a:cubicBezTo>
                  <a:pt x="245" y="191"/>
                  <a:pt x="248" y="186"/>
                  <a:pt x="251" y="180"/>
                </a:cubicBezTo>
                <a:cubicBezTo>
                  <a:pt x="257" y="169"/>
                  <a:pt x="262" y="157"/>
                  <a:pt x="266" y="144"/>
                </a:cubicBezTo>
                <a:cubicBezTo>
                  <a:pt x="275" y="126"/>
                  <a:pt x="283" y="110"/>
                  <a:pt x="288" y="101"/>
                </a:cubicBezTo>
                <a:cubicBezTo>
                  <a:pt x="289" y="100"/>
                  <a:pt x="289" y="100"/>
                  <a:pt x="289" y="100"/>
                </a:cubicBezTo>
                <a:lnTo>
                  <a:pt x="288" y="99"/>
                </a:lnTo>
                <a:close/>
                <a:moveTo>
                  <a:pt x="262" y="91"/>
                </a:moveTo>
                <a:cubicBezTo>
                  <a:pt x="262" y="91"/>
                  <a:pt x="262" y="91"/>
                  <a:pt x="262" y="91"/>
                </a:cubicBezTo>
                <a:cubicBezTo>
                  <a:pt x="263" y="91"/>
                  <a:pt x="263" y="90"/>
                  <a:pt x="263" y="89"/>
                </a:cubicBezTo>
                <a:cubicBezTo>
                  <a:pt x="265" y="93"/>
                  <a:pt x="266" y="96"/>
                  <a:pt x="267" y="100"/>
                </a:cubicBezTo>
                <a:cubicBezTo>
                  <a:pt x="267" y="100"/>
                  <a:pt x="267" y="101"/>
                  <a:pt x="267" y="101"/>
                </a:cubicBezTo>
                <a:cubicBezTo>
                  <a:pt x="267" y="102"/>
                  <a:pt x="266" y="102"/>
                  <a:pt x="265" y="103"/>
                </a:cubicBezTo>
                <a:cubicBezTo>
                  <a:pt x="264" y="101"/>
                  <a:pt x="262" y="99"/>
                  <a:pt x="261" y="97"/>
                </a:cubicBezTo>
                <a:cubicBezTo>
                  <a:pt x="261" y="97"/>
                  <a:pt x="261" y="96"/>
                  <a:pt x="261" y="96"/>
                </a:cubicBezTo>
                <a:cubicBezTo>
                  <a:pt x="261" y="95"/>
                  <a:pt x="261" y="94"/>
                  <a:pt x="262" y="94"/>
                </a:cubicBezTo>
                <a:cubicBezTo>
                  <a:pt x="263" y="92"/>
                  <a:pt x="263" y="92"/>
                  <a:pt x="263" y="92"/>
                </a:cubicBezTo>
                <a:cubicBezTo>
                  <a:pt x="263" y="92"/>
                  <a:pt x="263" y="92"/>
                  <a:pt x="262" y="91"/>
                </a:cubicBezTo>
                <a:moveTo>
                  <a:pt x="268" y="104"/>
                </a:moveTo>
                <a:cubicBezTo>
                  <a:pt x="268" y="104"/>
                  <a:pt x="268" y="104"/>
                  <a:pt x="268" y="104"/>
                </a:cubicBezTo>
                <a:cubicBezTo>
                  <a:pt x="268" y="105"/>
                  <a:pt x="268" y="106"/>
                  <a:pt x="268" y="107"/>
                </a:cubicBezTo>
                <a:cubicBezTo>
                  <a:pt x="268" y="106"/>
                  <a:pt x="267" y="105"/>
                  <a:pt x="267" y="105"/>
                </a:cubicBezTo>
                <a:cubicBezTo>
                  <a:pt x="267" y="105"/>
                  <a:pt x="268" y="104"/>
                  <a:pt x="268" y="104"/>
                </a:cubicBezTo>
                <a:moveTo>
                  <a:pt x="265" y="106"/>
                </a:moveTo>
                <a:cubicBezTo>
                  <a:pt x="265" y="106"/>
                  <a:pt x="265" y="106"/>
                  <a:pt x="265" y="106"/>
                </a:cubicBezTo>
                <a:cubicBezTo>
                  <a:pt x="265" y="107"/>
                  <a:pt x="266" y="108"/>
                  <a:pt x="266" y="108"/>
                </a:cubicBezTo>
                <a:cubicBezTo>
                  <a:pt x="264" y="114"/>
                  <a:pt x="261" y="120"/>
                  <a:pt x="259" y="126"/>
                </a:cubicBezTo>
                <a:cubicBezTo>
                  <a:pt x="259" y="126"/>
                  <a:pt x="258" y="125"/>
                  <a:pt x="258" y="125"/>
                </a:cubicBezTo>
                <a:cubicBezTo>
                  <a:pt x="258" y="120"/>
                  <a:pt x="259" y="116"/>
                  <a:pt x="259" y="112"/>
                </a:cubicBezTo>
                <a:cubicBezTo>
                  <a:pt x="261" y="110"/>
                  <a:pt x="263" y="108"/>
                  <a:pt x="265" y="106"/>
                </a:cubicBezTo>
                <a:moveTo>
                  <a:pt x="260" y="108"/>
                </a:moveTo>
                <a:cubicBezTo>
                  <a:pt x="260" y="108"/>
                  <a:pt x="260" y="108"/>
                  <a:pt x="260" y="108"/>
                </a:cubicBezTo>
                <a:cubicBezTo>
                  <a:pt x="260" y="106"/>
                  <a:pt x="260" y="103"/>
                  <a:pt x="260" y="101"/>
                </a:cubicBezTo>
                <a:cubicBezTo>
                  <a:pt x="261" y="102"/>
                  <a:pt x="262" y="103"/>
                  <a:pt x="263" y="104"/>
                </a:cubicBezTo>
                <a:cubicBezTo>
                  <a:pt x="262" y="106"/>
                  <a:pt x="261" y="107"/>
                  <a:pt x="260" y="108"/>
                </a:cubicBezTo>
                <a:moveTo>
                  <a:pt x="261" y="88"/>
                </a:moveTo>
                <a:cubicBezTo>
                  <a:pt x="261" y="88"/>
                  <a:pt x="261" y="88"/>
                  <a:pt x="261" y="88"/>
                </a:cubicBezTo>
                <a:cubicBezTo>
                  <a:pt x="260" y="87"/>
                  <a:pt x="260" y="87"/>
                  <a:pt x="260" y="87"/>
                </a:cubicBezTo>
                <a:cubicBezTo>
                  <a:pt x="260" y="87"/>
                  <a:pt x="260" y="87"/>
                  <a:pt x="260" y="87"/>
                </a:cubicBezTo>
                <a:cubicBezTo>
                  <a:pt x="258" y="86"/>
                  <a:pt x="257" y="84"/>
                  <a:pt x="256" y="82"/>
                </a:cubicBezTo>
                <a:cubicBezTo>
                  <a:pt x="258" y="84"/>
                  <a:pt x="259" y="85"/>
                  <a:pt x="261" y="87"/>
                </a:cubicBezTo>
                <a:cubicBezTo>
                  <a:pt x="261" y="87"/>
                  <a:pt x="261" y="87"/>
                  <a:pt x="261" y="88"/>
                </a:cubicBezTo>
                <a:moveTo>
                  <a:pt x="245" y="103"/>
                </a:moveTo>
                <a:cubicBezTo>
                  <a:pt x="245" y="103"/>
                  <a:pt x="245" y="103"/>
                  <a:pt x="245" y="103"/>
                </a:cubicBezTo>
                <a:cubicBezTo>
                  <a:pt x="245" y="101"/>
                  <a:pt x="245" y="101"/>
                  <a:pt x="245" y="101"/>
                </a:cubicBezTo>
                <a:cubicBezTo>
                  <a:pt x="244" y="102"/>
                  <a:pt x="244" y="102"/>
                  <a:pt x="244" y="102"/>
                </a:cubicBezTo>
                <a:cubicBezTo>
                  <a:pt x="242" y="95"/>
                  <a:pt x="240" y="87"/>
                  <a:pt x="237" y="81"/>
                </a:cubicBezTo>
                <a:cubicBezTo>
                  <a:pt x="240" y="84"/>
                  <a:pt x="243" y="88"/>
                  <a:pt x="246" y="92"/>
                </a:cubicBezTo>
                <a:cubicBezTo>
                  <a:pt x="249" y="90"/>
                  <a:pt x="249" y="90"/>
                  <a:pt x="249" y="90"/>
                </a:cubicBezTo>
                <a:cubicBezTo>
                  <a:pt x="247" y="87"/>
                  <a:pt x="245" y="83"/>
                  <a:pt x="243" y="79"/>
                </a:cubicBezTo>
                <a:cubicBezTo>
                  <a:pt x="245" y="81"/>
                  <a:pt x="247" y="83"/>
                  <a:pt x="249" y="84"/>
                </a:cubicBezTo>
                <a:cubicBezTo>
                  <a:pt x="251" y="88"/>
                  <a:pt x="254" y="92"/>
                  <a:pt x="256" y="96"/>
                </a:cubicBezTo>
                <a:cubicBezTo>
                  <a:pt x="254" y="101"/>
                  <a:pt x="253" y="107"/>
                  <a:pt x="251" y="112"/>
                </a:cubicBezTo>
                <a:cubicBezTo>
                  <a:pt x="250" y="109"/>
                  <a:pt x="248" y="106"/>
                  <a:pt x="245" y="103"/>
                </a:cubicBezTo>
                <a:moveTo>
                  <a:pt x="250" y="116"/>
                </a:moveTo>
                <a:cubicBezTo>
                  <a:pt x="250" y="116"/>
                  <a:pt x="250" y="116"/>
                  <a:pt x="250" y="116"/>
                </a:cubicBezTo>
                <a:cubicBezTo>
                  <a:pt x="250" y="116"/>
                  <a:pt x="250" y="116"/>
                  <a:pt x="250" y="116"/>
                </a:cubicBezTo>
                <a:cubicBezTo>
                  <a:pt x="250" y="116"/>
                  <a:pt x="250" y="116"/>
                  <a:pt x="250" y="115"/>
                </a:cubicBezTo>
                <a:cubicBezTo>
                  <a:pt x="250" y="115"/>
                  <a:pt x="250" y="116"/>
                  <a:pt x="250" y="116"/>
                </a:cubicBezTo>
                <a:moveTo>
                  <a:pt x="233" y="93"/>
                </a:moveTo>
                <a:cubicBezTo>
                  <a:pt x="233" y="93"/>
                  <a:pt x="233" y="93"/>
                  <a:pt x="233" y="93"/>
                </a:cubicBezTo>
                <a:cubicBezTo>
                  <a:pt x="233" y="92"/>
                  <a:pt x="233" y="92"/>
                  <a:pt x="233" y="91"/>
                </a:cubicBezTo>
                <a:cubicBezTo>
                  <a:pt x="234" y="93"/>
                  <a:pt x="236" y="95"/>
                  <a:pt x="237" y="97"/>
                </a:cubicBezTo>
                <a:cubicBezTo>
                  <a:pt x="237" y="97"/>
                  <a:pt x="237" y="97"/>
                  <a:pt x="237" y="97"/>
                </a:cubicBezTo>
                <a:cubicBezTo>
                  <a:pt x="237" y="98"/>
                  <a:pt x="238" y="100"/>
                  <a:pt x="238" y="101"/>
                </a:cubicBezTo>
                <a:cubicBezTo>
                  <a:pt x="238" y="101"/>
                  <a:pt x="238" y="101"/>
                  <a:pt x="238" y="101"/>
                </a:cubicBezTo>
                <a:cubicBezTo>
                  <a:pt x="237" y="99"/>
                  <a:pt x="235" y="96"/>
                  <a:pt x="233" y="93"/>
                </a:cubicBezTo>
                <a:moveTo>
                  <a:pt x="235" y="105"/>
                </a:moveTo>
                <a:cubicBezTo>
                  <a:pt x="235" y="105"/>
                  <a:pt x="235" y="105"/>
                  <a:pt x="235" y="105"/>
                </a:cubicBezTo>
                <a:cubicBezTo>
                  <a:pt x="235" y="105"/>
                  <a:pt x="235" y="105"/>
                  <a:pt x="235" y="105"/>
                </a:cubicBezTo>
                <a:cubicBezTo>
                  <a:pt x="235" y="105"/>
                  <a:pt x="235" y="105"/>
                  <a:pt x="235" y="105"/>
                </a:cubicBezTo>
                <a:cubicBezTo>
                  <a:pt x="235" y="105"/>
                  <a:pt x="235" y="105"/>
                  <a:pt x="235" y="105"/>
                </a:cubicBezTo>
                <a:moveTo>
                  <a:pt x="232" y="86"/>
                </a:moveTo>
                <a:cubicBezTo>
                  <a:pt x="232" y="86"/>
                  <a:pt x="232" y="86"/>
                  <a:pt x="232" y="86"/>
                </a:cubicBezTo>
                <a:cubicBezTo>
                  <a:pt x="231" y="81"/>
                  <a:pt x="231" y="76"/>
                  <a:pt x="230" y="71"/>
                </a:cubicBezTo>
                <a:cubicBezTo>
                  <a:pt x="234" y="79"/>
                  <a:pt x="237" y="87"/>
                  <a:pt x="238" y="94"/>
                </a:cubicBezTo>
                <a:cubicBezTo>
                  <a:pt x="236" y="91"/>
                  <a:pt x="234" y="88"/>
                  <a:pt x="232" y="86"/>
                </a:cubicBezTo>
                <a:moveTo>
                  <a:pt x="232" y="109"/>
                </a:moveTo>
                <a:cubicBezTo>
                  <a:pt x="232" y="109"/>
                  <a:pt x="232" y="109"/>
                  <a:pt x="232" y="109"/>
                </a:cubicBezTo>
                <a:cubicBezTo>
                  <a:pt x="232" y="109"/>
                  <a:pt x="232" y="109"/>
                  <a:pt x="232" y="109"/>
                </a:cubicBezTo>
                <a:cubicBezTo>
                  <a:pt x="232" y="108"/>
                  <a:pt x="232" y="107"/>
                  <a:pt x="232" y="107"/>
                </a:cubicBezTo>
                <a:cubicBezTo>
                  <a:pt x="232" y="107"/>
                  <a:pt x="232" y="107"/>
                  <a:pt x="232" y="107"/>
                </a:cubicBezTo>
                <a:cubicBezTo>
                  <a:pt x="232" y="107"/>
                  <a:pt x="232" y="107"/>
                  <a:pt x="232" y="107"/>
                </a:cubicBezTo>
                <a:cubicBezTo>
                  <a:pt x="232" y="108"/>
                  <a:pt x="232" y="109"/>
                  <a:pt x="232" y="109"/>
                </a:cubicBezTo>
                <a:moveTo>
                  <a:pt x="222" y="106"/>
                </a:moveTo>
                <a:cubicBezTo>
                  <a:pt x="222" y="106"/>
                  <a:pt x="222" y="106"/>
                  <a:pt x="222" y="106"/>
                </a:cubicBezTo>
                <a:cubicBezTo>
                  <a:pt x="221" y="96"/>
                  <a:pt x="219" y="86"/>
                  <a:pt x="218" y="77"/>
                </a:cubicBezTo>
                <a:cubicBezTo>
                  <a:pt x="220" y="85"/>
                  <a:pt x="223" y="93"/>
                  <a:pt x="225" y="101"/>
                </a:cubicBezTo>
                <a:cubicBezTo>
                  <a:pt x="224" y="101"/>
                  <a:pt x="224" y="100"/>
                  <a:pt x="224" y="100"/>
                </a:cubicBezTo>
                <a:cubicBezTo>
                  <a:pt x="222" y="102"/>
                  <a:pt x="222" y="102"/>
                  <a:pt x="222" y="102"/>
                </a:cubicBezTo>
                <a:cubicBezTo>
                  <a:pt x="223" y="103"/>
                  <a:pt x="224" y="105"/>
                  <a:pt x="225" y="106"/>
                </a:cubicBezTo>
                <a:cubicBezTo>
                  <a:pt x="224" y="106"/>
                  <a:pt x="224" y="106"/>
                  <a:pt x="224" y="106"/>
                </a:cubicBezTo>
                <a:cubicBezTo>
                  <a:pt x="225" y="109"/>
                  <a:pt x="225" y="109"/>
                  <a:pt x="225" y="109"/>
                </a:cubicBezTo>
                <a:cubicBezTo>
                  <a:pt x="226" y="110"/>
                  <a:pt x="227" y="111"/>
                  <a:pt x="228" y="113"/>
                </a:cubicBezTo>
                <a:cubicBezTo>
                  <a:pt x="230" y="119"/>
                  <a:pt x="231" y="125"/>
                  <a:pt x="232" y="131"/>
                </a:cubicBezTo>
                <a:cubicBezTo>
                  <a:pt x="232" y="133"/>
                  <a:pt x="232" y="135"/>
                  <a:pt x="232" y="137"/>
                </a:cubicBezTo>
                <a:cubicBezTo>
                  <a:pt x="232" y="145"/>
                  <a:pt x="231" y="152"/>
                  <a:pt x="230" y="159"/>
                </a:cubicBezTo>
                <a:cubicBezTo>
                  <a:pt x="229" y="142"/>
                  <a:pt x="226" y="124"/>
                  <a:pt x="222" y="106"/>
                </a:cubicBezTo>
                <a:moveTo>
                  <a:pt x="223" y="143"/>
                </a:moveTo>
                <a:cubicBezTo>
                  <a:pt x="223" y="143"/>
                  <a:pt x="223" y="143"/>
                  <a:pt x="223" y="143"/>
                </a:cubicBezTo>
                <a:cubicBezTo>
                  <a:pt x="223" y="143"/>
                  <a:pt x="223" y="143"/>
                  <a:pt x="223" y="143"/>
                </a:cubicBezTo>
                <a:cubicBezTo>
                  <a:pt x="223" y="141"/>
                  <a:pt x="223" y="141"/>
                  <a:pt x="223" y="141"/>
                </a:cubicBezTo>
                <a:cubicBezTo>
                  <a:pt x="223" y="142"/>
                  <a:pt x="223" y="142"/>
                  <a:pt x="223" y="143"/>
                </a:cubicBezTo>
                <a:moveTo>
                  <a:pt x="214" y="46"/>
                </a:moveTo>
                <a:cubicBezTo>
                  <a:pt x="214" y="46"/>
                  <a:pt x="214" y="46"/>
                  <a:pt x="214" y="46"/>
                </a:cubicBezTo>
                <a:cubicBezTo>
                  <a:pt x="215" y="50"/>
                  <a:pt x="217" y="55"/>
                  <a:pt x="218" y="59"/>
                </a:cubicBezTo>
                <a:cubicBezTo>
                  <a:pt x="222" y="73"/>
                  <a:pt x="226" y="88"/>
                  <a:pt x="229" y="103"/>
                </a:cubicBezTo>
                <a:cubicBezTo>
                  <a:pt x="228" y="103"/>
                  <a:pt x="228" y="102"/>
                  <a:pt x="228" y="102"/>
                </a:cubicBezTo>
                <a:cubicBezTo>
                  <a:pt x="223" y="83"/>
                  <a:pt x="216" y="63"/>
                  <a:pt x="210" y="46"/>
                </a:cubicBezTo>
                <a:cubicBezTo>
                  <a:pt x="210" y="44"/>
                  <a:pt x="210" y="43"/>
                  <a:pt x="210" y="41"/>
                </a:cubicBezTo>
                <a:cubicBezTo>
                  <a:pt x="211" y="43"/>
                  <a:pt x="213" y="45"/>
                  <a:pt x="214" y="46"/>
                </a:cubicBezTo>
                <a:moveTo>
                  <a:pt x="210" y="36"/>
                </a:moveTo>
                <a:cubicBezTo>
                  <a:pt x="210" y="36"/>
                  <a:pt x="210" y="36"/>
                  <a:pt x="210" y="36"/>
                </a:cubicBezTo>
                <a:cubicBezTo>
                  <a:pt x="210" y="35"/>
                  <a:pt x="210" y="34"/>
                  <a:pt x="210" y="33"/>
                </a:cubicBezTo>
                <a:cubicBezTo>
                  <a:pt x="210" y="35"/>
                  <a:pt x="211" y="37"/>
                  <a:pt x="211" y="38"/>
                </a:cubicBezTo>
                <a:cubicBezTo>
                  <a:pt x="211" y="37"/>
                  <a:pt x="210" y="37"/>
                  <a:pt x="210" y="36"/>
                </a:cubicBezTo>
                <a:moveTo>
                  <a:pt x="228" y="81"/>
                </a:moveTo>
                <a:cubicBezTo>
                  <a:pt x="228" y="81"/>
                  <a:pt x="228" y="81"/>
                  <a:pt x="228" y="81"/>
                </a:cubicBezTo>
                <a:cubicBezTo>
                  <a:pt x="225" y="74"/>
                  <a:pt x="223" y="66"/>
                  <a:pt x="221" y="58"/>
                </a:cubicBezTo>
                <a:cubicBezTo>
                  <a:pt x="220" y="57"/>
                  <a:pt x="220" y="56"/>
                  <a:pt x="220" y="54"/>
                </a:cubicBezTo>
                <a:cubicBezTo>
                  <a:pt x="221" y="57"/>
                  <a:pt x="223" y="60"/>
                  <a:pt x="225" y="63"/>
                </a:cubicBezTo>
                <a:cubicBezTo>
                  <a:pt x="227" y="69"/>
                  <a:pt x="228" y="76"/>
                  <a:pt x="229" y="82"/>
                </a:cubicBezTo>
                <a:cubicBezTo>
                  <a:pt x="229" y="82"/>
                  <a:pt x="228" y="82"/>
                  <a:pt x="228" y="81"/>
                </a:cubicBezTo>
                <a:moveTo>
                  <a:pt x="229" y="106"/>
                </a:moveTo>
                <a:cubicBezTo>
                  <a:pt x="229" y="106"/>
                  <a:pt x="229" y="106"/>
                  <a:pt x="229" y="106"/>
                </a:cubicBezTo>
                <a:cubicBezTo>
                  <a:pt x="229" y="106"/>
                  <a:pt x="229" y="107"/>
                  <a:pt x="229" y="108"/>
                </a:cubicBezTo>
                <a:cubicBezTo>
                  <a:pt x="229" y="107"/>
                  <a:pt x="229" y="106"/>
                  <a:pt x="229" y="106"/>
                </a:cubicBezTo>
                <a:cubicBezTo>
                  <a:pt x="229" y="106"/>
                  <a:pt x="229" y="106"/>
                  <a:pt x="229" y="106"/>
                </a:cubicBezTo>
                <a:moveTo>
                  <a:pt x="234" y="70"/>
                </a:moveTo>
                <a:cubicBezTo>
                  <a:pt x="234" y="70"/>
                  <a:pt x="234" y="70"/>
                  <a:pt x="234" y="70"/>
                </a:cubicBezTo>
                <a:cubicBezTo>
                  <a:pt x="235" y="70"/>
                  <a:pt x="236" y="71"/>
                  <a:pt x="236" y="72"/>
                </a:cubicBezTo>
                <a:cubicBezTo>
                  <a:pt x="239" y="76"/>
                  <a:pt x="241" y="79"/>
                  <a:pt x="242" y="83"/>
                </a:cubicBezTo>
                <a:cubicBezTo>
                  <a:pt x="240" y="79"/>
                  <a:pt x="237" y="76"/>
                  <a:pt x="235" y="72"/>
                </a:cubicBezTo>
                <a:cubicBezTo>
                  <a:pt x="235" y="71"/>
                  <a:pt x="234" y="70"/>
                  <a:pt x="234" y="70"/>
                </a:cubicBezTo>
                <a:moveTo>
                  <a:pt x="233" y="114"/>
                </a:moveTo>
                <a:cubicBezTo>
                  <a:pt x="233" y="114"/>
                  <a:pt x="233" y="114"/>
                  <a:pt x="233" y="114"/>
                </a:cubicBezTo>
                <a:cubicBezTo>
                  <a:pt x="233" y="114"/>
                  <a:pt x="233" y="114"/>
                  <a:pt x="233" y="113"/>
                </a:cubicBezTo>
                <a:cubicBezTo>
                  <a:pt x="233" y="113"/>
                  <a:pt x="233" y="112"/>
                  <a:pt x="233" y="112"/>
                </a:cubicBezTo>
                <a:cubicBezTo>
                  <a:pt x="233" y="112"/>
                  <a:pt x="233" y="112"/>
                  <a:pt x="233" y="112"/>
                </a:cubicBezTo>
                <a:cubicBezTo>
                  <a:pt x="233" y="113"/>
                  <a:pt x="233" y="114"/>
                  <a:pt x="233" y="114"/>
                </a:cubicBezTo>
                <a:moveTo>
                  <a:pt x="237" y="108"/>
                </a:moveTo>
                <a:cubicBezTo>
                  <a:pt x="237" y="108"/>
                  <a:pt x="237" y="108"/>
                  <a:pt x="237" y="108"/>
                </a:cubicBezTo>
                <a:cubicBezTo>
                  <a:pt x="237" y="110"/>
                  <a:pt x="238" y="111"/>
                  <a:pt x="239" y="112"/>
                </a:cubicBezTo>
                <a:cubicBezTo>
                  <a:pt x="238" y="111"/>
                  <a:pt x="237" y="111"/>
                  <a:pt x="236" y="110"/>
                </a:cubicBezTo>
                <a:cubicBezTo>
                  <a:pt x="235" y="110"/>
                  <a:pt x="235" y="109"/>
                  <a:pt x="235" y="108"/>
                </a:cubicBezTo>
                <a:cubicBezTo>
                  <a:pt x="236" y="108"/>
                  <a:pt x="236" y="108"/>
                  <a:pt x="237" y="108"/>
                </a:cubicBezTo>
                <a:moveTo>
                  <a:pt x="240" y="116"/>
                </a:moveTo>
                <a:cubicBezTo>
                  <a:pt x="240" y="116"/>
                  <a:pt x="240" y="116"/>
                  <a:pt x="240" y="116"/>
                </a:cubicBezTo>
                <a:cubicBezTo>
                  <a:pt x="240" y="116"/>
                  <a:pt x="240" y="116"/>
                  <a:pt x="240" y="117"/>
                </a:cubicBezTo>
                <a:cubicBezTo>
                  <a:pt x="242" y="117"/>
                  <a:pt x="242" y="117"/>
                  <a:pt x="242" y="117"/>
                </a:cubicBezTo>
                <a:cubicBezTo>
                  <a:pt x="244" y="118"/>
                  <a:pt x="246" y="120"/>
                  <a:pt x="248" y="121"/>
                </a:cubicBezTo>
                <a:cubicBezTo>
                  <a:pt x="248" y="122"/>
                  <a:pt x="249" y="122"/>
                  <a:pt x="249" y="123"/>
                </a:cubicBezTo>
                <a:cubicBezTo>
                  <a:pt x="248" y="124"/>
                  <a:pt x="248" y="125"/>
                  <a:pt x="248" y="126"/>
                </a:cubicBezTo>
                <a:cubicBezTo>
                  <a:pt x="246" y="131"/>
                  <a:pt x="244" y="136"/>
                  <a:pt x="243" y="141"/>
                </a:cubicBezTo>
                <a:cubicBezTo>
                  <a:pt x="241" y="132"/>
                  <a:pt x="239" y="123"/>
                  <a:pt x="237" y="114"/>
                </a:cubicBezTo>
                <a:cubicBezTo>
                  <a:pt x="238" y="114"/>
                  <a:pt x="239" y="115"/>
                  <a:pt x="240" y="116"/>
                </a:cubicBezTo>
                <a:moveTo>
                  <a:pt x="239" y="112"/>
                </a:moveTo>
                <a:cubicBezTo>
                  <a:pt x="239" y="112"/>
                  <a:pt x="239" y="112"/>
                  <a:pt x="239" y="112"/>
                </a:cubicBezTo>
                <a:cubicBezTo>
                  <a:pt x="241" y="112"/>
                  <a:pt x="241" y="112"/>
                  <a:pt x="241" y="112"/>
                </a:cubicBezTo>
                <a:cubicBezTo>
                  <a:pt x="241" y="112"/>
                  <a:pt x="240" y="112"/>
                  <a:pt x="240" y="113"/>
                </a:cubicBezTo>
                <a:cubicBezTo>
                  <a:pt x="240" y="113"/>
                  <a:pt x="240" y="112"/>
                  <a:pt x="239" y="112"/>
                </a:cubicBezTo>
                <a:moveTo>
                  <a:pt x="241" y="110"/>
                </a:moveTo>
                <a:cubicBezTo>
                  <a:pt x="241" y="110"/>
                  <a:pt x="241" y="110"/>
                  <a:pt x="241" y="110"/>
                </a:cubicBezTo>
                <a:cubicBezTo>
                  <a:pt x="241" y="110"/>
                  <a:pt x="241" y="110"/>
                  <a:pt x="241" y="110"/>
                </a:cubicBezTo>
                <a:cubicBezTo>
                  <a:pt x="241" y="110"/>
                  <a:pt x="241" y="110"/>
                  <a:pt x="241" y="110"/>
                </a:cubicBezTo>
                <a:cubicBezTo>
                  <a:pt x="241" y="110"/>
                  <a:pt x="241" y="110"/>
                  <a:pt x="241" y="110"/>
                </a:cubicBezTo>
                <a:cubicBezTo>
                  <a:pt x="241" y="110"/>
                  <a:pt x="241" y="110"/>
                  <a:pt x="241" y="110"/>
                </a:cubicBezTo>
                <a:moveTo>
                  <a:pt x="242" y="103"/>
                </a:moveTo>
                <a:cubicBezTo>
                  <a:pt x="242" y="103"/>
                  <a:pt x="242" y="103"/>
                  <a:pt x="242" y="103"/>
                </a:cubicBezTo>
                <a:cubicBezTo>
                  <a:pt x="242" y="103"/>
                  <a:pt x="242" y="103"/>
                  <a:pt x="242" y="103"/>
                </a:cubicBezTo>
                <a:cubicBezTo>
                  <a:pt x="242" y="104"/>
                  <a:pt x="242" y="104"/>
                  <a:pt x="243" y="104"/>
                </a:cubicBezTo>
                <a:cubicBezTo>
                  <a:pt x="242" y="104"/>
                  <a:pt x="242" y="104"/>
                  <a:pt x="242" y="103"/>
                </a:cubicBezTo>
                <a:moveTo>
                  <a:pt x="243" y="114"/>
                </a:moveTo>
                <a:cubicBezTo>
                  <a:pt x="243" y="114"/>
                  <a:pt x="243" y="114"/>
                  <a:pt x="243" y="114"/>
                </a:cubicBezTo>
                <a:cubicBezTo>
                  <a:pt x="243" y="113"/>
                  <a:pt x="243" y="112"/>
                  <a:pt x="243" y="112"/>
                </a:cubicBezTo>
                <a:cubicBezTo>
                  <a:pt x="244" y="113"/>
                  <a:pt x="245" y="115"/>
                  <a:pt x="246" y="116"/>
                </a:cubicBezTo>
                <a:cubicBezTo>
                  <a:pt x="245" y="115"/>
                  <a:pt x="244" y="115"/>
                  <a:pt x="243" y="114"/>
                </a:cubicBezTo>
                <a:moveTo>
                  <a:pt x="245" y="73"/>
                </a:moveTo>
                <a:cubicBezTo>
                  <a:pt x="245" y="73"/>
                  <a:pt x="245" y="73"/>
                  <a:pt x="245" y="73"/>
                </a:cubicBezTo>
                <a:cubicBezTo>
                  <a:pt x="249" y="77"/>
                  <a:pt x="252" y="81"/>
                  <a:pt x="255" y="86"/>
                </a:cubicBezTo>
                <a:cubicBezTo>
                  <a:pt x="254" y="84"/>
                  <a:pt x="252" y="83"/>
                  <a:pt x="251" y="82"/>
                </a:cubicBezTo>
                <a:cubicBezTo>
                  <a:pt x="249" y="79"/>
                  <a:pt x="247" y="76"/>
                  <a:pt x="245" y="73"/>
                </a:cubicBezTo>
                <a:moveTo>
                  <a:pt x="256" y="90"/>
                </a:moveTo>
                <a:cubicBezTo>
                  <a:pt x="256" y="90"/>
                  <a:pt x="256" y="90"/>
                  <a:pt x="256" y="90"/>
                </a:cubicBezTo>
                <a:cubicBezTo>
                  <a:pt x="256" y="91"/>
                  <a:pt x="257" y="91"/>
                  <a:pt x="258" y="92"/>
                </a:cubicBezTo>
                <a:cubicBezTo>
                  <a:pt x="258" y="92"/>
                  <a:pt x="258" y="92"/>
                  <a:pt x="257" y="93"/>
                </a:cubicBezTo>
                <a:cubicBezTo>
                  <a:pt x="257" y="92"/>
                  <a:pt x="256" y="91"/>
                  <a:pt x="256" y="90"/>
                </a:cubicBezTo>
                <a:moveTo>
                  <a:pt x="256" y="78"/>
                </a:moveTo>
                <a:cubicBezTo>
                  <a:pt x="256" y="78"/>
                  <a:pt x="256" y="78"/>
                  <a:pt x="256" y="78"/>
                </a:cubicBezTo>
                <a:cubicBezTo>
                  <a:pt x="257" y="79"/>
                  <a:pt x="258" y="80"/>
                  <a:pt x="258" y="81"/>
                </a:cubicBezTo>
                <a:cubicBezTo>
                  <a:pt x="254" y="78"/>
                  <a:pt x="251" y="74"/>
                  <a:pt x="247" y="70"/>
                </a:cubicBezTo>
                <a:cubicBezTo>
                  <a:pt x="250" y="73"/>
                  <a:pt x="253" y="75"/>
                  <a:pt x="256" y="78"/>
                </a:cubicBezTo>
                <a:moveTo>
                  <a:pt x="249" y="68"/>
                </a:moveTo>
                <a:cubicBezTo>
                  <a:pt x="249" y="68"/>
                  <a:pt x="249" y="68"/>
                  <a:pt x="249" y="68"/>
                </a:cubicBezTo>
                <a:cubicBezTo>
                  <a:pt x="244" y="64"/>
                  <a:pt x="240" y="60"/>
                  <a:pt x="236" y="56"/>
                </a:cubicBezTo>
                <a:cubicBezTo>
                  <a:pt x="234" y="53"/>
                  <a:pt x="233" y="50"/>
                  <a:pt x="231" y="48"/>
                </a:cubicBezTo>
                <a:cubicBezTo>
                  <a:pt x="238" y="54"/>
                  <a:pt x="244" y="61"/>
                  <a:pt x="249" y="68"/>
                </a:cubicBezTo>
                <a:moveTo>
                  <a:pt x="210" y="18"/>
                </a:moveTo>
                <a:cubicBezTo>
                  <a:pt x="210" y="18"/>
                  <a:pt x="210" y="18"/>
                  <a:pt x="210" y="18"/>
                </a:cubicBezTo>
                <a:cubicBezTo>
                  <a:pt x="212" y="22"/>
                  <a:pt x="215" y="26"/>
                  <a:pt x="217" y="30"/>
                </a:cubicBezTo>
                <a:cubicBezTo>
                  <a:pt x="217" y="29"/>
                  <a:pt x="217" y="29"/>
                  <a:pt x="216" y="29"/>
                </a:cubicBezTo>
                <a:cubicBezTo>
                  <a:pt x="214" y="25"/>
                  <a:pt x="212" y="22"/>
                  <a:pt x="210" y="19"/>
                </a:cubicBezTo>
                <a:cubicBezTo>
                  <a:pt x="210" y="19"/>
                  <a:pt x="210" y="18"/>
                  <a:pt x="210" y="18"/>
                </a:cubicBezTo>
                <a:moveTo>
                  <a:pt x="209" y="25"/>
                </a:moveTo>
                <a:cubicBezTo>
                  <a:pt x="209" y="25"/>
                  <a:pt x="209" y="25"/>
                  <a:pt x="209" y="25"/>
                </a:cubicBezTo>
                <a:cubicBezTo>
                  <a:pt x="211" y="27"/>
                  <a:pt x="213" y="28"/>
                  <a:pt x="214" y="30"/>
                </a:cubicBezTo>
                <a:cubicBezTo>
                  <a:pt x="219" y="37"/>
                  <a:pt x="224" y="45"/>
                  <a:pt x="229" y="52"/>
                </a:cubicBezTo>
                <a:cubicBezTo>
                  <a:pt x="229" y="52"/>
                  <a:pt x="229" y="52"/>
                  <a:pt x="229" y="52"/>
                </a:cubicBezTo>
                <a:cubicBezTo>
                  <a:pt x="229" y="52"/>
                  <a:pt x="229" y="52"/>
                  <a:pt x="229" y="52"/>
                </a:cubicBezTo>
                <a:cubicBezTo>
                  <a:pt x="229" y="52"/>
                  <a:pt x="229" y="52"/>
                  <a:pt x="229" y="52"/>
                </a:cubicBezTo>
                <a:cubicBezTo>
                  <a:pt x="231" y="55"/>
                  <a:pt x="233" y="57"/>
                  <a:pt x="235" y="60"/>
                </a:cubicBezTo>
                <a:cubicBezTo>
                  <a:pt x="238" y="65"/>
                  <a:pt x="241" y="70"/>
                  <a:pt x="243" y="75"/>
                </a:cubicBezTo>
                <a:cubicBezTo>
                  <a:pt x="240" y="72"/>
                  <a:pt x="238" y="68"/>
                  <a:pt x="235" y="65"/>
                </a:cubicBezTo>
                <a:cubicBezTo>
                  <a:pt x="231" y="59"/>
                  <a:pt x="227" y="53"/>
                  <a:pt x="222" y="48"/>
                </a:cubicBezTo>
                <a:cubicBezTo>
                  <a:pt x="220" y="43"/>
                  <a:pt x="217" y="37"/>
                  <a:pt x="214" y="32"/>
                </a:cubicBezTo>
                <a:cubicBezTo>
                  <a:pt x="212" y="33"/>
                  <a:pt x="212" y="33"/>
                  <a:pt x="212" y="33"/>
                </a:cubicBezTo>
                <a:cubicBezTo>
                  <a:pt x="212" y="32"/>
                  <a:pt x="211" y="30"/>
                  <a:pt x="211" y="28"/>
                </a:cubicBezTo>
                <a:cubicBezTo>
                  <a:pt x="211" y="28"/>
                  <a:pt x="211" y="28"/>
                  <a:pt x="211" y="28"/>
                </a:cubicBezTo>
                <a:cubicBezTo>
                  <a:pt x="211" y="28"/>
                  <a:pt x="211" y="28"/>
                  <a:pt x="211" y="28"/>
                </a:cubicBezTo>
                <a:cubicBezTo>
                  <a:pt x="211" y="28"/>
                  <a:pt x="211" y="28"/>
                  <a:pt x="211" y="28"/>
                </a:cubicBezTo>
                <a:cubicBezTo>
                  <a:pt x="209" y="29"/>
                  <a:pt x="209" y="29"/>
                  <a:pt x="209" y="29"/>
                </a:cubicBezTo>
                <a:cubicBezTo>
                  <a:pt x="209" y="28"/>
                  <a:pt x="209" y="27"/>
                  <a:pt x="209" y="26"/>
                </a:cubicBezTo>
                <a:lnTo>
                  <a:pt x="209" y="25"/>
                </a:lnTo>
                <a:close/>
                <a:moveTo>
                  <a:pt x="207" y="33"/>
                </a:moveTo>
                <a:cubicBezTo>
                  <a:pt x="207" y="33"/>
                  <a:pt x="207" y="33"/>
                  <a:pt x="207" y="33"/>
                </a:cubicBezTo>
                <a:cubicBezTo>
                  <a:pt x="207" y="32"/>
                  <a:pt x="207" y="32"/>
                  <a:pt x="206" y="32"/>
                </a:cubicBezTo>
                <a:cubicBezTo>
                  <a:pt x="205" y="27"/>
                  <a:pt x="204" y="23"/>
                  <a:pt x="203" y="19"/>
                </a:cubicBezTo>
                <a:cubicBezTo>
                  <a:pt x="204" y="20"/>
                  <a:pt x="206" y="21"/>
                  <a:pt x="207" y="23"/>
                </a:cubicBezTo>
                <a:cubicBezTo>
                  <a:pt x="207" y="24"/>
                  <a:pt x="207" y="25"/>
                  <a:pt x="207" y="26"/>
                </a:cubicBezTo>
                <a:cubicBezTo>
                  <a:pt x="207" y="28"/>
                  <a:pt x="207" y="30"/>
                  <a:pt x="207" y="33"/>
                </a:cubicBezTo>
                <a:moveTo>
                  <a:pt x="206" y="18"/>
                </a:moveTo>
                <a:cubicBezTo>
                  <a:pt x="206" y="18"/>
                  <a:pt x="206" y="18"/>
                  <a:pt x="206" y="18"/>
                </a:cubicBezTo>
                <a:cubicBezTo>
                  <a:pt x="205" y="17"/>
                  <a:pt x="203" y="15"/>
                  <a:pt x="202" y="14"/>
                </a:cubicBezTo>
                <a:cubicBezTo>
                  <a:pt x="202" y="13"/>
                  <a:pt x="202" y="13"/>
                  <a:pt x="202" y="12"/>
                </a:cubicBezTo>
                <a:cubicBezTo>
                  <a:pt x="203" y="14"/>
                  <a:pt x="205" y="16"/>
                  <a:pt x="206" y="18"/>
                </a:cubicBezTo>
                <a:moveTo>
                  <a:pt x="201" y="21"/>
                </a:moveTo>
                <a:cubicBezTo>
                  <a:pt x="201" y="21"/>
                  <a:pt x="201" y="21"/>
                  <a:pt x="201" y="21"/>
                </a:cubicBezTo>
                <a:cubicBezTo>
                  <a:pt x="201" y="23"/>
                  <a:pt x="202" y="25"/>
                  <a:pt x="202" y="27"/>
                </a:cubicBezTo>
                <a:cubicBezTo>
                  <a:pt x="202" y="26"/>
                  <a:pt x="202" y="26"/>
                  <a:pt x="202" y="26"/>
                </a:cubicBezTo>
                <a:cubicBezTo>
                  <a:pt x="201" y="24"/>
                  <a:pt x="201" y="23"/>
                  <a:pt x="201" y="21"/>
                </a:cubicBezTo>
                <a:moveTo>
                  <a:pt x="202" y="31"/>
                </a:moveTo>
                <a:cubicBezTo>
                  <a:pt x="202" y="31"/>
                  <a:pt x="202" y="31"/>
                  <a:pt x="202" y="31"/>
                </a:cubicBezTo>
                <a:cubicBezTo>
                  <a:pt x="203" y="32"/>
                  <a:pt x="203" y="32"/>
                  <a:pt x="204" y="33"/>
                </a:cubicBezTo>
                <a:cubicBezTo>
                  <a:pt x="205" y="37"/>
                  <a:pt x="206" y="42"/>
                  <a:pt x="208" y="46"/>
                </a:cubicBezTo>
                <a:cubicBezTo>
                  <a:pt x="207" y="46"/>
                  <a:pt x="207" y="46"/>
                  <a:pt x="207" y="46"/>
                </a:cubicBezTo>
                <a:cubicBezTo>
                  <a:pt x="208" y="53"/>
                  <a:pt x="209" y="59"/>
                  <a:pt x="210" y="65"/>
                </a:cubicBezTo>
                <a:cubicBezTo>
                  <a:pt x="210" y="65"/>
                  <a:pt x="208" y="65"/>
                  <a:pt x="207" y="65"/>
                </a:cubicBezTo>
                <a:cubicBezTo>
                  <a:pt x="207" y="62"/>
                  <a:pt x="206" y="59"/>
                  <a:pt x="205" y="56"/>
                </a:cubicBezTo>
                <a:cubicBezTo>
                  <a:pt x="204" y="48"/>
                  <a:pt x="203" y="39"/>
                  <a:pt x="202" y="31"/>
                </a:cubicBezTo>
                <a:moveTo>
                  <a:pt x="196" y="136"/>
                </a:moveTo>
                <a:cubicBezTo>
                  <a:pt x="196" y="136"/>
                  <a:pt x="196" y="136"/>
                  <a:pt x="196" y="136"/>
                </a:cubicBezTo>
                <a:cubicBezTo>
                  <a:pt x="194" y="136"/>
                  <a:pt x="192" y="136"/>
                  <a:pt x="190" y="136"/>
                </a:cubicBezTo>
                <a:cubicBezTo>
                  <a:pt x="187" y="135"/>
                  <a:pt x="184" y="134"/>
                  <a:pt x="181" y="133"/>
                </a:cubicBezTo>
                <a:cubicBezTo>
                  <a:pt x="192" y="132"/>
                  <a:pt x="203" y="132"/>
                  <a:pt x="213" y="130"/>
                </a:cubicBezTo>
                <a:cubicBezTo>
                  <a:pt x="214" y="133"/>
                  <a:pt x="214" y="135"/>
                  <a:pt x="215" y="138"/>
                </a:cubicBezTo>
                <a:cubicBezTo>
                  <a:pt x="208" y="136"/>
                  <a:pt x="202" y="136"/>
                  <a:pt x="196" y="136"/>
                </a:cubicBezTo>
                <a:moveTo>
                  <a:pt x="210" y="139"/>
                </a:moveTo>
                <a:cubicBezTo>
                  <a:pt x="210" y="139"/>
                  <a:pt x="210" y="139"/>
                  <a:pt x="210" y="139"/>
                </a:cubicBezTo>
                <a:cubicBezTo>
                  <a:pt x="209" y="139"/>
                  <a:pt x="207" y="139"/>
                  <a:pt x="206" y="139"/>
                </a:cubicBezTo>
                <a:cubicBezTo>
                  <a:pt x="204" y="139"/>
                  <a:pt x="203" y="139"/>
                  <a:pt x="202" y="138"/>
                </a:cubicBezTo>
                <a:cubicBezTo>
                  <a:pt x="205" y="139"/>
                  <a:pt x="208" y="139"/>
                  <a:pt x="210" y="139"/>
                </a:cubicBezTo>
                <a:moveTo>
                  <a:pt x="208" y="119"/>
                </a:moveTo>
                <a:cubicBezTo>
                  <a:pt x="208" y="119"/>
                  <a:pt x="208" y="119"/>
                  <a:pt x="208" y="119"/>
                </a:cubicBezTo>
                <a:cubicBezTo>
                  <a:pt x="204" y="120"/>
                  <a:pt x="200" y="121"/>
                  <a:pt x="195" y="121"/>
                </a:cubicBezTo>
                <a:cubicBezTo>
                  <a:pt x="188" y="121"/>
                  <a:pt x="180" y="120"/>
                  <a:pt x="173" y="120"/>
                </a:cubicBezTo>
                <a:cubicBezTo>
                  <a:pt x="172" y="120"/>
                  <a:pt x="170" y="120"/>
                  <a:pt x="168" y="120"/>
                </a:cubicBezTo>
                <a:cubicBezTo>
                  <a:pt x="168" y="114"/>
                  <a:pt x="167" y="107"/>
                  <a:pt x="165" y="101"/>
                </a:cubicBezTo>
                <a:cubicBezTo>
                  <a:pt x="178" y="104"/>
                  <a:pt x="193" y="104"/>
                  <a:pt x="204" y="108"/>
                </a:cubicBezTo>
                <a:cubicBezTo>
                  <a:pt x="198" y="110"/>
                  <a:pt x="192" y="110"/>
                  <a:pt x="185" y="110"/>
                </a:cubicBezTo>
                <a:cubicBezTo>
                  <a:pt x="180" y="110"/>
                  <a:pt x="174" y="110"/>
                  <a:pt x="170" y="110"/>
                </a:cubicBezTo>
                <a:cubicBezTo>
                  <a:pt x="169" y="110"/>
                  <a:pt x="169" y="110"/>
                  <a:pt x="169" y="110"/>
                </a:cubicBezTo>
                <a:cubicBezTo>
                  <a:pt x="168" y="112"/>
                  <a:pt x="168" y="112"/>
                  <a:pt x="168" y="112"/>
                </a:cubicBezTo>
                <a:cubicBezTo>
                  <a:pt x="180" y="116"/>
                  <a:pt x="195" y="117"/>
                  <a:pt x="208" y="119"/>
                </a:cubicBezTo>
                <a:moveTo>
                  <a:pt x="201" y="129"/>
                </a:moveTo>
                <a:cubicBezTo>
                  <a:pt x="201" y="129"/>
                  <a:pt x="201" y="129"/>
                  <a:pt x="201" y="129"/>
                </a:cubicBezTo>
                <a:cubicBezTo>
                  <a:pt x="193" y="130"/>
                  <a:pt x="184" y="130"/>
                  <a:pt x="175" y="132"/>
                </a:cubicBezTo>
                <a:cubicBezTo>
                  <a:pt x="173" y="131"/>
                  <a:pt x="171" y="130"/>
                  <a:pt x="169" y="130"/>
                </a:cubicBezTo>
                <a:cubicBezTo>
                  <a:pt x="169" y="128"/>
                  <a:pt x="169" y="125"/>
                  <a:pt x="169" y="123"/>
                </a:cubicBezTo>
                <a:cubicBezTo>
                  <a:pt x="179" y="126"/>
                  <a:pt x="190" y="128"/>
                  <a:pt x="201" y="129"/>
                </a:cubicBezTo>
                <a:moveTo>
                  <a:pt x="177" y="122"/>
                </a:moveTo>
                <a:cubicBezTo>
                  <a:pt x="177" y="122"/>
                  <a:pt x="177" y="122"/>
                  <a:pt x="177" y="122"/>
                </a:cubicBezTo>
                <a:cubicBezTo>
                  <a:pt x="182" y="123"/>
                  <a:pt x="189" y="123"/>
                  <a:pt x="195" y="123"/>
                </a:cubicBezTo>
                <a:cubicBezTo>
                  <a:pt x="201" y="123"/>
                  <a:pt x="207" y="122"/>
                  <a:pt x="212" y="119"/>
                </a:cubicBezTo>
                <a:cubicBezTo>
                  <a:pt x="212" y="122"/>
                  <a:pt x="212" y="125"/>
                  <a:pt x="213" y="128"/>
                </a:cubicBezTo>
                <a:cubicBezTo>
                  <a:pt x="201" y="126"/>
                  <a:pt x="188" y="125"/>
                  <a:pt x="177" y="122"/>
                </a:cubicBezTo>
                <a:moveTo>
                  <a:pt x="181" y="113"/>
                </a:moveTo>
                <a:cubicBezTo>
                  <a:pt x="181" y="113"/>
                  <a:pt x="181" y="113"/>
                  <a:pt x="181" y="113"/>
                </a:cubicBezTo>
                <a:cubicBezTo>
                  <a:pt x="183" y="113"/>
                  <a:pt x="184" y="113"/>
                  <a:pt x="185" y="113"/>
                </a:cubicBezTo>
                <a:cubicBezTo>
                  <a:pt x="193" y="113"/>
                  <a:pt x="201" y="112"/>
                  <a:pt x="209" y="110"/>
                </a:cubicBezTo>
                <a:cubicBezTo>
                  <a:pt x="210" y="110"/>
                  <a:pt x="210" y="110"/>
                  <a:pt x="210" y="110"/>
                </a:cubicBezTo>
                <a:cubicBezTo>
                  <a:pt x="210" y="112"/>
                  <a:pt x="211" y="114"/>
                  <a:pt x="211" y="116"/>
                </a:cubicBezTo>
                <a:cubicBezTo>
                  <a:pt x="202" y="115"/>
                  <a:pt x="191" y="114"/>
                  <a:pt x="181" y="113"/>
                </a:cubicBezTo>
                <a:moveTo>
                  <a:pt x="209" y="108"/>
                </a:moveTo>
                <a:cubicBezTo>
                  <a:pt x="209" y="108"/>
                  <a:pt x="209" y="108"/>
                  <a:pt x="209" y="108"/>
                </a:cubicBezTo>
                <a:cubicBezTo>
                  <a:pt x="196" y="101"/>
                  <a:pt x="179" y="102"/>
                  <a:pt x="165" y="98"/>
                </a:cubicBezTo>
                <a:cubicBezTo>
                  <a:pt x="165" y="98"/>
                  <a:pt x="165" y="98"/>
                  <a:pt x="165" y="98"/>
                </a:cubicBezTo>
                <a:cubicBezTo>
                  <a:pt x="166" y="98"/>
                  <a:pt x="168" y="98"/>
                  <a:pt x="170" y="98"/>
                </a:cubicBezTo>
                <a:cubicBezTo>
                  <a:pt x="175" y="98"/>
                  <a:pt x="181" y="98"/>
                  <a:pt x="186" y="98"/>
                </a:cubicBezTo>
                <a:cubicBezTo>
                  <a:pt x="191" y="98"/>
                  <a:pt x="195" y="98"/>
                  <a:pt x="200" y="97"/>
                </a:cubicBezTo>
                <a:cubicBezTo>
                  <a:pt x="204" y="96"/>
                  <a:pt x="204" y="96"/>
                  <a:pt x="204" y="96"/>
                </a:cubicBezTo>
                <a:cubicBezTo>
                  <a:pt x="200" y="94"/>
                  <a:pt x="200" y="94"/>
                  <a:pt x="200" y="94"/>
                </a:cubicBezTo>
                <a:cubicBezTo>
                  <a:pt x="188" y="89"/>
                  <a:pt x="174" y="88"/>
                  <a:pt x="161" y="85"/>
                </a:cubicBezTo>
                <a:cubicBezTo>
                  <a:pt x="161" y="85"/>
                  <a:pt x="161" y="84"/>
                  <a:pt x="161" y="84"/>
                </a:cubicBezTo>
                <a:cubicBezTo>
                  <a:pt x="172" y="85"/>
                  <a:pt x="183" y="87"/>
                  <a:pt x="195" y="87"/>
                </a:cubicBezTo>
                <a:cubicBezTo>
                  <a:pt x="195" y="84"/>
                  <a:pt x="195" y="84"/>
                  <a:pt x="195" y="84"/>
                </a:cubicBezTo>
                <a:cubicBezTo>
                  <a:pt x="184" y="80"/>
                  <a:pt x="170" y="78"/>
                  <a:pt x="157" y="74"/>
                </a:cubicBezTo>
                <a:cubicBezTo>
                  <a:pt x="157" y="74"/>
                  <a:pt x="157" y="74"/>
                  <a:pt x="157" y="74"/>
                </a:cubicBezTo>
                <a:cubicBezTo>
                  <a:pt x="161" y="74"/>
                  <a:pt x="165" y="74"/>
                  <a:pt x="168" y="75"/>
                </a:cubicBezTo>
                <a:cubicBezTo>
                  <a:pt x="168" y="75"/>
                  <a:pt x="168" y="75"/>
                  <a:pt x="168" y="75"/>
                </a:cubicBezTo>
                <a:cubicBezTo>
                  <a:pt x="171" y="77"/>
                  <a:pt x="171" y="77"/>
                  <a:pt x="171" y="77"/>
                </a:cubicBezTo>
                <a:cubicBezTo>
                  <a:pt x="176" y="79"/>
                  <a:pt x="183" y="80"/>
                  <a:pt x="190" y="80"/>
                </a:cubicBezTo>
                <a:cubicBezTo>
                  <a:pt x="194" y="80"/>
                  <a:pt x="197" y="80"/>
                  <a:pt x="201" y="79"/>
                </a:cubicBezTo>
                <a:cubicBezTo>
                  <a:pt x="201" y="79"/>
                  <a:pt x="201" y="79"/>
                  <a:pt x="201" y="79"/>
                </a:cubicBezTo>
                <a:cubicBezTo>
                  <a:pt x="201" y="79"/>
                  <a:pt x="201" y="79"/>
                  <a:pt x="201" y="80"/>
                </a:cubicBezTo>
                <a:cubicBezTo>
                  <a:pt x="203" y="81"/>
                  <a:pt x="203" y="81"/>
                  <a:pt x="203" y="81"/>
                </a:cubicBezTo>
                <a:cubicBezTo>
                  <a:pt x="204" y="80"/>
                  <a:pt x="204" y="80"/>
                  <a:pt x="204" y="79"/>
                </a:cubicBezTo>
                <a:cubicBezTo>
                  <a:pt x="204" y="79"/>
                  <a:pt x="205" y="79"/>
                  <a:pt x="206" y="79"/>
                </a:cubicBezTo>
                <a:cubicBezTo>
                  <a:pt x="207" y="89"/>
                  <a:pt x="208" y="98"/>
                  <a:pt x="210" y="108"/>
                </a:cubicBezTo>
                <a:lnTo>
                  <a:pt x="209" y="108"/>
                </a:lnTo>
                <a:close/>
                <a:moveTo>
                  <a:pt x="164" y="95"/>
                </a:moveTo>
                <a:cubicBezTo>
                  <a:pt x="164" y="95"/>
                  <a:pt x="164" y="95"/>
                  <a:pt x="164" y="95"/>
                </a:cubicBezTo>
                <a:cubicBezTo>
                  <a:pt x="163" y="93"/>
                  <a:pt x="163" y="90"/>
                  <a:pt x="162" y="88"/>
                </a:cubicBezTo>
                <a:cubicBezTo>
                  <a:pt x="173" y="90"/>
                  <a:pt x="185" y="91"/>
                  <a:pt x="195" y="95"/>
                </a:cubicBezTo>
                <a:cubicBezTo>
                  <a:pt x="192" y="95"/>
                  <a:pt x="189" y="95"/>
                  <a:pt x="186" y="95"/>
                </a:cubicBezTo>
                <a:cubicBezTo>
                  <a:pt x="181" y="95"/>
                  <a:pt x="175" y="95"/>
                  <a:pt x="170" y="95"/>
                </a:cubicBezTo>
                <a:cubicBezTo>
                  <a:pt x="168" y="95"/>
                  <a:pt x="166" y="95"/>
                  <a:pt x="164" y="95"/>
                </a:cubicBezTo>
                <a:moveTo>
                  <a:pt x="160" y="82"/>
                </a:moveTo>
                <a:cubicBezTo>
                  <a:pt x="160" y="82"/>
                  <a:pt x="160" y="82"/>
                  <a:pt x="160" y="82"/>
                </a:cubicBezTo>
                <a:cubicBezTo>
                  <a:pt x="160" y="80"/>
                  <a:pt x="159" y="79"/>
                  <a:pt x="159" y="77"/>
                </a:cubicBezTo>
                <a:cubicBezTo>
                  <a:pt x="167" y="80"/>
                  <a:pt x="177" y="81"/>
                  <a:pt x="185" y="84"/>
                </a:cubicBezTo>
                <a:cubicBezTo>
                  <a:pt x="177" y="83"/>
                  <a:pt x="169" y="82"/>
                  <a:pt x="160" y="82"/>
                </a:cubicBezTo>
                <a:moveTo>
                  <a:pt x="157" y="82"/>
                </a:moveTo>
                <a:cubicBezTo>
                  <a:pt x="157" y="82"/>
                  <a:pt x="157" y="82"/>
                  <a:pt x="157" y="82"/>
                </a:cubicBezTo>
                <a:cubicBezTo>
                  <a:pt x="157" y="82"/>
                  <a:pt x="156" y="82"/>
                  <a:pt x="156" y="82"/>
                </a:cubicBezTo>
                <a:cubicBezTo>
                  <a:pt x="155" y="82"/>
                  <a:pt x="154" y="82"/>
                  <a:pt x="154" y="82"/>
                </a:cubicBezTo>
                <a:cubicBezTo>
                  <a:pt x="154" y="79"/>
                  <a:pt x="154" y="78"/>
                  <a:pt x="154" y="76"/>
                </a:cubicBezTo>
                <a:cubicBezTo>
                  <a:pt x="155" y="76"/>
                  <a:pt x="155" y="76"/>
                  <a:pt x="155" y="76"/>
                </a:cubicBezTo>
                <a:cubicBezTo>
                  <a:pt x="156" y="78"/>
                  <a:pt x="157" y="80"/>
                  <a:pt x="157" y="82"/>
                </a:cubicBezTo>
                <a:moveTo>
                  <a:pt x="156" y="70"/>
                </a:moveTo>
                <a:cubicBezTo>
                  <a:pt x="156" y="70"/>
                  <a:pt x="156" y="70"/>
                  <a:pt x="156" y="70"/>
                </a:cubicBezTo>
                <a:cubicBezTo>
                  <a:pt x="156" y="70"/>
                  <a:pt x="156" y="70"/>
                  <a:pt x="157" y="70"/>
                </a:cubicBezTo>
                <a:cubicBezTo>
                  <a:pt x="159" y="70"/>
                  <a:pt x="162" y="71"/>
                  <a:pt x="165" y="72"/>
                </a:cubicBezTo>
                <a:cubicBezTo>
                  <a:pt x="162" y="72"/>
                  <a:pt x="159" y="71"/>
                  <a:pt x="156" y="71"/>
                </a:cubicBezTo>
                <a:cubicBezTo>
                  <a:pt x="156" y="71"/>
                  <a:pt x="156" y="70"/>
                  <a:pt x="156" y="70"/>
                </a:cubicBezTo>
                <a:moveTo>
                  <a:pt x="179" y="73"/>
                </a:moveTo>
                <a:cubicBezTo>
                  <a:pt x="179" y="73"/>
                  <a:pt x="179" y="73"/>
                  <a:pt x="179" y="73"/>
                </a:cubicBezTo>
                <a:cubicBezTo>
                  <a:pt x="174" y="72"/>
                  <a:pt x="170" y="71"/>
                  <a:pt x="166" y="69"/>
                </a:cubicBezTo>
                <a:cubicBezTo>
                  <a:pt x="171" y="70"/>
                  <a:pt x="177" y="72"/>
                  <a:pt x="183" y="73"/>
                </a:cubicBezTo>
                <a:cubicBezTo>
                  <a:pt x="181" y="73"/>
                  <a:pt x="180" y="73"/>
                  <a:pt x="179" y="73"/>
                </a:cubicBezTo>
                <a:moveTo>
                  <a:pt x="187" y="78"/>
                </a:moveTo>
                <a:cubicBezTo>
                  <a:pt x="187" y="78"/>
                  <a:pt x="187" y="78"/>
                  <a:pt x="187" y="78"/>
                </a:cubicBezTo>
                <a:cubicBezTo>
                  <a:pt x="184" y="77"/>
                  <a:pt x="181" y="77"/>
                  <a:pt x="178" y="76"/>
                </a:cubicBezTo>
                <a:cubicBezTo>
                  <a:pt x="180" y="76"/>
                  <a:pt x="181" y="77"/>
                  <a:pt x="182" y="77"/>
                </a:cubicBezTo>
                <a:cubicBezTo>
                  <a:pt x="184" y="77"/>
                  <a:pt x="185" y="77"/>
                  <a:pt x="187" y="78"/>
                </a:cubicBezTo>
                <a:moveTo>
                  <a:pt x="166" y="63"/>
                </a:moveTo>
                <a:cubicBezTo>
                  <a:pt x="166" y="63"/>
                  <a:pt x="166" y="63"/>
                  <a:pt x="166" y="63"/>
                </a:cubicBezTo>
                <a:cubicBezTo>
                  <a:pt x="177" y="63"/>
                  <a:pt x="191" y="65"/>
                  <a:pt x="200" y="67"/>
                </a:cubicBezTo>
                <a:cubicBezTo>
                  <a:pt x="200" y="67"/>
                  <a:pt x="199" y="67"/>
                  <a:pt x="198" y="67"/>
                </a:cubicBezTo>
                <a:cubicBezTo>
                  <a:pt x="187" y="67"/>
                  <a:pt x="176" y="65"/>
                  <a:pt x="166" y="63"/>
                </a:cubicBezTo>
                <a:close/>
                <a:moveTo>
                  <a:pt x="148" y="62"/>
                </a:moveTo>
                <a:cubicBezTo>
                  <a:pt x="148" y="62"/>
                  <a:pt x="148" y="62"/>
                  <a:pt x="148" y="62"/>
                </a:cubicBezTo>
                <a:cubicBezTo>
                  <a:pt x="149" y="63"/>
                  <a:pt x="150" y="63"/>
                  <a:pt x="151" y="63"/>
                </a:cubicBezTo>
                <a:cubicBezTo>
                  <a:pt x="150" y="63"/>
                  <a:pt x="149" y="64"/>
                  <a:pt x="148" y="65"/>
                </a:cubicBezTo>
                <a:lnTo>
                  <a:pt x="148" y="62"/>
                </a:lnTo>
                <a:close/>
                <a:moveTo>
                  <a:pt x="153" y="70"/>
                </a:moveTo>
                <a:cubicBezTo>
                  <a:pt x="153" y="70"/>
                  <a:pt x="153" y="70"/>
                  <a:pt x="153" y="70"/>
                </a:cubicBezTo>
                <a:cubicBezTo>
                  <a:pt x="153" y="70"/>
                  <a:pt x="153" y="70"/>
                  <a:pt x="153" y="70"/>
                </a:cubicBezTo>
                <a:cubicBezTo>
                  <a:pt x="153" y="70"/>
                  <a:pt x="152" y="71"/>
                  <a:pt x="152" y="71"/>
                </a:cubicBezTo>
                <a:cubicBezTo>
                  <a:pt x="152" y="71"/>
                  <a:pt x="152" y="71"/>
                  <a:pt x="152" y="71"/>
                </a:cubicBezTo>
                <a:cubicBezTo>
                  <a:pt x="151" y="71"/>
                  <a:pt x="150" y="71"/>
                  <a:pt x="149" y="71"/>
                </a:cubicBezTo>
                <a:cubicBezTo>
                  <a:pt x="149" y="74"/>
                  <a:pt x="149" y="74"/>
                  <a:pt x="149" y="74"/>
                </a:cubicBezTo>
                <a:cubicBezTo>
                  <a:pt x="150" y="74"/>
                  <a:pt x="151" y="74"/>
                  <a:pt x="152" y="75"/>
                </a:cubicBezTo>
                <a:cubicBezTo>
                  <a:pt x="151" y="77"/>
                  <a:pt x="151" y="79"/>
                  <a:pt x="151" y="82"/>
                </a:cubicBezTo>
                <a:cubicBezTo>
                  <a:pt x="151" y="82"/>
                  <a:pt x="151" y="82"/>
                  <a:pt x="151" y="82"/>
                </a:cubicBezTo>
                <a:cubicBezTo>
                  <a:pt x="150" y="84"/>
                  <a:pt x="150" y="84"/>
                  <a:pt x="150" y="84"/>
                </a:cubicBezTo>
                <a:cubicBezTo>
                  <a:pt x="150" y="84"/>
                  <a:pt x="151" y="84"/>
                  <a:pt x="151" y="84"/>
                </a:cubicBezTo>
                <a:cubicBezTo>
                  <a:pt x="151" y="86"/>
                  <a:pt x="151" y="88"/>
                  <a:pt x="151" y="90"/>
                </a:cubicBezTo>
                <a:cubicBezTo>
                  <a:pt x="151" y="93"/>
                  <a:pt x="151" y="96"/>
                  <a:pt x="151" y="99"/>
                </a:cubicBezTo>
                <a:cubicBezTo>
                  <a:pt x="150" y="97"/>
                  <a:pt x="150" y="94"/>
                  <a:pt x="149" y="91"/>
                </a:cubicBezTo>
                <a:cubicBezTo>
                  <a:pt x="149" y="84"/>
                  <a:pt x="148" y="76"/>
                  <a:pt x="148" y="70"/>
                </a:cubicBezTo>
                <a:cubicBezTo>
                  <a:pt x="148" y="69"/>
                  <a:pt x="149" y="68"/>
                  <a:pt x="150" y="67"/>
                </a:cubicBezTo>
                <a:cubicBezTo>
                  <a:pt x="151" y="65"/>
                  <a:pt x="153" y="64"/>
                  <a:pt x="156" y="64"/>
                </a:cubicBezTo>
                <a:cubicBezTo>
                  <a:pt x="169" y="66"/>
                  <a:pt x="184" y="69"/>
                  <a:pt x="198" y="69"/>
                </a:cubicBezTo>
                <a:cubicBezTo>
                  <a:pt x="200" y="69"/>
                  <a:pt x="202" y="69"/>
                  <a:pt x="204" y="69"/>
                </a:cubicBezTo>
                <a:cubicBezTo>
                  <a:pt x="204" y="71"/>
                  <a:pt x="205" y="72"/>
                  <a:pt x="205" y="74"/>
                </a:cubicBezTo>
                <a:cubicBezTo>
                  <a:pt x="205" y="74"/>
                  <a:pt x="205" y="74"/>
                  <a:pt x="205" y="74"/>
                </a:cubicBezTo>
                <a:cubicBezTo>
                  <a:pt x="205" y="74"/>
                  <a:pt x="204" y="73"/>
                  <a:pt x="204" y="73"/>
                </a:cubicBezTo>
                <a:cubicBezTo>
                  <a:pt x="204" y="71"/>
                  <a:pt x="204" y="71"/>
                  <a:pt x="204" y="71"/>
                </a:cubicBezTo>
                <a:cubicBezTo>
                  <a:pt x="202" y="72"/>
                  <a:pt x="202" y="72"/>
                  <a:pt x="202" y="72"/>
                </a:cubicBezTo>
                <a:cubicBezTo>
                  <a:pt x="200" y="73"/>
                  <a:pt x="197" y="74"/>
                  <a:pt x="194" y="74"/>
                </a:cubicBezTo>
                <a:cubicBezTo>
                  <a:pt x="184" y="71"/>
                  <a:pt x="172" y="67"/>
                  <a:pt x="162" y="67"/>
                </a:cubicBezTo>
                <a:cubicBezTo>
                  <a:pt x="160" y="67"/>
                  <a:pt x="159" y="67"/>
                  <a:pt x="157" y="67"/>
                </a:cubicBezTo>
                <a:cubicBezTo>
                  <a:pt x="156" y="67"/>
                  <a:pt x="155" y="67"/>
                  <a:pt x="155" y="67"/>
                </a:cubicBezTo>
                <a:cubicBezTo>
                  <a:pt x="154" y="67"/>
                  <a:pt x="154" y="67"/>
                  <a:pt x="154" y="67"/>
                </a:cubicBezTo>
                <a:cubicBezTo>
                  <a:pt x="153" y="68"/>
                  <a:pt x="153" y="68"/>
                  <a:pt x="153" y="68"/>
                </a:cubicBezTo>
                <a:cubicBezTo>
                  <a:pt x="153" y="68"/>
                  <a:pt x="153" y="68"/>
                  <a:pt x="153" y="68"/>
                </a:cubicBezTo>
                <a:cubicBezTo>
                  <a:pt x="152" y="69"/>
                  <a:pt x="152" y="69"/>
                  <a:pt x="152" y="69"/>
                </a:cubicBezTo>
                <a:lnTo>
                  <a:pt x="153" y="70"/>
                </a:lnTo>
                <a:close/>
                <a:moveTo>
                  <a:pt x="153" y="90"/>
                </a:moveTo>
                <a:cubicBezTo>
                  <a:pt x="153" y="90"/>
                  <a:pt x="153" y="90"/>
                  <a:pt x="153" y="90"/>
                </a:cubicBezTo>
                <a:cubicBezTo>
                  <a:pt x="153" y="88"/>
                  <a:pt x="153" y="87"/>
                  <a:pt x="153" y="85"/>
                </a:cubicBezTo>
                <a:cubicBezTo>
                  <a:pt x="155" y="86"/>
                  <a:pt x="157" y="86"/>
                  <a:pt x="159" y="87"/>
                </a:cubicBezTo>
                <a:cubicBezTo>
                  <a:pt x="160" y="90"/>
                  <a:pt x="161" y="93"/>
                  <a:pt x="161" y="96"/>
                </a:cubicBezTo>
                <a:cubicBezTo>
                  <a:pt x="160" y="96"/>
                  <a:pt x="159" y="96"/>
                  <a:pt x="158" y="96"/>
                </a:cubicBezTo>
                <a:cubicBezTo>
                  <a:pt x="153" y="97"/>
                  <a:pt x="153" y="97"/>
                  <a:pt x="153" y="97"/>
                </a:cubicBezTo>
                <a:cubicBezTo>
                  <a:pt x="153" y="95"/>
                  <a:pt x="153" y="92"/>
                  <a:pt x="153" y="90"/>
                </a:cubicBezTo>
                <a:moveTo>
                  <a:pt x="157" y="124"/>
                </a:moveTo>
                <a:cubicBezTo>
                  <a:pt x="157" y="124"/>
                  <a:pt x="157" y="124"/>
                  <a:pt x="157" y="124"/>
                </a:cubicBezTo>
                <a:cubicBezTo>
                  <a:pt x="155" y="116"/>
                  <a:pt x="154" y="106"/>
                  <a:pt x="153" y="97"/>
                </a:cubicBezTo>
                <a:cubicBezTo>
                  <a:pt x="157" y="99"/>
                  <a:pt x="157" y="99"/>
                  <a:pt x="157" y="99"/>
                </a:cubicBezTo>
                <a:cubicBezTo>
                  <a:pt x="159" y="99"/>
                  <a:pt x="161" y="100"/>
                  <a:pt x="162" y="100"/>
                </a:cubicBezTo>
                <a:cubicBezTo>
                  <a:pt x="164" y="109"/>
                  <a:pt x="166" y="119"/>
                  <a:pt x="166" y="127"/>
                </a:cubicBezTo>
                <a:cubicBezTo>
                  <a:pt x="166" y="128"/>
                  <a:pt x="166" y="128"/>
                  <a:pt x="166" y="128"/>
                </a:cubicBezTo>
                <a:cubicBezTo>
                  <a:pt x="165" y="128"/>
                  <a:pt x="165" y="128"/>
                  <a:pt x="165" y="128"/>
                </a:cubicBezTo>
                <a:cubicBezTo>
                  <a:pt x="163" y="127"/>
                  <a:pt x="161" y="127"/>
                  <a:pt x="160" y="127"/>
                </a:cubicBezTo>
                <a:cubicBezTo>
                  <a:pt x="159" y="127"/>
                  <a:pt x="158" y="127"/>
                  <a:pt x="158" y="127"/>
                </a:cubicBezTo>
                <a:cubicBezTo>
                  <a:pt x="158" y="126"/>
                  <a:pt x="157" y="125"/>
                  <a:pt x="157" y="124"/>
                </a:cubicBezTo>
                <a:moveTo>
                  <a:pt x="158" y="129"/>
                </a:moveTo>
                <a:cubicBezTo>
                  <a:pt x="158" y="129"/>
                  <a:pt x="158" y="129"/>
                  <a:pt x="158" y="129"/>
                </a:cubicBezTo>
                <a:cubicBezTo>
                  <a:pt x="159" y="130"/>
                  <a:pt x="160" y="130"/>
                  <a:pt x="162" y="130"/>
                </a:cubicBezTo>
                <a:cubicBezTo>
                  <a:pt x="161" y="131"/>
                  <a:pt x="160" y="131"/>
                  <a:pt x="159" y="132"/>
                </a:cubicBezTo>
                <a:cubicBezTo>
                  <a:pt x="159" y="131"/>
                  <a:pt x="159" y="130"/>
                  <a:pt x="158" y="129"/>
                </a:cubicBezTo>
                <a:moveTo>
                  <a:pt x="162" y="139"/>
                </a:moveTo>
                <a:cubicBezTo>
                  <a:pt x="162" y="139"/>
                  <a:pt x="162" y="139"/>
                  <a:pt x="162" y="139"/>
                </a:cubicBezTo>
                <a:cubicBezTo>
                  <a:pt x="163" y="139"/>
                  <a:pt x="163" y="140"/>
                  <a:pt x="164" y="140"/>
                </a:cubicBezTo>
                <a:cubicBezTo>
                  <a:pt x="164" y="140"/>
                  <a:pt x="164" y="141"/>
                  <a:pt x="164" y="142"/>
                </a:cubicBezTo>
                <a:cubicBezTo>
                  <a:pt x="163" y="141"/>
                  <a:pt x="163" y="140"/>
                  <a:pt x="162" y="139"/>
                </a:cubicBezTo>
                <a:moveTo>
                  <a:pt x="166" y="145"/>
                </a:moveTo>
                <a:cubicBezTo>
                  <a:pt x="166" y="145"/>
                  <a:pt x="166" y="145"/>
                  <a:pt x="166" y="145"/>
                </a:cubicBezTo>
                <a:cubicBezTo>
                  <a:pt x="167" y="144"/>
                  <a:pt x="167" y="144"/>
                  <a:pt x="167" y="144"/>
                </a:cubicBezTo>
                <a:cubicBezTo>
                  <a:pt x="167" y="144"/>
                  <a:pt x="167" y="144"/>
                  <a:pt x="167" y="144"/>
                </a:cubicBezTo>
                <a:cubicBezTo>
                  <a:pt x="167" y="144"/>
                  <a:pt x="167" y="144"/>
                  <a:pt x="167" y="144"/>
                </a:cubicBezTo>
                <a:cubicBezTo>
                  <a:pt x="167" y="144"/>
                  <a:pt x="166" y="140"/>
                  <a:pt x="166" y="139"/>
                </a:cubicBezTo>
                <a:cubicBezTo>
                  <a:pt x="167" y="138"/>
                  <a:pt x="167" y="138"/>
                  <a:pt x="167" y="138"/>
                </a:cubicBezTo>
                <a:cubicBezTo>
                  <a:pt x="165" y="138"/>
                  <a:pt x="165" y="138"/>
                  <a:pt x="165" y="138"/>
                </a:cubicBezTo>
                <a:cubicBezTo>
                  <a:pt x="163" y="137"/>
                  <a:pt x="162" y="136"/>
                  <a:pt x="160" y="135"/>
                </a:cubicBezTo>
                <a:cubicBezTo>
                  <a:pt x="161" y="133"/>
                  <a:pt x="163" y="132"/>
                  <a:pt x="165" y="131"/>
                </a:cubicBezTo>
                <a:cubicBezTo>
                  <a:pt x="166" y="131"/>
                  <a:pt x="166" y="131"/>
                  <a:pt x="167" y="132"/>
                </a:cubicBezTo>
                <a:cubicBezTo>
                  <a:pt x="167" y="132"/>
                  <a:pt x="167" y="132"/>
                  <a:pt x="167" y="132"/>
                </a:cubicBezTo>
                <a:cubicBezTo>
                  <a:pt x="167" y="132"/>
                  <a:pt x="167" y="133"/>
                  <a:pt x="167" y="133"/>
                </a:cubicBezTo>
                <a:cubicBezTo>
                  <a:pt x="167" y="133"/>
                  <a:pt x="167" y="133"/>
                  <a:pt x="167" y="133"/>
                </a:cubicBezTo>
                <a:cubicBezTo>
                  <a:pt x="162" y="134"/>
                  <a:pt x="162" y="134"/>
                  <a:pt x="162" y="134"/>
                </a:cubicBezTo>
                <a:cubicBezTo>
                  <a:pt x="167" y="136"/>
                  <a:pt x="167" y="136"/>
                  <a:pt x="167" y="136"/>
                </a:cubicBezTo>
                <a:cubicBezTo>
                  <a:pt x="167" y="136"/>
                  <a:pt x="167" y="136"/>
                  <a:pt x="167" y="136"/>
                </a:cubicBezTo>
                <a:cubicBezTo>
                  <a:pt x="167" y="137"/>
                  <a:pt x="167" y="139"/>
                  <a:pt x="167" y="140"/>
                </a:cubicBezTo>
                <a:cubicBezTo>
                  <a:pt x="167" y="141"/>
                  <a:pt x="167" y="142"/>
                  <a:pt x="167" y="142"/>
                </a:cubicBezTo>
                <a:cubicBezTo>
                  <a:pt x="167" y="143"/>
                  <a:pt x="167" y="143"/>
                  <a:pt x="167" y="143"/>
                </a:cubicBezTo>
                <a:cubicBezTo>
                  <a:pt x="168" y="144"/>
                  <a:pt x="168" y="144"/>
                  <a:pt x="168" y="144"/>
                </a:cubicBezTo>
                <a:cubicBezTo>
                  <a:pt x="169" y="144"/>
                  <a:pt x="169" y="144"/>
                  <a:pt x="170" y="144"/>
                </a:cubicBezTo>
                <a:cubicBezTo>
                  <a:pt x="170" y="145"/>
                  <a:pt x="170" y="145"/>
                  <a:pt x="170" y="145"/>
                </a:cubicBezTo>
                <a:cubicBezTo>
                  <a:pt x="171" y="145"/>
                  <a:pt x="173" y="145"/>
                  <a:pt x="174" y="145"/>
                </a:cubicBezTo>
                <a:cubicBezTo>
                  <a:pt x="177" y="145"/>
                  <a:pt x="180" y="146"/>
                  <a:pt x="183" y="146"/>
                </a:cubicBezTo>
                <a:cubicBezTo>
                  <a:pt x="174" y="146"/>
                  <a:pt x="169" y="146"/>
                  <a:pt x="166" y="145"/>
                </a:cubicBezTo>
                <a:moveTo>
                  <a:pt x="174" y="142"/>
                </a:moveTo>
                <a:cubicBezTo>
                  <a:pt x="174" y="142"/>
                  <a:pt x="174" y="142"/>
                  <a:pt x="174" y="142"/>
                </a:cubicBezTo>
                <a:cubicBezTo>
                  <a:pt x="172" y="142"/>
                  <a:pt x="171" y="142"/>
                  <a:pt x="170" y="141"/>
                </a:cubicBezTo>
                <a:cubicBezTo>
                  <a:pt x="170" y="140"/>
                  <a:pt x="170" y="140"/>
                  <a:pt x="170" y="140"/>
                </a:cubicBezTo>
                <a:cubicBezTo>
                  <a:pt x="170" y="139"/>
                  <a:pt x="170" y="138"/>
                  <a:pt x="170" y="137"/>
                </a:cubicBezTo>
                <a:cubicBezTo>
                  <a:pt x="173" y="137"/>
                  <a:pt x="176" y="138"/>
                  <a:pt x="179" y="138"/>
                </a:cubicBezTo>
                <a:cubicBezTo>
                  <a:pt x="185" y="140"/>
                  <a:pt x="191" y="141"/>
                  <a:pt x="198" y="141"/>
                </a:cubicBezTo>
                <a:cubicBezTo>
                  <a:pt x="190" y="142"/>
                  <a:pt x="182" y="142"/>
                  <a:pt x="174" y="142"/>
                </a:cubicBezTo>
                <a:moveTo>
                  <a:pt x="205" y="146"/>
                </a:moveTo>
                <a:cubicBezTo>
                  <a:pt x="205" y="146"/>
                  <a:pt x="205" y="146"/>
                  <a:pt x="205" y="146"/>
                </a:cubicBezTo>
                <a:cubicBezTo>
                  <a:pt x="205" y="146"/>
                  <a:pt x="205" y="146"/>
                  <a:pt x="205" y="146"/>
                </a:cubicBezTo>
                <a:cubicBezTo>
                  <a:pt x="200" y="146"/>
                  <a:pt x="195" y="145"/>
                  <a:pt x="190" y="145"/>
                </a:cubicBezTo>
                <a:cubicBezTo>
                  <a:pt x="191" y="145"/>
                  <a:pt x="193" y="145"/>
                  <a:pt x="194" y="145"/>
                </a:cubicBezTo>
                <a:cubicBezTo>
                  <a:pt x="201" y="145"/>
                  <a:pt x="208" y="145"/>
                  <a:pt x="216" y="144"/>
                </a:cubicBezTo>
                <a:cubicBezTo>
                  <a:pt x="216" y="144"/>
                  <a:pt x="216" y="144"/>
                  <a:pt x="216" y="145"/>
                </a:cubicBezTo>
                <a:cubicBezTo>
                  <a:pt x="212" y="145"/>
                  <a:pt x="209" y="145"/>
                  <a:pt x="205" y="146"/>
                </a:cubicBezTo>
                <a:moveTo>
                  <a:pt x="215" y="117"/>
                </a:moveTo>
                <a:cubicBezTo>
                  <a:pt x="215" y="117"/>
                  <a:pt x="215" y="117"/>
                  <a:pt x="215" y="117"/>
                </a:cubicBezTo>
                <a:cubicBezTo>
                  <a:pt x="215" y="117"/>
                  <a:pt x="215" y="117"/>
                  <a:pt x="215" y="117"/>
                </a:cubicBezTo>
                <a:cubicBezTo>
                  <a:pt x="215" y="117"/>
                  <a:pt x="215" y="117"/>
                  <a:pt x="215" y="117"/>
                </a:cubicBezTo>
                <a:cubicBezTo>
                  <a:pt x="213" y="107"/>
                  <a:pt x="213" y="97"/>
                  <a:pt x="211" y="87"/>
                </a:cubicBezTo>
                <a:cubicBezTo>
                  <a:pt x="211" y="84"/>
                  <a:pt x="211" y="82"/>
                  <a:pt x="210" y="79"/>
                </a:cubicBezTo>
                <a:cubicBezTo>
                  <a:pt x="210" y="79"/>
                  <a:pt x="210" y="79"/>
                  <a:pt x="210" y="79"/>
                </a:cubicBezTo>
                <a:cubicBezTo>
                  <a:pt x="211" y="79"/>
                  <a:pt x="211" y="79"/>
                  <a:pt x="211" y="79"/>
                </a:cubicBezTo>
                <a:cubicBezTo>
                  <a:pt x="211" y="77"/>
                  <a:pt x="211" y="77"/>
                  <a:pt x="211" y="77"/>
                </a:cubicBezTo>
                <a:cubicBezTo>
                  <a:pt x="211" y="77"/>
                  <a:pt x="211" y="77"/>
                  <a:pt x="211" y="77"/>
                </a:cubicBezTo>
                <a:cubicBezTo>
                  <a:pt x="210" y="77"/>
                  <a:pt x="210" y="77"/>
                  <a:pt x="210" y="77"/>
                </a:cubicBezTo>
                <a:cubicBezTo>
                  <a:pt x="209" y="74"/>
                  <a:pt x="209" y="71"/>
                  <a:pt x="208" y="69"/>
                </a:cubicBezTo>
                <a:cubicBezTo>
                  <a:pt x="209" y="68"/>
                  <a:pt x="210" y="68"/>
                  <a:pt x="211" y="68"/>
                </a:cubicBezTo>
                <a:cubicBezTo>
                  <a:pt x="211" y="70"/>
                  <a:pt x="211" y="71"/>
                  <a:pt x="212" y="72"/>
                </a:cubicBezTo>
                <a:cubicBezTo>
                  <a:pt x="214" y="87"/>
                  <a:pt x="217" y="101"/>
                  <a:pt x="220" y="115"/>
                </a:cubicBezTo>
                <a:cubicBezTo>
                  <a:pt x="221" y="124"/>
                  <a:pt x="222" y="132"/>
                  <a:pt x="223" y="140"/>
                </a:cubicBezTo>
                <a:cubicBezTo>
                  <a:pt x="222" y="140"/>
                  <a:pt x="222" y="140"/>
                  <a:pt x="221" y="140"/>
                </a:cubicBezTo>
                <a:cubicBezTo>
                  <a:pt x="218" y="139"/>
                  <a:pt x="218" y="139"/>
                  <a:pt x="218" y="139"/>
                </a:cubicBezTo>
                <a:cubicBezTo>
                  <a:pt x="217" y="132"/>
                  <a:pt x="215" y="124"/>
                  <a:pt x="215" y="117"/>
                </a:cubicBezTo>
                <a:moveTo>
                  <a:pt x="226" y="186"/>
                </a:moveTo>
                <a:cubicBezTo>
                  <a:pt x="226" y="186"/>
                  <a:pt x="226" y="186"/>
                  <a:pt x="226" y="186"/>
                </a:cubicBezTo>
                <a:cubicBezTo>
                  <a:pt x="224" y="174"/>
                  <a:pt x="222" y="161"/>
                  <a:pt x="219" y="148"/>
                </a:cubicBezTo>
                <a:cubicBezTo>
                  <a:pt x="219" y="148"/>
                  <a:pt x="219" y="148"/>
                  <a:pt x="219" y="147"/>
                </a:cubicBezTo>
                <a:cubicBezTo>
                  <a:pt x="221" y="147"/>
                  <a:pt x="222" y="147"/>
                  <a:pt x="224" y="146"/>
                </a:cubicBezTo>
                <a:cubicBezTo>
                  <a:pt x="224" y="150"/>
                  <a:pt x="225" y="154"/>
                  <a:pt x="225" y="158"/>
                </a:cubicBezTo>
                <a:cubicBezTo>
                  <a:pt x="225" y="160"/>
                  <a:pt x="225" y="161"/>
                  <a:pt x="225" y="163"/>
                </a:cubicBezTo>
                <a:cubicBezTo>
                  <a:pt x="225" y="167"/>
                  <a:pt x="225" y="171"/>
                  <a:pt x="225" y="175"/>
                </a:cubicBezTo>
                <a:cubicBezTo>
                  <a:pt x="225" y="179"/>
                  <a:pt x="225" y="179"/>
                  <a:pt x="225" y="179"/>
                </a:cubicBezTo>
                <a:cubicBezTo>
                  <a:pt x="227" y="176"/>
                  <a:pt x="227" y="176"/>
                  <a:pt x="227" y="176"/>
                </a:cubicBezTo>
                <a:cubicBezTo>
                  <a:pt x="227" y="179"/>
                  <a:pt x="226" y="183"/>
                  <a:pt x="226" y="186"/>
                </a:cubicBezTo>
                <a:moveTo>
                  <a:pt x="230" y="209"/>
                </a:moveTo>
                <a:cubicBezTo>
                  <a:pt x="230" y="209"/>
                  <a:pt x="230" y="209"/>
                  <a:pt x="230" y="209"/>
                </a:cubicBezTo>
                <a:cubicBezTo>
                  <a:pt x="230" y="209"/>
                  <a:pt x="230" y="208"/>
                  <a:pt x="230" y="208"/>
                </a:cubicBezTo>
                <a:cubicBezTo>
                  <a:pt x="230" y="208"/>
                  <a:pt x="230" y="208"/>
                  <a:pt x="230" y="208"/>
                </a:cubicBezTo>
                <a:cubicBezTo>
                  <a:pt x="231" y="207"/>
                  <a:pt x="232" y="205"/>
                  <a:pt x="233" y="203"/>
                </a:cubicBezTo>
                <a:cubicBezTo>
                  <a:pt x="232" y="205"/>
                  <a:pt x="231" y="208"/>
                  <a:pt x="230" y="209"/>
                </a:cubicBezTo>
                <a:moveTo>
                  <a:pt x="238" y="182"/>
                </a:moveTo>
                <a:cubicBezTo>
                  <a:pt x="238" y="182"/>
                  <a:pt x="238" y="182"/>
                  <a:pt x="238" y="182"/>
                </a:cubicBezTo>
                <a:cubicBezTo>
                  <a:pt x="236" y="187"/>
                  <a:pt x="235" y="192"/>
                  <a:pt x="234" y="198"/>
                </a:cubicBezTo>
                <a:cubicBezTo>
                  <a:pt x="234" y="198"/>
                  <a:pt x="233" y="199"/>
                  <a:pt x="233" y="199"/>
                </a:cubicBezTo>
                <a:cubicBezTo>
                  <a:pt x="235" y="191"/>
                  <a:pt x="237" y="182"/>
                  <a:pt x="239" y="173"/>
                </a:cubicBezTo>
                <a:cubicBezTo>
                  <a:pt x="239" y="176"/>
                  <a:pt x="238" y="179"/>
                  <a:pt x="238" y="182"/>
                </a:cubicBezTo>
                <a:moveTo>
                  <a:pt x="229" y="203"/>
                </a:moveTo>
                <a:cubicBezTo>
                  <a:pt x="229" y="203"/>
                  <a:pt x="229" y="203"/>
                  <a:pt x="229" y="203"/>
                </a:cubicBezTo>
                <a:cubicBezTo>
                  <a:pt x="228" y="200"/>
                  <a:pt x="228" y="197"/>
                  <a:pt x="227" y="194"/>
                </a:cubicBezTo>
                <a:cubicBezTo>
                  <a:pt x="229" y="187"/>
                  <a:pt x="230" y="179"/>
                  <a:pt x="230" y="172"/>
                </a:cubicBezTo>
                <a:cubicBezTo>
                  <a:pt x="234" y="165"/>
                  <a:pt x="235" y="157"/>
                  <a:pt x="235" y="147"/>
                </a:cubicBezTo>
                <a:cubicBezTo>
                  <a:pt x="235" y="142"/>
                  <a:pt x="235" y="137"/>
                  <a:pt x="234" y="131"/>
                </a:cubicBezTo>
                <a:cubicBezTo>
                  <a:pt x="234" y="128"/>
                  <a:pt x="234" y="125"/>
                  <a:pt x="234" y="122"/>
                </a:cubicBezTo>
                <a:cubicBezTo>
                  <a:pt x="234" y="122"/>
                  <a:pt x="234" y="123"/>
                  <a:pt x="234" y="123"/>
                </a:cubicBezTo>
                <a:cubicBezTo>
                  <a:pt x="235" y="123"/>
                  <a:pt x="235" y="124"/>
                  <a:pt x="235" y="124"/>
                </a:cubicBezTo>
                <a:cubicBezTo>
                  <a:pt x="236" y="132"/>
                  <a:pt x="238" y="139"/>
                  <a:pt x="241" y="146"/>
                </a:cubicBezTo>
                <a:cubicBezTo>
                  <a:pt x="241" y="146"/>
                  <a:pt x="241" y="146"/>
                  <a:pt x="241" y="146"/>
                </a:cubicBezTo>
                <a:cubicBezTo>
                  <a:pt x="237" y="166"/>
                  <a:pt x="235" y="188"/>
                  <a:pt x="229" y="203"/>
                </a:cubicBezTo>
                <a:moveTo>
                  <a:pt x="249" y="178"/>
                </a:moveTo>
                <a:cubicBezTo>
                  <a:pt x="249" y="178"/>
                  <a:pt x="249" y="178"/>
                  <a:pt x="249" y="178"/>
                </a:cubicBezTo>
                <a:cubicBezTo>
                  <a:pt x="248" y="179"/>
                  <a:pt x="247" y="180"/>
                  <a:pt x="247" y="182"/>
                </a:cubicBezTo>
                <a:cubicBezTo>
                  <a:pt x="247" y="180"/>
                  <a:pt x="248" y="179"/>
                  <a:pt x="249" y="177"/>
                </a:cubicBezTo>
                <a:cubicBezTo>
                  <a:pt x="249" y="177"/>
                  <a:pt x="249" y="178"/>
                  <a:pt x="249" y="178"/>
                </a:cubicBezTo>
                <a:moveTo>
                  <a:pt x="252" y="165"/>
                </a:moveTo>
                <a:cubicBezTo>
                  <a:pt x="252" y="165"/>
                  <a:pt x="252" y="165"/>
                  <a:pt x="252" y="165"/>
                </a:cubicBezTo>
                <a:cubicBezTo>
                  <a:pt x="248" y="173"/>
                  <a:pt x="244" y="181"/>
                  <a:pt x="240" y="188"/>
                </a:cubicBezTo>
                <a:cubicBezTo>
                  <a:pt x="240" y="186"/>
                  <a:pt x="241" y="185"/>
                  <a:pt x="241" y="183"/>
                </a:cubicBezTo>
                <a:cubicBezTo>
                  <a:pt x="241" y="182"/>
                  <a:pt x="241" y="182"/>
                  <a:pt x="241" y="181"/>
                </a:cubicBezTo>
                <a:cubicBezTo>
                  <a:pt x="245" y="172"/>
                  <a:pt x="250" y="163"/>
                  <a:pt x="253" y="153"/>
                </a:cubicBezTo>
                <a:cubicBezTo>
                  <a:pt x="253" y="151"/>
                  <a:pt x="254" y="149"/>
                  <a:pt x="254" y="146"/>
                </a:cubicBezTo>
                <a:cubicBezTo>
                  <a:pt x="254" y="153"/>
                  <a:pt x="253" y="159"/>
                  <a:pt x="252" y="165"/>
                </a:cubicBezTo>
                <a:moveTo>
                  <a:pt x="255" y="127"/>
                </a:moveTo>
                <a:cubicBezTo>
                  <a:pt x="255" y="127"/>
                  <a:pt x="255" y="127"/>
                  <a:pt x="255" y="127"/>
                </a:cubicBezTo>
                <a:cubicBezTo>
                  <a:pt x="254" y="132"/>
                  <a:pt x="254" y="136"/>
                  <a:pt x="253" y="141"/>
                </a:cubicBezTo>
                <a:cubicBezTo>
                  <a:pt x="249" y="151"/>
                  <a:pt x="245" y="161"/>
                  <a:pt x="242" y="171"/>
                </a:cubicBezTo>
                <a:cubicBezTo>
                  <a:pt x="242" y="162"/>
                  <a:pt x="243" y="153"/>
                  <a:pt x="245" y="146"/>
                </a:cubicBezTo>
                <a:cubicBezTo>
                  <a:pt x="247" y="140"/>
                  <a:pt x="249" y="134"/>
                  <a:pt x="250" y="128"/>
                </a:cubicBezTo>
                <a:cubicBezTo>
                  <a:pt x="251" y="127"/>
                  <a:pt x="251" y="126"/>
                  <a:pt x="251" y="125"/>
                </a:cubicBezTo>
                <a:cubicBezTo>
                  <a:pt x="253" y="125"/>
                  <a:pt x="253" y="125"/>
                  <a:pt x="253" y="125"/>
                </a:cubicBezTo>
                <a:cubicBezTo>
                  <a:pt x="252" y="124"/>
                  <a:pt x="252" y="124"/>
                  <a:pt x="252" y="124"/>
                </a:cubicBezTo>
                <a:cubicBezTo>
                  <a:pt x="254" y="123"/>
                  <a:pt x="254" y="123"/>
                  <a:pt x="254" y="123"/>
                </a:cubicBezTo>
                <a:cubicBezTo>
                  <a:pt x="253" y="122"/>
                  <a:pt x="253" y="122"/>
                  <a:pt x="253" y="122"/>
                </a:cubicBezTo>
                <a:cubicBezTo>
                  <a:pt x="253" y="121"/>
                  <a:pt x="253" y="121"/>
                  <a:pt x="253" y="121"/>
                </a:cubicBezTo>
                <a:cubicBezTo>
                  <a:pt x="254" y="122"/>
                  <a:pt x="254" y="124"/>
                  <a:pt x="255" y="125"/>
                </a:cubicBezTo>
                <a:cubicBezTo>
                  <a:pt x="255" y="126"/>
                  <a:pt x="255" y="126"/>
                  <a:pt x="255" y="127"/>
                </a:cubicBezTo>
                <a:moveTo>
                  <a:pt x="255" y="119"/>
                </a:moveTo>
                <a:cubicBezTo>
                  <a:pt x="255" y="119"/>
                  <a:pt x="255" y="119"/>
                  <a:pt x="255" y="119"/>
                </a:cubicBezTo>
                <a:cubicBezTo>
                  <a:pt x="255" y="119"/>
                  <a:pt x="255" y="119"/>
                  <a:pt x="255" y="118"/>
                </a:cubicBezTo>
                <a:cubicBezTo>
                  <a:pt x="255" y="118"/>
                  <a:pt x="255" y="118"/>
                  <a:pt x="255" y="118"/>
                </a:cubicBezTo>
                <a:cubicBezTo>
                  <a:pt x="255" y="118"/>
                  <a:pt x="255" y="119"/>
                  <a:pt x="255" y="119"/>
                </a:cubicBezTo>
                <a:moveTo>
                  <a:pt x="253" y="116"/>
                </a:moveTo>
                <a:cubicBezTo>
                  <a:pt x="253" y="116"/>
                  <a:pt x="253" y="116"/>
                  <a:pt x="253" y="116"/>
                </a:cubicBezTo>
                <a:cubicBezTo>
                  <a:pt x="253" y="116"/>
                  <a:pt x="253" y="116"/>
                  <a:pt x="253" y="116"/>
                </a:cubicBezTo>
                <a:cubicBezTo>
                  <a:pt x="254" y="112"/>
                  <a:pt x="255" y="107"/>
                  <a:pt x="257" y="103"/>
                </a:cubicBezTo>
                <a:cubicBezTo>
                  <a:pt x="256" y="106"/>
                  <a:pt x="256" y="109"/>
                  <a:pt x="256" y="113"/>
                </a:cubicBezTo>
                <a:cubicBezTo>
                  <a:pt x="255" y="114"/>
                  <a:pt x="254" y="115"/>
                  <a:pt x="253" y="116"/>
                </a:cubicBezTo>
                <a:moveTo>
                  <a:pt x="264" y="143"/>
                </a:moveTo>
                <a:cubicBezTo>
                  <a:pt x="264" y="143"/>
                  <a:pt x="264" y="143"/>
                  <a:pt x="264" y="143"/>
                </a:cubicBezTo>
                <a:cubicBezTo>
                  <a:pt x="261" y="148"/>
                  <a:pt x="259" y="153"/>
                  <a:pt x="256" y="158"/>
                </a:cubicBezTo>
                <a:cubicBezTo>
                  <a:pt x="257" y="151"/>
                  <a:pt x="257" y="144"/>
                  <a:pt x="257" y="137"/>
                </a:cubicBezTo>
                <a:cubicBezTo>
                  <a:pt x="258" y="135"/>
                  <a:pt x="259" y="134"/>
                  <a:pt x="259" y="132"/>
                </a:cubicBezTo>
                <a:cubicBezTo>
                  <a:pt x="260" y="133"/>
                  <a:pt x="260" y="134"/>
                  <a:pt x="260" y="135"/>
                </a:cubicBezTo>
                <a:cubicBezTo>
                  <a:pt x="262" y="136"/>
                  <a:pt x="262" y="136"/>
                  <a:pt x="262" y="136"/>
                </a:cubicBezTo>
                <a:cubicBezTo>
                  <a:pt x="263" y="135"/>
                  <a:pt x="263" y="135"/>
                  <a:pt x="263" y="135"/>
                </a:cubicBezTo>
                <a:cubicBezTo>
                  <a:pt x="265" y="132"/>
                  <a:pt x="266" y="129"/>
                  <a:pt x="268" y="126"/>
                </a:cubicBezTo>
                <a:cubicBezTo>
                  <a:pt x="267" y="131"/>
                  <a:pt x="265" y="137"/>
                  <a:pt x="264" y="143"/>
                </a:cubicBezTo>
                <a:moveTo>
                  <a:pt x="269" y="115"/>
                </a:moveTo>
                <a:cubicBezTo>
                  <a:pt x="269" y="115"/>
                  <a:pt x="269" y="115"/>
                  <a:pt x="269" y="115"/>
                </a:cubicBezTo>
                <a:cubicBezTo>
                  <a:pt x="267" y="121"/>
                  <a:pt x="265" y="127"/>
                  <a:pt x="262" y="131"/>
                </a:cubicBezTo>
                <a:cubicBezTo>
                  <a:pt x="261" y="131"/>
                  <a:pt x="261" y="130"/>
                  <a:pt x="260" y="129"/>
                </a:cubicBezTo>
                <a:cubicBezTo>
                  <a:pt x="263" y="122"/>
                  <a:pt x="266" y="116"/>
                  <a:pt x="269" y="109"/>
                </a:cubicBezTo>
                <a:cubicBezTo>
                  <a:pt x="269" y="111"/>
                  <a:pt x="269" y="112"/>
                  <a:pt x="269" y="113"/>
                </a:cubicBezTo>
                <a:cubicBezTo>
                  <a:pt x="269" y="113"/>
                  <a:pt x="269" y="114"/>
                  <a:pt x="269" y="115"/>
                </a:cubicBezTo>
                <a:moveTo>
                  <a:pt x="269" y="132"/>
                </a:moveTo>
                <a:cubicBezTo>
                  <a:pt x="269" y="132"/>
                  <a:pt x="269" y="132"/>
                  <a:pt x="269" y="132"/>
                </a:cubicBezTo>
                <a:cubicBezTo>
                  <a:pt x="270" y="126"/>
                  <a:pt x="271" y="121"/>
                  <a:pt x="271" y="115"/>
                </a:cubicBezTo>
                <a:cubicBezTo>
                  <a:pt x="272" y="111"/>
                  <a:pt x="273" y="107"/>
                  <a:pt x="273" y="102"/>
                </a:cubicBezTo>
                <a:cubicBezTo>
                  <a:pt x="273" y="102"/>
                  <a:pt x="273" y="101"/>
                  <a:pt x="273" y="100"/>
                </a:cubicBezTo>
                <a:cubicBezTo>
                  <a:pt x="273" y="98"/>
                  <a:pt x="273" y="98"/>
                  <a:pt x="273" y="98"/>
                </a:cubicBezTo>
                <a:cubicBezTo>
                  <a:pt x="271" y="99"/>
                  <a:pt x="271" y="99"/>
                  <a:pt x="271" y="99"/>
                </a:cubicBezTo>
                <a:cubicBezTo>
                  <a:pt x="270" y="99"/>
                  <a:pt x="270" y="100"/>
                  <a:pt x="270" y="100"/>
                </a:cubicBezTo>
                <a:cubicBezTo>
                  <a:pt x="270" y="100"/>
                  <a:pt x="270" y="99"/>
                  <a:pt x="270" y="99"/>
                </a:cubicBezTo>
                <a:cubicBezTo>
                  <a:pt x="268" y="95"/>
                  <a:pt x="267" y="91"/>
                  <a:pt x="264" y="87"/>
                </a:cubicBezTo>
                <a:cubicBezTo>
                  <a:pt x="265" y="86"/>
                  <a:pt x="265" y="86"/>
                  <a:pt x="265" y="86"/>
                </a:cubicBezTo>
                <a:cubicBezTo>
                  <a:pt x="264" y="86"/>
                  <a:pt x="264" y="86"/>
                  <a:pt x="264" y="86"/>
                </a:cubicBezTo>
                <a:cubicBezTo>
                  <a:pt x="264" y="85"/>
                  <a:pt x="263" y="84"/>
                  <a:pt x="263" y="83"/>
                </a:cubicBezTo>
                <a:cubicBezTo>
                  <a:pt x="270" y="90"/>
                  <a:pt x="278" y="96"/>
                  <a:pt x="285" y="102"/>
                </a:cubicBezTo>
                <a:cubicBezTo>
                  <a:pt x="281" y="109"/>
                  <a:pt x="275" y="120"/>
                  <a:pt x="269" y="132"/>
                </a:cubicBezTo>
                <a:moveTo>
                  <a:pt x="135" y="130"/>
                </a:moveTo>
                <a:cubicBezTo>
                  <a:pt x="135" y="130"/>
                  <a:pt x="135" y="130"/>
                  <a:pt x="135" y="130"/>
                </a:cubicBezTo>
                <a:cubicBezTo>
                  <a:pt x="135" y="129"/>
                  <a:pt x="135" y="128"/>
                  <a:pt x="135" y="127"/>
                </a:cubicBezTo>
                <a:cubicBezTo>
                  <a:pt x="135" y="124"/>
                  <a:pt x="135" y="121"/>
                  <a:pt x="133" y="119"/>
                </a:cubicBezTo>
                <a:cubicBezTo>
                  <a:pt x="131" y="106"/>
                  <a:pt x="131" y="93"/>
                  <a:pt x="130" y="80"/>
                </a:cubicBezTo>
                <a:cubicBezTo>
                  <a:pt x="129" y="69"/>
                  <a:pt x="128" y="65"/>
                  <a:pt x="124" y="62"/>
                </a:cubicBezTo>
                <a:cubicBezTo>
                  <a:pt x="125" y="59"/>
                  <a:pt x="125" y="59"/>
                  <a:pt x="125" y="59"/>
                </a:cubicBezTo>
                <a:cubicBezTo>
                  <a:pt x="120" y="59"/>
                  <a:pt x="116" y="58"/>
                  <a:pt x="112" y="57"/>
                </a:cubicBezTo>
                <a:cubicBezTo>
                  <a:pt x="103" y="55"/>
                  <a:pt x="93" y="53"/>
                  <a:pt x="84" y="53"/>
                </a:cubicBezTo>
                <a:cubicBezTo>
                  <a:pt x="79" y="53"/>
                  <a:pt x="74" y="54"/>
                  <a:pt x="70" y="55"/>
                </a:cubicBezTo>
                <a:cubicBezTo>
                  <a:pt x="70" y="57"/>
                  <a:pt x="70" y="57"/>
                  <a:pt x="70" y="57"/>
                </a:cubicBezTo>
                <a:cubicBezTo>
                  <a:pt x="74" y="57"/>
                  <a:pt x="77" y="57"/>
                  <a:pt x="80" y="57"/>
                </a:cubicBezTo>
                <a:cubicBezTo>
                  <a:pt x="82" y="57"/>
                  <a:pt x="84" y="57"/>
                  <a:pt x="85" y="57"/>
                </a:cubicBezTo>
                <a:cubicBezTo>
                  <a:pt x="85" y="59"/>
                  <a:pt x="85" y="59"/>
                  <a:pt x="85" y="59"/>
                </a:cubicBezTo>
                <a:cubicBezTo>
                  <a:pt x="87" y="60"/>
                  <a:pt x="90" y="60"/>
                  <a:pt x="93" y="61"/>
                </a:cubicBezTo>
                <a:cubicBezTo>
                  <a:pt x="93" y="61"/>
                  <a:pt x="93" y="61"/>
                  <a:pt x="93" y="61"/>
                </a:cubicBezTo>
                <a:cubicBezTo>
                  <a:pt x="91" y="61"/>
                  <a:pt x="89" y="61"/>
                  <a:pt x="87" y="61"/>
                </a:cubicBezTo>
                <a:cubicBezTo>
                  <a:pt x="84" y="61"/>
                  <a:pt x="82" y="61"/>
                  <a:pt x="79" y="61"/>
                </a:cubicBezTo>
                <a:cubicBezTo>
                  <a:pt x="81" y="60"/>
                  <a:pt x="82" y="60"/>
                  <a:pt x="84" y="60"/>
                </a:cubicBezTo>
                <a:cubicBezTo>
                  <a:pt x="84" y="57"/>
                  <a:pt x="84" y="57"/>
                  <a:pt x="84" y="57"/>
                </a:cubicBezTo>
                <a:cubicBezTo>
                  <a:pt x="80" y="57"/>
                  <a:pt x="75" y="57"/>
                  <a:pt x="71" y="59"/>
                </a:cubicBezTo>
                <a:cubicBezTo>
                  <a:pt x="67" y="60"/>
                  <a:pt x="64" y="63"/>
                  <a:pt x="64" y="68"/>
                </a:cubicBezTo>
                <a:cubicBezTo>
                  <a:pt x="64" y="69"/>
                  <a:pt x="64" y="70"/>
                  <a:pt x="64" y="71"/>
                </a:cubicBezTo>
                <a:cubicBezTo>
                  <a:pt x="64" y="74"/>
                  <a:pt x="64" y="77"/>
                  <a:pt x="64" y="80"/>
                </a:cubicBezTo>
                <a:cubicBezTo>
                  <a:pt x="64" y="82"/>
                  <a:pt x="64" y="84"/>
                  <a:pt x="64" y="86"/>
                </a:cubicBezTo>
                <a:cubicBezTo>
                  <a:pt x="64" y="88"/>
                  <a:pt x="64" y="91"/>
                  <a:pt x="64" y="94"/>
                </a:cubicBezTo>
                <a:cubicBezTo>
                  <a:pt x="64" y="109"/>
                  <a:pt x="65" y="125"/>
                  <a:pt x="69" y="138"/>
                </a:cubicBezTo>
                <a:cubicBezTo>
                  <a:pt x="69" y="138"/>
                  <a:pt x="69" y="139"/>
                  <a:pt x="69" y="139"/>
                </a:cubicBezTo>
                <a:cubicBezTo>
                  <a:pt x="68" y="140"/>
                  <a:pt x="68" y="140"/>
                  <a:pt x="68" y="140"/>
                </a:cubicBezTo>
                <a:cubicBezTo>
                  <a:pt x="69" y="140"/>
                  <a:pt x="69" y="140"/>
                  <a:pt x="69" y="140"/>
                </a:cubicBezTo>
                <a:cubicBezTo>
                  <a:pt x="74" y="144"/>
                  <a:pt x="81" y="145"/>
                  <a:pt x="88" y="145"/>
                </a:cubicBezTo>
                <a:cubicBezTo>
                  <a:pt x="95" y="145"/>
                  <a:pt x="102" y="144"/>
                  <a:pt x="109" y="143"/>
                </a:cubicBezTo>
                <a:cubicBezTo>
                  <a:pt x="116" y="145"/>
                  <a:pt x="122" y="145"/>
                  <a:pt x="127" y="145"/>
                </a:cubicBezTo>
                <a:cubicBezTo>
                  <a:pt x="130" y="145"/>
                  <a:pt x="133" y="145"/>
                  <a:pt x="135" y="144"/>
                </a:cubicBezTo>
                <a:cubicBezTo>
                  <a:pt x="135" y="145"/>
                  <a:pt x="135" y="146"/>
                  <a:pt x="135" y="147"/>
                </a:cubicBezTo>
                <a:cubicBezTo>
                  <a:pt x="138" y="147"/>
                  <a:pt x="138" y="147"/>
                  <a:pt x="138" y="147"/>
                </a:cubicBezTo>
                <a:cubicBezTo>
                  <a:pt x="138" y="146"/>
                  <a:pt x="138" y="145"/>
                  <a:pt x="137" y="143"/>
                </a:cubicBezTo>
                <a:cubicBezTo>
                  <a:pt x="138" y="143"/>
                  <a:pt x="138" y="143"/>
                  <a:pt x="139" y="142"/>
                </a:cubicBezTo>
                <a:cubicBezTo>
                  <a:pt x="140" y="142"/>
                  <a:pt x="140" y="142"/>
                  <a:pt x="140" y="142"/>
                </a:cubicBezTo>
                <a:cubicBezTo>
                  <a:pt x="139" y="141"/>
                  <a:pt x="139" y="141"/>
                  <a:pt x="139" y="141"/>
                </a:cubicBezTo>
                <a:cubicBezTo>
                  <a:pt x="137" y="137"/>
                  <a:pt x="136" y="133"/>
                  <a:pt x="135" y="130"/>
                </a:cubicBezTo>
                <a:moveTo>
                  <a:pt x="121" y="67"/>
                </a:moveTo>
                <a:cubicBezTo>
                  <a:pt x="121" y="67"/>
                  <a:pt x="121" y="67"/>
                  <a:pt x="121" y="67"/>
                </a:cubicBezTo>
                <a:cubicBezTo>
                  <a:pt x="124" y="66"/>
                  <a:pt x="124" y="66"/>
                  <a:pt x="124" y="66"/>
                </a:cubicBezTo>
                <a:cubicBezTo>
                  <a:pt x="124" y="66"/>
                  <a:pt x="124" y="66"/>
                  <a:pt x="124" y="66"/>
                </a:cubicBezTo>
                <a:cubicBezTo>
                  <a:pt x="124" y="66"/>
                  <a:pt x="124" y="66"/>
                  <a:pt x="124" y="66"/>
                </a:cubicBezTo>
                <a:cubicBezTo>
                  <a:pt x="125" y="66"/>
                  <a:pt x="125" y="66"/>
                  <a:pt x="125" y="66"/>
                </a:cubicBezTo>
                <a:cubicBezTo>
                  <a:pt x="126" y="68"/>
                  <a:pt x="126" y="72"/>
                  <a:pt x="127" y="80"/>
                </a:cubicBezTo>
                <a:cubicBezTo>
                  <a:pt x="128" y="91"/>
                  <a:pt x="128" y="103"/>
                  <a:pt x="130" y="114"/>
                </a:cubicBezTo>
                <a:cubicBezTo>
                  <a:pt x="129" y="114"/>
                  <a:pt x="129" y="114"/>
                  <a:pt x="129" y="114"/>
                </a:cubicBezTo>
                <a:cubicBezTo>
                  <a:pt x="130" y="119"/>
                  <a:pt x="130" y="119"/>
                  <a:pt x="130" y="119"/>
                </a:cubicBezTo>
                <a:cubicBezTo>
                  <a:pt x="130" y="123"/>
                  <a:pt x="131" y="127"/>
                  <a:pt x="132" y="131"/>
                </a:cubicBezTo>
                <a:cubicBezTo>
                  <a:pt x="132" y="132"/>
                  <a:pt x="132" y="132"/>
                  <a:pt x="132" y="133"/>
                </a:cubicBezTo>
                <a:cubicBezTo>
                  <a:pt x="129" y="120"/>
                  <a:pt x="126" y="107"/>
                  <a:pt x="124" y="94"/>
                </a:cubicBezTo>
                <a:cubicBezTo>
                  <a:pt x="127" y="94"/>
                  <a:pt x="127" y="94"/>
                  <a:pt x="127" y="94"/>
                </a:cubicBezTo>
                <a:cubicBezTo>
                  <a:pt x="124" y="93"/>
                  <a:pt x="124" y="93"/>
                  <a:pt x="124" y="93"/>
                </a:cubicBezTo>
                <a:cubicBezTo>
                  <a:pt x="124" y="92"/>
                  <a:pt x="124" y="90"/>
                  <a:pt x="124" y="89"/>
                </a:cubicBezTo>
                <a:cubicBezTo>
                  <a:pt x="125" y="90"/>
                  <a:pt x="125" y="90"/>
                  <a:pt x="125" y="90"/>
                </a:cubicBezTo>
                <a:cubicBezTo>
                  <a:pt x="125" y="89"/>
                  <a:pt x="125" y="89"/>
                  <a:pt x="125" y="89"/>
                </a:cubicBezTo>
                <a:cubicBezTo>
                  <a:pt x="125" y="84"/>
                  <a:pt x="125" y="78"/>
                  <a:pt x="126" y="74"/>
                </a:cubicBezTo>
                <a:cubicBezTo>
                  <a:pt x="123" y="73"/>
                  <a:pt x="123" y="73"/>
                  <a:pt x="123" y="73"/>
                </a:cubicBezTo>
                <a:cubicBezTo>
                  <a:pt x="122" y="77"/>
                  <a:pt x="122" y="82"/>
                  <a:pt x="121" y="87"/>
                </a:cubicBezTo>
                <a:cubicBezTo>
                  <a:pt x="121" y="87"/>
                  <a:pt x="121" y="87"/>
                  <a:pt x="121" y="86"/>
                </a:cubicBezTo>
                <a:cubicBezTo>
                  <a:pt x="121" y="81"/>
                  <a:pt x="122" y="76"/>
                  <a:pt x="122" y="71"/>
                </a:cubicBezTo>
                <a:cubicBezTo>
                  <a:pt x="120" y="71"/>
                  <a:pt x="120" y="71"/>
                  <a:pt x="120" y="71"/>
                </a:cubicBezTo>
                <a:cubicBezTo>
                  <a:pt x="119" y="72"/>
                  <a:pt x="118" y="74"/>
                  <a:pt x="117" y="75"/>
                </a:cubicBezTo>
                <a:cubicBezTo>
                  <a:pt x="117" y="73"/>
                  <a:pt x="117" y="73"/>
                  <a:pt x="117" y="73"/>
                </a:cubicBezTo>
                <a:cubicBezTo>
                  <a:pt x="107" y="71"/>
                  <a:pt x="97" y="71"/>
                  <a:pt x="89" y="68"/>
                </a:cubicBezTo>
                <a:cubicBezTo>
                  <a:pt x="93" y="68"/>
                  <a:pt x="97" y="68"/>
                  <a:pt x="101" y="68"/>
                </a:cubicBezTo>
                <a:cubicBezTo>
                  <a:pt x="103" y="68"/>
                  <a:pt x="106" y="68"/>
                  <a:pt x="108" y="68"/>
                </a:cubicBezTo>
                <a:cubicBezTo>
                  <a:pt x="112" y="68"/>
                  <a:pt x="117" y="68"/>
                  <a:pt x="121" y="67"/>
                </a:cubicBezTo>
                <a:cubicBezTo>
                  <a:pt x="121" y="67"/>
                  <a:pt x="121" y="67"/>
                  <a:pt x="121" y="67"/>
                </a:cubicBezTo>
                <a:cubicBezTo>
                  <a:pt x="121" y="67"/>
                  <a:pt x="121" y="67"/>
                  <a:pt x="121" y="67"/>
                </a:cubicBezTo>
                <a:moveTo>
                  <a:pt x="119" y="81"/>
                </a:moveTo>
                <a:cubicBezTo>
                  <a:pt x="119" y="81"/>
                  <a:pt x="119" y="81"/>
                  <a:pt x="119" y="81"/>
                </a:cubicBezTo>
                <a:cubicBezTo>
                  <a:pt x="118" y="82"/>
                  <a:pt x="118" y="83"/>
                  <a:pt x="118" y="84"/>
                </a:cubicBezTo>
                <a:cubicBezTo>
                  <a:pt x="114" y="82"/>
                  <a:pt x="110" y="81"/>
                  <a:pt x="106" y="80"/>
                </a:cubicBezTo>
                <a:cubicBezTo>
                  <a:pt x="111" y="81"/>
                  <a:pt x="115" y="81"/>
                  <a:pt x="119" y="81"/>
                </a:cubicBezTo>
                <a:moveTo>
                  <a:pt x="116" y="78"/>
                </a:moveTo>
                <a:cubicBezTo>
                  <a:pt x="116" y="78"/>
                  <a:pt x="116" y="78"/>
                  <a:pt x="116" y="78"/>
                </a:cubicBezTo>
                <a:cubicBezTo>
                  <a:pt x="117" y="77"/>
                  <a:pt x="118" y="77"/>
                  <a:pt x="119" y="76"/>
                </a:cubicBezTo>
                <a:cubicBezTo>
                  <a:pt x="119" y="77"/>
                  <a:pt x="119" y="78"/>
                  <a:pt x="119" y="78"/>
                </a:cubicBezTo>
                <a:cubicBezTo>
                  <a:pt x="118" y="78"/>
                  <a:pt x="117" y="78"/>
                  <a:pt x="116" y="78"/>
                </a:cubicBezTo>
                <a:moveTo>
                  <a:pt x="105" y="103"/>
                </a:moveTo>
                <a:cubicBezTo>
                  <a:pt x="105" y="103"/>
                  <a:pt x="105" y="103"/>
                  <a:pt x="105" y="103"/>
                </a:cubicBezTo>
                <a:cubicBezTo>
                  <a:pt x="109" y="103"/>
                  <a:pt x="113" y="103"/>
                  <a:pt x="117" y="102"/>
                </a:cubicBezTo>
                <a:cubicBezTo>
                  <a:pt x="117" y="103"/>
                  <a:pt x="116" y="103"/>
                  <a:pt x="116" y="104"/>
                </a:cubicBezTo>
                <a:cubicBezTo>
                  <a:pt x="113" y="104"/>
                  <a:pt x="109" y="103"/>
                  <a:pt x="105" y="103"/>
                </a:cubicBezTo>
                <a:moveTo>
                  <a:pt x="113" y="106"/>
                </a:moveTo>
                <a:cubicBezTo>
                  <a:pt x="113" y="106"/>
                  <a:pt x="113" y="106"/>
                  <a:pt x="113" y="106"/>
                </a:cubicBezTo>
                <a:cubicBezTo>
                  <a:pt x="113" y="106"/>
                  <a:pt x="112" y="106"/>
                  <a:pt x="112" y="106"/>
                </a:cubicBezTo>
                <a:cubicBezTo>
                  <a:pt x="112" y="106"/>
                  <a:pt x="112" y="106"/>
                  <a:pt x="111" y="106"/>
                </a:cubicBezTo>
                <a:cubicBezTo>
                  <a:pt x="112" y="106"/>
                  <a:pt x="112" y="106"/>
                  <a:pt x="113" y="106"/>
                </a:cubicBezTo>
                <a:moveTo>
                  <a:pt x="79" y="99"/>
                </a:moveTo>
                <a:cubicBezTo>
                  <a:pt x="79" y="99"/>
                  <a:pt x="79" y="99"/>
                  <a:pt x="79" y="99"/>
                </a:cubicBezTo>
                <a:cubicBezTo>
                  <a:pt x="78" y="98"/>
                  <a:pt x="78" y="97"/>
                  <a:pt x="78" y="96"/>
                </a:cubicBezTo>
                <a:cubicBezTo>
                  <a:pt x="78" y="96"/>
                  <a:pt x="79" y="96"/>
                  <a:pt x="79" y="96"/>
                </a:cubicBezTo>
                <a:cubicBezTo>
                  <a:pt x="79" y="98"/>
                  <a:pt x="79" y="98"/>
                  <a:pt x="79" y="98"/>
                </a:cubicBezTo>
                <a:cubicBezTo>
                  <a:pt x="82" y="98"/>
                  <a:pt x="84" y="98"/>
                  <a:pt x="87" y="98"/>
                </a:cubicBezTo>
                <a:cubicBezTo>
                  <a:pt x="88" y="98"/>
                  <a:pt x="89" y="98"/>
                  <a:pt x="89" y="98"/>
                </a:cubicBezTo>
                <a:cubicBezTo>
                  <a:pt x="97" y="99"/>
                  <a:pt x="104" y="99"/>
                  <a:pt x="111" y="100"/>
                </a:cubicBezTo>
                <a:cubicBezTo>
                  <a:pt x="112" y="100"/>
                  <a:pt x="112" y="100"/>
                  <a:pt x="112" y="100"/>
                </a:cubicBezTo>
                <a:cubicBezTo>
                  <a:pt x="105" y="101"/>
                  <a:pt x="97" y="101"/>
                  <a:pt x="90" y="102"/>
                </a:cubicBezTo>
                <a:cubicBezTo>
                  <a:pt x="86" y="101"/>
                  <a:pt x="82" y="100"/>
                  <a:pt x="79" y="99"/>
                </a:cubicBezTo>
                <a:moveTo>
                  <a:pt x="89" y="108"/>
                </a:moveTo>
                <a:cubicBezTo>
                  <a:pt x="89" y="108"/>
                  <a:pt x="89" y="108"/>
                  <a:pt x="89" y="108"/>
                </a:cubicBezTo>
                <a:cubicBezTo>
                  <a:pt x="89" y="108"/>
                  <a:pt x="88" y="108"/>
                  <a:pt x="88" y="108"/>
                </a:cubicBezTo>
                <a:cubicBezTo>
                  <a:pt x="87" y="108"/>
                  <a:pt x="86" y="108"/>
                  <a:pt x="86" y="108"/>
                </a:cubicBezTo>
                <a:cubicBezTo>
                  <a:pt x="87" y="108"/>
                  <a:pt x="88" y="108"/>
                  <a:pt x="89" y="108"/>
                </a:cubicBezTo>
                <a:moveTo>
                  <a:pt x="79" y="102"/>
                </a:moveTo>
                <a:cubicBezTo>
                  <a:pt x="79" y="102"/>
                  <a:pt x="79" y="102"/>
                  <a:pt x="79" y="102"/>
                </a:cubicBezTo>
                <a:cubicBezTo>
                  <a:pt x="79" y="102"/>
                  <a:pt x="79" y="102"/>
                  <a:pt x="79" y="102"/>
                </a:cubicBezTo>
                <a:cubicBezTo>
                  <a:pt x="79" y="102"/>
                  <a:pt x="79" y="102"/>
                  <a:pt x="79" y="102"/>
                </a:cubicBezTo>
                <a:cubicBezTo>
                  <a:pt x="79" y="102"/>
                  <a:pt x="79" y="102"/>
                  <a:pt x="79" y="102"/>
                </a:cubicBezTo>
                <a:moveTo>
                  <a:pt x="77" y="90"/>
                </a:moveTo>
                <a:cubicBezTo>
                  <a:pt x="77" y="90"/>
                  <a:pt x="77" y="90"/>
                  <a:pt x="77" y="90"/>
                </a:cubicBezTo>
                <a:cubicBezTo>
                  <a:pt x="87" y="90"/>
                  <a:pt x="99" y="90"/>
                  <a:pt x="108" y="92"/>
                </a:cubicBezTo>
                <a:cubicBezTo>
                  <a:pt x="102" y="92"/>
                  <a:pt x="95" y="92"/>
                  <a:pt x="89" y="93"/>
                </a:cubicBezTo>
                <a:cubicBezTo>
                  <a:pt x="89" y="93"/>
                  <a:pt x="88" y="93"/>
                  <a:pt x="88" y="93"/>
                </a:cubicBezTo>
                <a:cubicBezTo>
                  <a:pt x="85" y="93"/>
                  <a:pt x="81" y="93"/>
                  <a:pt x="78" y="93"/>
                </a:cubicBezTo>
                <a:cubicBezTo>
                  <a:pt x="78" y="92"/>
                  <a:pt x="78" y="91"/>
                  <a:pt x="77" y="90"/>
                </a:cubicBezTo>
                <a:moveTo>
                  <a:pt x="78" y="121"/>
                </a:moveTo>
                <a:cubicBezTo>
                  <a:pt x="78" y="121"/>
                  <a:pt x="78" y="121"/>
                  <a:pt x="78" y="121"/>
                </a:cubicBezTo>
                <a:cubicBezTo>
                  <a:pt x="78" y="122"/>
                  <a:pt x="78" y="122"/>
                  <a:pt x="78" y="122"/>
                </a:cubicBezTo>
                <a:cubicBezTo>
                  <a:pt x="78" y="122"/>
                  <a:pt x="78" y="122"/>
                  <a:pt x="78" y="121"/>
                </a:cubicBezTo>
                <a:cubicBezTo>
                  <a:pt x="78" y="121"/>
                  <a:pt x="78" y="121"/>
                  <a:pt x="78" y="121"/>
                </a:cubicBezTo>
                <a:moveTo>
                  <a:pt x="113" y="97"/>
                </a:moveTo>
                <a:cubicBezTo>
                  <a:pt x="113" y="97"/>
                  <a:pt x="113" y="97"/>
                  <a:pt x="113" y="97"/>
                </a:cubicBezTo>
                <a:cubicBezTo>
                  <a:pt x="113" y="97"/>
                  <a:pt x="112" y="97"/>
                  <a:pt x="112" y="97"/>
                </a:cubicBezTo>
                <a:cubicBezTo>
                  <a:pt x="109" y="96"/>
                  <a:pt x="106" y="96"/>
                  <a:pt x="103" y="96"/>
                </a:cubicBezTo>
                <a:cubicBezTo>
                  <a:pt x="105" y="95"/>
                  <a:pt x="108" y="95"/>
                  <a:pt x="110" y="95"/>
                </a:cubicBezTo>
                <a:cubicBezTo>
                  <a:pt x="113" y="95"/>
                  <a:pt x="115" y="95"/>
                  <a:pt x="117" y="95"/>
                </a:cubicBezTo>
                <a:cubicBezTo>
                  <a:pt x="117" y="96"/>
                  <a:pt x="117" y="97"/>
                  <a:pt x="117" y="98"/>
                </a:cubicBezTo>
                <a:cubicBezTo>
                  <a:pt x="116" y="98"/>
                  <a:pt x="114" y="98"/>
                  <a:pt x="113" y="97"/>
                </a:cubicBezTo>
                <a:moveTo>
                  <a:pt x="113" y="91"/>
                </a:moveTo>
                <a:cubicBezTo>
                  <a:pt x="113" y="91"/>
                  <a:pt x="113" y="91"/>
                  <a:pt x="113" y="91"/>
                </a:cubicBezTo>
                <a:cubicBezTo>
                  <a:pt x="114" y="91"/>
                  <a:pt x="115" y="92"/>
                  <a:pt x="117" y="92"/>
                </a:cubicBezTo>
                <a:cubicBezTo>
                  <a:pt x="116" y="92"/>
                  <a:pt x="116" y="92"/>
                  <a:pt x="115" y="92"/>
                </a:cubicBezTo>
                <a:cubicBezTo>
                  <a:pt x="114" y="92"/>
                  <a:pt x="114" y="92"/>
                  <a:pt x="114" y="92"/>
                </a:cubicBezTo>
                <a:cubicBezTo>
                  <a:pt x="114" y="91"/>
                  <a:pt x="113" y="91"/>
                  <a:pt x="113" y="91"/>
                </a:cubicBezTo>
                <a:moveTo>
                  <a:pt x="115" y="89"/>
                </a:moveTo>
                <a:cubicBezTo>
                  <a:pt x="115" y="89"/>
                  <a:pt x="115" y="89"/>
                  <a:pt x="115" y="89"/>
                </a:cubicBezTo>
                <a:cubicBezTo>
                  <a:pt x="116" y="89"/>
                  <a:pt x="117" y="89"/>
                  <a:pt x="118" y="89"/>
                </a:cubicBezTo>
                <a:cubicBezTo>
                  <a:pt x="118" y="89"/>
                  <a:pt x="118" y="89"/>
                  <a:pt x="118" y="90"/>
                </a:cubicBezTo>
                <a:cubicBezTo>
                  <a:pt x="117" y="89"/>
                  <a:pt x="116" y="89"/>
                  <a:pt x="115" y="89"/>
                </a:cubicBezTo>
                <a:moveTo>
                  <a:pt x="106" y="76"/>
                </a:moveTo>
                <a:cubicBezTo>
                  <a:pt x="106" y="76"/>
                  <a:pt x="106" y="76"/>
                  <a:pt x="106" y="76"/>
                </a:cubicBezTo>
                <a:cubicBezTo>
                  <a:pt x="105" y="76"/>
                  <a:pt x="103" y="76"/>
                  <a:pt x="102" y="76"/>
                </a:cubicBezTo>
                <a:cubicBezTo>
                  <a:pt x="104" y="76"/>
                  <a:pt x="106" y="76"/>
                  <a:pt x="109" y="76"/>
                </a:cubicBezTo>
                <a:cubicBezTo>
                  <a:pt x="110" y="76"/>
                  <a:pt x="112" y="76"/>
                  <a:pt x="113" y="76"/>
                </a:cubicBezTo>
                <a:cubicBezTo>
                  <a:pt x="111" y="76"/>
                  <a:pt x="109" y="76"/>
                  <a:pt x="106" y="76"/>
                </a:cubicBezTo>
                <a:moveTo>
                  <a:pt x="105" y="85"/>
                </a:moveTo>
                <a:cubicBezTo>
                  <a:pt x="105" y="85"/>
                  <a:pt x="105" y="85"/>
                  <a:pt x="105" y="85"/>
                </a:cubicBezTo>
                <a:cubicBezTo>
                  <a:pt x="107" y="85"/>
                  <a:pt x="110" y="85"/>
                  <a:pt x="113" y="86"/>
                </a:cubicBezTo>
                <a:cubicBezTo>
                  <a:pt x="113" y="86"/>
                  <a:pt x="114" y="86"/>
                  <a:pt x="114" y="86"/>
                </a:cubicBezTo>
                <a:cubicBezTo>
                  <a:pt x="109" y="86"/>
                  <a:pt x="103" y="86"/>
                  <a:pt x="98" y="86"/>
                </a:cubicBezTo>
                <a:cubicBezTo>
                  <a:pt x="97" y="86"/>
                  <a:pt x="97" y="86"/>
                  <a:pt x="97" y="86"/>
                </a:cubicBezTo>
                <a:cubicBezTo>
                  <a:pt x="100" y="85"/>
                  <a:pt x="102" y="85"/>
                  <a:pt x="105" y="85"/>
                </a:cubicBezTo>
                <a:moveTo>
                  <a:pt x="90" y="84"/>
                </a:moveTo>
                <a:cubicBezTo>
                  <a:pt x="90" y="84"/>
                  <a:pt x="90" y="84"/>
                  <a:pt x="90" y="84"/>
                </a:cubicBezTo>
                <a:cubicBezTo>
                  <a:pt x="86" y="85"/>
                  <a:pt x="86" y="85"/>
                  <a:pt x="86" y="85"/>
                </a:cubicBezTo>
                <a:cubicBezTo>
                  <a:pt x="88" y="86"/>
                  <a:pt x="88" y="86"/>
                  <a:pt x="88" y="86"/>
                </a:cubicBezTo>
                <a:cubicBezTo>
                  <a:pt x="84" y="86"/>
                  <a:pt x="80" y="86"/>
                  <a:pt x="77" y="87"/>
                </a:cubicBezTo>
                <a:cubicBezTo>
                  <a:pt x="77" y="85"/>
                  <a:pt x="76" y="83"/>
                  <a:pt x="76" y="81"/>
                </a:cubicBezTo>
                <a:cubicBezTo>
                  <a:pt x="83" y="82"/>
                  <a:pt x="90" y="82"/>
                  <a:pt x="98" y="83"/>
                </a:cubicBezTo>
                <a:cubicBezTo>
                  <a:pt x="96" y="83"/>
                  <a:pt x="93" y="84"/>
                  <a:pt x="90" y="84"/>
                </a:cubicBezTo>
                <a:moveTo>
                  <a:pt x="93" y="78"/>
                </a:moveTo>
                <a:cubicBezTo>
                  <a:pt x="93" y="78"/>
                  <a:pt x="93" y="78"/>
                  <a:pt x="93" y="78"/>
                </a:cubicBezTo>
                <a:cubicBezTo>
                  <a:pt x="87" y="78"/>
                  <a:pt x="81" y="78"/>
                  <a:pt x="75" y="78"/>
                </a:cubicBezTo>
                <a:cubicBezTo>
                  <a:pt x="75" y="77"/>
                  <a:pt x="75" y="76"/>
                  <a:pt x="75" y="75"/>
                </a:cubicBezTo>
                <a:cubicBezTo>
                  <a:pt x="81" y="76"/>
                  <a:pt x="88" y="76"/>
                  <a:pt x="94" y="77"/>
                </a:cubicBezTo>
                <a:cubicBezTo>
                  <a:pt x="93" y="77"/>
                  <a:pt x="93" y="77"/>
                  <a:pt x="93" y="78"/>
                </a:cubicBezTo>
                <a:moveTo>
                  <a:pt x="77" y="133"/>
                </a:moveTo>
                <a:cubicBezTo>
                  <a:pt x="77" y="133"/>
                  <a:pt x="77" y="133"/>
                  <a:pt x="77" y="133"/>
                </a:cubicBezTo>
                <a:cubicBezTo>
                  <a:pt x="78" y="133"/>
                  <a:pt x="79" y="134"/>
                  <a:pt x="80" y="134"/>
                </a:cubicBezTo>
                <a:cubicBezTo>
                  <a:pt x="79" y="134"/>
                  <a:pt x="79" y="134"/>
                  <a:pt x="78" y="134"/>
                </a:cubicBezTo>
                <a:cubicBezTo>
                  <a:pt x="78" y="135"/>
                  <a:pt x="78" y="135"/>
                  <a:pt x="78" y="135"/>
                </a:cubicBezTo>
                <a:cubicBezTo>
                  <a:pt x="78" y="135"/>
                  <a:pt x="78" y="135"/>
                  <a:pt x="78" y="135"/>
                </a:cubicBezTo>
                <a:cubicBezTo>
                  <a:pt x="77" y="135"/>
                  <a:pt x="77" y="135"/>
                  <a:pt x="76" y="135"/>
                </a:cubicBezTo>
                <a:cubicBezTo>
                  <a:pt x="76" y="134"/>
                  <a:pt x="76" y="134"/>
                  <a:pt x="77" y="133"/>
                </a:cubicBezTo>
                <a:moveTo>
                  <a:pt x="77" y="130"/>
                </a:moveTo>
                <a:cubicBezTo>
                  <a:pt x="77" y="130"/>
                  <a:pt x="77" y="130"/>
                  <a:pt x="77" y="130"/>
                </a:cubicBezTo>
                <a:cubicBezTo>
                  <a:pt x="77" y="128"/>
                  <a:pt x="78" y="126"/>
                  <a:pt x="78" y="124"/>
                </a:cubicBezTo>
                <a:cubicBezTo>
                  <a:pt x="83" y="125"/>
                  <a:pt x="88" y="125"/>
                  <a:pt x="94" y="126"/>
                </a:cubicBezTo>
                <a:cubicBezTo>
                  <a:pt x="88" y="127"/>
                  <a:pt x="82" y="128"/>
                  <a:pt x="77" y="130"/>
                </a:cubicBezTo>
                <a:moveTo>
                  <a:pt x="85" y="120"/>
                </a:moveTo>
                <a:cubicBezTo>
                  <a:pt x="85" y="120"/>
                  <a:pt x="85" y="120"/>
                  <a:pt x="85" y="120"/>
                </a:cubicBezTo>
                <a:cubicBezTo>
                  <a:pt x="86" y="120"/>
                  <a:pt x="87" y="120"/>
                  <a:pt x="89" y="120"/>
                </a:cubicBezTo>
                <a:cubicBezTo>
                  <a:pt x="90" y="120"/>
                  <a:pt x="91" y="121"/>
                  <a:pt x="93" y="121"/>
                </a:cubicBezTo>
                <a:cubicBezTo>
                  <a:pt x="90" y="121"/>
                  <a:pt x="87" y="120"/>
                  <a:pt x="85" y="120"/>
                </a:cubicBezTo>
                <a:moveTo>
                  <a:pt x="81" y="114"/>
                </a:moveTo>
                <a:cubicBezTo>
                  <a:pt x="81" y="114"/>
                  <a:pt x="81" y="114"/>
                  <a:pt x="81" y="114"/>
                </a:cubicBezTo>
                <a:cubicBezTo>
                  <a:pt x="80" y="117"/>
                  <a:pt x="80" y="117"/>
                  <a:pt x="80" y="117"/>
                </a:cubicBezTo>
                <a:cubicBezTo>
                  <a:pt x="80" y="117"/>
                  <a:pt x="80" y="117"/>
                  <a:pt x="81" y="117"/>
                </a:cubicBezTo>
                <a:cubicBezTo>
                  <a:pt x="80" y="117"/>
                  <a:pt x="79" y="117"/>
                  <a:pt x="78" y="117"/>
                </a:cubicBezTo>
                <a:cubicBezTo>
                  <a:pt x="79" y="114"/>
                  <a:pt x="79" y="112"/>
                  <a:pt x="79" y="109"/>
                </a:cubicBezTo>
                <a:cubicBezTo>
                  <a:pt x="80" y="109"/>
                  <a:pt x="81" y="109"/>
                  <a:pt x="82" y="110"/>
                </a:cubicBezTo>
                <a:cubicBezTo>
                  <a:pt x="81" y="110"/>
                  <a:pt x="81" y="110"/>
                  <a:pt x="81" y="110"/>
                </a:cubicBezTo>
                <a:cubicBezTo>
                  <a:pt x="84" y="111"/>
                  <a:pt x="84" y="111"/>
                  <a:pt x="84" y="111"/>
                </a:cubicBezTo>
                <a:cubicBezTo>
                  <a:pt x="93" y="115"/>
                  <a:pt x="102" y="116"/>
                  <a:pt x="110" y="118"/>
                </a:cubicBezTo>
                <a:cubicBezTo>
                  <a:pt x="100" y="117"/>
                  <a:pt x="91" y="115"/>
                  <a:pt x="81" y="114"/>
                </a:cubicBezTo>
                <a:moveTo>
                  <a:pt x="98" y="110"/>
                </a:moveTo>
                <a:cubicBezTo>
                  <a:pt x="98" y="110"/>
                  <a:pt x="98" y="110"/>
                  <a:pt x="98" y="110"/>
                </a:cubicBezTo>
                <a:cubicBezTo>
                  <a:pt x="102" y="110"/>
                  <a:pt x="105" y="110"/>
                  <a:pt x="109" y="110"/>
                </a:cubicBezTo>
                <a:cubicBezTo>
                  <a:pt x="111" y="110"/>
                  <a:pt x="113" y="110"/>
                  <a:pt x="116" y="110"/>
                </a:cubicBezTo>
                <a:cubicBezTo>
                  <a:pt x="116" y="110"/>
                  <a:pt x="116" y="110"/>
                  <a:pt x="116" y="110"/>
                </a:cubicBezTo>
                <a:cubicBezTo>
                  <a:pt x="116" y="110"/>
                  <a:pt x="116" y="110"/>
                  <a:pt x="116" y="110"/>
                </a:cubicBezTo>
                <a:cubicBezTo>
                  <a:pt x="116" y="110"/>
                  <a:pt x="117" y="110"/>
                  <a:pt x="117" y="110"/>
                </a:cubicBezTo>
                <a:cubicBezTo>
                  <a:pt x="117" y="108"/>
                  <a:pt x="117" y="108"/>
                  <a:pt x="117" y="108"/>
                </a:cubicBezTo>
                <a:cubicBezTo>
                  <a:pt x="119" y="107"/>
                  <a:pt x="119" y="107"/>
                  <a:pt x="119" y="107"/>
                </a:cubicBezTo>
                <a:cubicBezTo>
                  <a:pt x="119" y="106"/>
                  <a:pt x="120" y="105"/>
                  <a:pt x="120" y="104"/>
                </a:cubicBezTo>
                <a:cubicBezTo>
                  <a:pt x="120" y="109"/>
                  <a:pt x="120" y="113"/>
                  <a:pt x="121" y="117"/>
                </a:cubicBezTo>
                <a:cubicBezTo>
                  <a:pt x="119" y="117"/>
                  <a:pt x="117" y="116"/>
                  <a:pt x="115" y="116"/>
                </a:cubicBezTo>
                <a:cubicBezTo>
                  <a:pt x="110" y="113"/>
                  <a:pt x="104" y="112"/>
                  <a:pt x="98" y="110"/>
                </a:cubicBezTo>
                <a:moveTo>
                  <a:pt x="120" y="95"/>
                </a:moveTo>
                <a:cubicBezTo>
                  <a:pt x="120" y="95"/>
                  <a:pt x="120" y="95"/>
                  <a:pt x="120" y="95"/>
                </a:cubicBezTo>
                <a:cubicBezTo>
                  <a:pt x="120" y="95"/>
                  <a:pt x="120" y="96"/>
                  <a:pt x="120" y="97"/>
                </a:cubicBezTo>
                <a:cubicBezTo>
                  <a:pt x="120" y="98"/>
                  <a:pt x="120" y="98"/>
                  <a:pt x="120" y="98"/>
                </a:cubicBezTo>
                <a:cubicBezTo>
                  <a:pt x="120" y="98"/>
                  <a:pt x="120" y="98"/>
                  <a:pt x="120" y="98"/>
                </a:cubicBezTo>
                <a:cubicBezTo>
                  <a:pt x="120" y="97"/>
                  <a:pt x="120" y="96"/>
                  <a:pt x="120" y="95"/>
                </a:cubicBezTo>
                <a:cubicBezTo>
                  <a:pt x="120" y="95"/>
                  <a:pt x="120" y="95"/>
                  <a:pt x="120" y="95"/>
                </a:cubicBezTo>
                <a:moveTo>
                  <a:pt x="120" y="91"/>
                </a:moveTo>
                <a:cubicBezTo>
                  <a:pt x="120" y="91"/>
                  <a:pt x="120" y="91"/>
                  <a:pt x="120" y="91"/>
                </a:cubicBezTo>
                <a:cubicBezTo>
                  <a:pt x="120" y="90"/>
                  <a:pt x="120" y="90"/>
                  <a:pt x="120" y="89"/>
                </a:cubicBezTo>
                <a:cubicBezTo>
                  <a:pt x="121" y="89"/>
                  <a:pt x="121" y="89"/>
                  <a:pt x="121" y="89"/>
                </a:cubicBezTo>
                <a:cubicBezTo>
                  <a:pt x="121" y="90"/>
                  <a:pt x="121" y="90"/>
                  <a:pt x="121" y="91"/>
                </a:cubicBezTo>
                <a:cubicBezTo>
                  <a:pt x="121" y="91"/>
                  <a:pt x="120" y="91"/>
                  <a:pt x="120" y="91"/>
                </a:cubicBezTo>
                <a:moveTo>
                  <a:pt x="121" y="118"/>
                </a:moveTo>
                <a:cubicBezTo>
                  <a:pt x="121" y="118"/>
                  <a:pt x="121" y="118"/>
                  <a:pt x="121" y="118"/>
                </a:cubicBezTo>
                <a:cubicBezTo>
                  <a:pt x="121" y="119"/>
                  <a:pt x="121" y="119"/>
                  <a:pt x="121" y="120"/>
                </a:cubicBezTo>
                <a:cubicBezTo>
                  <a:pt x="121" y="120"/>
                  <a:pt x="121" y="120"/>
                  <a:pt x="121" y="120"/>
                </a:cubicBezTo>
                <a:lnTo>
                  <a:pt x="121" y="118"/>
                </a:lnTo>
                <a:close/>
                <a:moveTo>
                  <a:pt x="120" y="122"/>
                </a:moveTo>
                <a:cubicBezTo>
                  <a:pt x="120" y="122"/>
                  <a:pt x="120" y="122"/>
                  <a:pt x="120" y="122"/>
                </a:cubicBezTo>
                <a:cubicBezTo>
                  <a:pt x="121" y="121"/>
                  <a:pt x="121" y="121"/>
                  <a:pt x="121" y="121"/>
                </a:cubicBezTo>
                <a:cubicBezTo>
                  <a:pt x="121" y="122"/>
                  <a:pt x="122" y="124"/>
                  <a:pt x="122" y="125"/>
                </a:cubicBezTo>
                <a:cubicBezTo>
                  <a:pt x="121" y="125"/>
                  <a:pt x="120" y="125"/>
                  <a:pt x="119" y="125"/>
                </a:cubicBezTo>
                <a:cubicBezTo>
                  <a:pt x="117" y="124"/>
                  <a:pt x="114" y="123"/>
                  <a:pt x="112" y="122"/>
                </a:cubicBezTo>
                <a:cubicBezTo>
                  <a:pt x="115" y="122"/>
                  <a:pt x="117" y="122"/>
                  <a:pt x="120" y="122"/>
                </a:cubicBezTo>
                <a:moveTo>
                  <a:pt x="90" y="57"/>
                </a:moveTo>
                <a:cubicBezTo>
                  <a:pt x="90" y="57"/>
                  <a:pt x="90" y="57"/>
                  <a:pt x="90" y="57"/>
                </a:cubicBezTo>
                <a:cubicBezTo>
                  <a:pt x="97" y="58"/>
                  <a:pt x="104" y="59"/>
                  <a:pt x="111" y="60"/>
                </a:cubicBezTo>
                <a:cubicBezTo>
                  <a:pt x="111" y="60"/>
                  <a:pt x="112" y="60"/>
                  <a:pt x="112" y="60"/>
                </a:cubicBezTo>
                <a:cubicBezTo>
                  <a:pt x="116" y="61"/>
                  <a:pt x="119" y="62"/>
                  <a:pt x="121" y="63"/>
                </a:cubicBezTo>
                <a:cubicBezTo>
                  <a:pt x="120" y="63"/>
                  <a:pt x="119" y="63"/>
                  <a:pt x="117" y="62"/>
                </a:cubicBezTo>
                <a:cubicBezTo>
                  <a:pt x="117" y="62"/>
                  <a:pt x="117" y="62"/>
                  <a:pt x="116" y="62"/>
                </a:cubicBezTo>
                <a:cubicBezTo>
                  <a:pt x="110" y="60"/>
                  <a:pt x="104" y="59"/>
                  <a:pt x="97" y="59"/>
                </a:cubicBezTo>
                <a:cubicBezTo>
                  <a:pt x="95" y="58"/>
                  <a:pt x="92" y="58"/>
                  <a:pt x="90" y="57"/>
                </a:cubicBezTo>
                <a:moveTo>
                  <a:pt x="85" y="64"/>
                </a:moveTo>
                <a:cubicBezTo>
                  <a:pt x="85" y="64"/>
                  <a:pt x="85" y="64"/>
                  <a:pt x="85" y="64"/>
                </a:cubicBezTo>
                <a:cubicBezTo>
                  <a:pt x="88" y="64"/>
                  <a:pt x="92" y="64"/>
                  <a:pt x="96" y="65"/>
                </a:cubicBezTo>
                <a:cubicBezTo>
                  <a:pt x="92" y="65"/>
                  <a:pt x="87" y="65"/>
                  <a:pt x="83" y="66"/>
                </a:cubicBezTo>
                <a:cubicBezTo>
                  <a:pt x="78" y="67"/>
                  <a:pt x="78" y="67"/>
                  <a:pt x="78" y="67"/>
                </a:cubicBezTo>
                <a:cubicBezTo>
                  <a:pt x="83" y="69"/>
                  <a:pt x="83" y="69"/>
                  <a:pt x="83" y="69"/>
                </a:cubicBezTo>
                <a:cubicBezTo>
                  <a:pt x="88" y="71"/>
                  <a:pt x="93" y="72"/>
                  <a:pt x="98" y="73"/>
                </a:cubicBezTo>
                <a:cubicBezTo>
                  <a:pt x="92" y="72"/>
                  <a:pt x="85" y="72"/>
                  <a:pt x="78" y="72"/>
                </a:cubicBezTo>
                <a:cubicBezTo>
                  <a:pt x="77" y="72"/>
                  <a:pt x="76" y="72"/>
                  <a:pt x="74" y="72"/>
                </a:cubicBezTo>
                <a:cubicBezTo>
                  <a:pt x="74" y="70"/>
                  <a:pt x="74" y="68"/>
                  <a:pt x="73" y="67"/>
                </a:cubicBezTo>
                <a:cubicBezTo>
                  <a:pt x="77" y="65"/>
                  <a:pt x="81" y="64"/>
                  <a:pt x="85" y="64"/>
                </a:cubicBezTo>
                <a:moveTo>
                  <a:pt x="73" y="97"/>
                </a:moveTo>
                <a:cubicBezTo>
                  <a:pt x="73" y="97"/>
                  <a:pt x="73" y="97"/>
                  <a:pt x="73" y="97"/>
                </a:cubicBezTo>
                <a:cubicBezTo>
                  <a:pt x="72" y="97"/>
                  <a:pt x="72" y="97"/>
                  <a:pt x="71" y="97"/>
                </a:cubicBezTo>
                <a:cubicBezTo>
                  <a:pt x="72" y="97"/>
                  <a:pt x="72" y="97"/>
                  <a:pt x="72" y="97"/>
                </a:cubicBezTo>
                <a:cubicBezTo>
                  <a:pt x="72" y="97"/>
                  <a:pt x="72" y="97"/>
                  <a:pt x="73" y="97"/>
                </a:cubicBezTo>
                <a:moveTo>
                  <a:pt x="70" y="62"/>
                </a:moveTo>
                <a:cubicBezTo>
                  <a:pt x="70" y="62"/>
                  <a:pt x="70" y="62"/>
                  <a:pt x="70" y="62"/>
                </a:cubicBezTo>
                <a:cubicBezTo>
                  <a:pt x="71" y="64"/>
                  <a:pt x="71" y="64"/>
                  <a:pt x="71" y="64"/>
                </a:cubicBezTo>
                <a:cubicBezTo>
                  <a:pt x="71" y="64"/>
                  <a:pt x="72" y="64"/>
                  <a:pt x="72" y="64"/>
                </a:cubicBezTo>
                <a:cubicBezTo>
                  <a:pt x="71" y="64"/>
                  <a:pt x="70" y="65"/>
                  <a:pt x="69" y="66"/>
                </a:cubicBezTo>
                <a:cubicBezTo>
                  <a:pt x="69" y="67"/>
                  <a:pt x="68" y="67"/>
                  <a:pt x="67" y="68"/>
                </a:cubicBezTo>
                <a:cubicBezTo>
                  <a:pt x="67" y="67"/>
                  <a:pt x="67" y="67"/>
                  <a:pt x="67" y="67"/>
                </a:cubicBezTo>
                <a:cubicBezTo>
                  <a:pt x="67" y="64"/>
                  <a:pt x="68" y="63"/>
                  <a:pt x="70" y="62"/>
                </a:cubicBezTo>
                <a:moveTo>
                  <a:pt x="72" y="83"/>
                </a:moveTo>
                <a:cubicBezTo>
                  <a:pt x="72" y="83"/>
                  <a:pt x="72" y="83"/>
                  <a:pt x="72" y="83"/>
                </a:cubicBezTo>
                <a:cubicBezTo>
                  <a:pt x="71" y="79"/>
                  <a:pt x="70" y="76"/>
                  <a:pt x="69" y="72"/>
                </a:cubicBezTo>
                <a:cubicBezTo>
                  <a:pt x="69" y="72"/>
                  <a:pt x="69" y="72"/>
                  <a:pt x="69" y="72"/>
                </a:cubicBezTo>
                <a:cubicBezTo>
                  <a:pt x="69" y="70"/>
                  <a:pt x="70" y="69"/>
                  <a:pt x="71" y="69"/>
                </a:cubicBezTo>
                <a:cubicBezTo>
                  <a:pt x="71" y="73"/>
                  <a:pt x="71" y="78"/>
                  <a:pt x="72" y="83"/>
                </a:cubicBezTo>
                <a:moveTo>
                  <a:pt x="67" y="95"/>
                </a:moveTo>
                <a:cubicBezTo>
                  <a:pt x="67" y="95"/>
                  <a:pt x="67" y="95"/>
                  <a:pt x="67" y="95"/>
                </a:cubicBezTo>
                <a:cubicBezTo>
                  <a:pt x="67" y="95"/>
                  <a:pt x="67" y="94"/>
                  <a:pt x="67" y="93"/>
                </a:cubicBezTo>
                <a:cubicBezTo>
                  <a:pt x="67" y="89"/>
                  <a:pt x="67" y="85"/>
                  <a:pt x="67" y="80"/>
                </a:cubicBezTo>
                <a:cubicBezTo>
                  <a:pt x="67" y="79"/>
                  <a:pt x="67" y="78"/>
                  <a:pt x="67" y="77"/>
                </a:cubicBezTo>
                <a:cubicBezTo>
                  <a:pt x="69" y="82"/>
                  <a:pt x="70" y="88"/>
                  <a:pt x="72" y="94"/>
                </a:cubicBezTo>
                <a:cubicBezTo>
                  <a:pt x="70" y="94"/>
                  <a:pt x="69" y="95"/>
                  <a:pt x="67" y="95"/>
                </a:cubicBezTo>
                <a:close/>
                <a:moveTo>
                  <a:pt x="67" y="98"/>
                </a:moveTo>
                <a:cubicBezTo>
                  <a:pt x="67" y="98"/>
                  <a:pt x="67" y="98"/>
                  <a:pt x="67" y="98"/>
                </a:cubicBezTo>
                <a:cubicBezTo>
                  <a:pt x="69" y="99"/>
                  <a:pt x="71" y="100"/>
                  <a:pt x="73" y="100"/>
                </a:cubicBezTo>
                <a:cubicBezTo>
                  <a:pt x="73" y="101"/>
                  <a:pt x="73" y="102"/>
                  <a:pt x="74" y="103"/>
                </a:cubicBezTo>
                <a:cubicBezTo>
                  <a:pt x="74" y="109"/>
                  <a:pt x="74" y="115"/>
                  <a:pt x="74" y="120"/>
                </a:cubicBezTo>
                <a:cubicBezTo>
                  <a:pt x="74" y="122"/>
                  <a:pt x="74" y="124"/>
                  <a:pt x="74" y="125"/>
                </a:cubicBezTo>
                <a:cubicBezTo>
                  <a:pt x="74" y="128"/>
                  <a:pt x="73" y="130"/>
                  <a:pt x="72" y="133"/>
                </a:cubicBezTo>
                <a:cubicBezTo>
                  <a:pt x="71" y="123"/>
                  <a:pt x="69" y="110"/>
                  <a:pt x="67" y="98"/>
                </a:cubicBezTo>
                <a:moveTo>
                  <a:pt x="88" y="142"/>
                </a:moveTo>
                <a:cubicBezTo>
                  <a:pt x="88" y="142"/>
                  <a:pt x="88" y="142"/>
                  <a:pt x="88" y="142"/>
                </a:cubicBezTo>
                <a:cubicBezTo>
                  <a:pt x="81" y="142"/>
                  <a:pt x="76" y="141"/>
                  <a:pt x="72" y="139"/>
                </a:cubicBezTo>
                <a:cubicBezTo>
                  <a:pt x="73" y="138"/>
                  <a:pt x="73" y="136"/>
                  <a:pt x="74" y="135"/>
                </a:cubicBezTo>
                <a:cubicBezTo>
                  <a:pt x="76" y="135"/>
                  <a:pt x="76" y="135"/>
                  <a:pt x="76" y="135"/>
                </a:cubicBezTo>
                <a:cubicBezTo>
                  <a:pt x="76" y="135"/>
                  <a:pt x="75" y="135"/>
                  <a:pt x="75" y="135"/>
                </a:cubicBezTo>
                <a:cubicBezTo>
                  <a:pt x="75" y="138"/>
                  <a:pt x="75" y="138"/>
                  <a:pt x="75" y="138"/>
                </a:cubicBezTo>
                <a:cubicBezTo>
                  <a:pt x="83" y="140"/>
                  <a:pt x="91" y="141"/>
                  <a:pt x="99" y="141"/>
                </a:cubicBezTo>
                <a:cubicBezTo>
                  <a:pt x="100" y="141"/>
                  <a:pt x="100" y="141"/>
                  <a:pt x="101" y="142"/>
                </a:cubicBezTo>
                <a:cubicBezTo>
                  <a:pt x="96" y="142"/>
                  <a:pt x="92" y="142"/>
                  <a:pt x="88" y="142"/>
                </a:cubicBezTo>
                <a:moveTo>
                  <a:pt x="81" y="131"/>
                </a:moveTo>
                <a:cubicBezTo>
                  <a:pt x="81" y="131"/>
                  <a:pt x="81" y="131"/>
                  <a:pt x="81" y="131"/>
                </a:cubicBezTo>
                <a:cubicBezTo>
                  <a:pt x="87" y="129"/>
                  <a:pt x="94" y="129"/>
                  <a:pt x="102" y="129"/>
                </a:cubicBezTo>
                <a:cubicBezTo>
                  <a:pt x="104" y="129"/>
                  <a:pt x="107" y="129"/>
                  <a:pt x="109" y="129"/>
                </a:cubicBezTo>
                <a:cubicBezTo>
                  <a:pt x="115" y="130"/>
                  <a:pt x="120" y="133"/>
                  <a:pt x="125" y="136"/>
                </a:cubicBezTo>
                <a:cubicBezTo>
                  <a:pt x="124" y="136"/>
                  <a:pt x="124" y="136"/>
                  <a:pt x="123" y="136"/>
                </a:cubicBezTo>
                <a:cubicBezTo>
                  <a:pt x="109" y="136"/>
                  <a:pt x="93" y="136"/>
                  <a:pt x="81" y="131"/>
                </a:cubicBezTo>
                <a:moveTo>
                  <a:pt x="127" y="143"/>
                </a:moveTo>
                <a:cubicBezTo>
                  <a:pt x="127" y="143"/>
                  <a:pt x="127" y="143"/>
                  <a:pt x="127" y="143"/>
                </a:cubicBezTo>
                <a:cubicBezTo>
                  <a:pt x="125" y="143"/>
                  <a:pt x="124" y="143"/>
                  <a:pt x="123" y="143"/>
                </a:cubicBezTo>
                <a:cubicBezTo>
                  <a:pt x="123" y="141"/>
                  <a:pt x="123" y="141"/>
                  <a:pt x="123" y="141"/>
                </a:cubicBezTo>
                <a:cubicBezTo>
                  <a:pt x="125" y="141"/>
                  <a:pt x="128" y="140"/>
                  <a:pt x="130" y="139"/>
                </a:cubicBezTo>
                <a:cubicBezTo>
                  <a:pt x="129" y="137"/>
                  <a:pt x="129" y="137"/>
                  <a:pt x="129" y="137"/>
                </a:cubicBezTo>
                <a:cubicBezTo>
                  <a:pt x="129" y="137"/>
                  <a:pt x="129" y="137"/>
                  <a:pt x="128" y="137"/>
                </a:cubicBezTo>
                <a:cubicBezTo>
                  <a:pt x="130" y="136"/>
                  <a:pt x="130" y="136"/>
                  <a:pt x="130" y="136"/>
                </a:cubicBezTo>
                <a:cubicBezTo>
                  <a:pt x="128" y="135"/>
                  <a:pt x="128" y="135"/>
                  <a:pt x="128" y="135"/>
                </a:cubicBezTo>
                <a:cubicBezTo>
                  <a:pt x="125" y="132"/>
                  <a:pt x="122" y="131"/>
                  <a:pt x="118" y="129"/>
                </a:cubicBezTo>
                <a:cubicBezTo>
                  <a:pt x="120" y="129"/>
                  <a:pt x="122" y="129"/>
                  <a:pt x="123" y="129"/>
                </a:cubicBezTo>
                <a:cubicBezTo>
                  <a:pt x="124" y="128"/>
                  <a:pt x="124" y="128"/>
                  <a:pt x="124" y="128"/>
                </a:cubicBezTo>
                <a:cubicBezTo>
                  <a:pt x="124" y="128"/>
                  <a:pt x="124" y="128"/>
                  <a:pt x="125" y="128"/>
                </a:cubicBezTo>
                <a:cubicBezTo>
                  <a:pt x="126" y="128"/>
                  <a:pt x="126" y="128"/>
                  <a:pt x="127" y="128"/>
                </a:cubicBezTo>
                <a:cubicBezTo>
                  <a:pt x="127" y="126"/>
                  <a:pt x="127" y="126"/>
                  <a:pt x="127" y="126"/>
                </a:cubicBezTo>
                <a:cubicBezTo>
                  <a:pt x="127" y="126"/>
                  <a:pt x="126" y="126"/>
                  <a:pt x="125" y="126"/>
                </a:cubicBezTo>
                <a:cubicBezTo>
                  <a:pt x="126" y="124"/>
                  <a:pt x="126" y="122"/>
                  <a:pt x="126" y="121"/>
                </a:cubicBezTo>
                <a:cubicBezTo>
                  <a:pt x="126" y="119"/>
                  <a:pt x="126" y="117"/>
                  <a:pt x="125" y="116"/>
                </a:cubicBezTo>
                <a:cubicBezTo>
                  <a:pt x="127" y="123"/>
                  <a:pt x="129" y="130"/>
                  <a:pt x="130" y="137"/>
                </a:cubicBezTo>
                <a:cubicBezTo>
                  <a:pt x="131" y="141"/>
                  <a:pt x="131" y="141"/>
                  <a:pt x="131" y="141"/>
                </a:cubicBezTo>
                <a:cubicBezTo>
                  <a:pt x="133" y="138"/>
                  <a:pt x="133" y="138"/>
                  <a:pt x="133" y="138"/>
                </a:cubicBezTo>
                <a:cubicBezTo>
                  <a:pt x="133" y="137"/>
                  <a:pt x="133" y="137"/>
                  <a:pt x="133" y="136"/>
                </a:cubicBezTo>
                <a:cubicBezTo>
                  <a:pt x="134" y="138"/>
                  <a:pt x="134" y="140"/>
                  <a:pt x="134" y="142"/>
                </a:cubicBezTo>
                <a:cubicBezTo>
                  <a:pt x="132" y="142"/>
                  <a:pt x="130" y="143"/>
                  <a:pt x="127" y="143"/>
                </a:cubicBezTo>
                <a:moveTo>
                  <a:pt x="41" y="128"/>
                </a:moveTo>
                <a:cubicBezTo>
                  <a:pt x="41" y="128"/>
                  <a:pt x="41" y="128"/>
                  <a:pt x="41" y="128"/>
                </a:cubicBezTo>
                <a:cubicBezTo>
                  <a:pt x="41" y="126"/>
                  <a:pt x="41" y="124"/>
                  <a:pt x="41" y="121"/>
                </a:cubicBezTo>
                <a:cubicBezTo>
                  <a:pt x="41" y="120"/>
                  <a:pt x="41" y="119"/>
                  <a:pt x="41" y="118"/>
                </a:cubicBezTo>
                <a:cubicBezTo>
                  <a:pt x="41" y="118"/>
                  <a:pt x="41" y="117"/>
                  <a:pt x="41" y="117"/>
                </a:cubicBezTo>
                <a:cubicBezTo>
                  <a:pt x="41" y="109"/>
                  <a:pt x="43" y="90"/>
                  <a:pt x="43" y="76"/>
                </a:cubicBezTo>
                <a:cubicBezTo>
                  <a:pt x="43" y="70"/>
                  <a:pt x="43" y="64"/>
                  <a:pt x="41" y="61"/>
                </a:cubicBezTo>
                <a:cubicBezTo>
                  <a:pt x="40" y="59"/>
                  <a:pt x="34" y="57"/>
                  <a:pt x="28" y="54"/>
                </a:cubicBezTo>
                <a:cubicBezTo>
                  <a:pt x="21" y="51"/>
                  <a:pt x="15" y="49"/>
                  <a:pt x="11" y="49"/>
                </a:cubicBezTo>
                <a:cubicBezTo>
                  <a:pt x="10" y="49"/>
                  <a:pt x="9" y="49"/>
                  <a:pt x="9" y="49"/>
                </a:cubicBezTo>
                <a:cubicBezTo>
                  <a:pt x="7" y="51"/>
                  <a:pt x="6" y="53"/>
                  <a:pt x="6" y="55"/>
                </a:cubicBezTo>
                <a:cubicBezTo>
                  <a:pt x="6" y="56"/>
                  <a:pt x="6" y="58"/>
                  <a:pt x="6" y="59"/>
                </a:cubicBezTo>
                <a:cubicBezTo>
                  <a:pt x="6" y="59"/>
                  <a:pt x="6" y="59"/>
                  <a:pt x="6" y="59"/>
                </a:cubicBezTo>
                <a:cubicBezTo>
                  <a:pt x="4" y="56"/>
                  <a:pt x="4" y="56"/>
                  <a:pt x="4" y="56"/>
                </a:cubicBezTo>
                <a:cubicBezTo>
                  <a:pt x="4" y="61"/>
                  <a:pt x="4" y="61"/>
                  <a:pt x="4" y="61"/>
                </a:cubicBezTo>
                <a:cubicBezTo>
                  <a:pt x="5" y="65"/>
                  <a:pt x="5" y="69"/>
                  <a:pt x="5" y="73"/>
                </a:cubicBezTo>
                <a:cubicBezTo>
                  <a:pt x="4" y="79"/>
                  <a:pt x="3" y="86"/>
                  <a:pt x="3" y="92"/>
                </a:cubicBezTo>
                <a:cubicBezTo>
                  <a:pt x="3" y="102"/>
                  <a:pt x="4" y="112"/>
                  <a:pt x="4" y="121"/>
                </a:cubicBezTo>
                <a:cubicBezTo>
                  <a:pt x="3" y="129"/>
                  <a:pt x="1" y="136"/>
                  <a:pt x="0" y="143"/>
                </a:cubicBezTo>
                <a:cubicBezTo>
                  <a:pt x="0" y="145"/>
                  <a:pt x="0" y="145"/>
                  <a:pt x="0" y="145"/>
                </a:cubicBezTo>
                <a:cubicBezTo>
                  <a:pt x="2" y="144"/>
                  <a:pt x="2" y="144"/>
                  <a:pt x="2" y="144"/>
                </a:cubicBezTo>
                <a:cubicBezTo>
                  <a:pt x="3" y="144"/>
                  <a:pt x="3" y="144"/>
                  <a:pt x="4" y="144"/>
                </a:cubicBezTo>
                <a:cubicBezTo>
                  <a:pt x="4" y="144"/>
                  <a:pt x="4" y="144"/>
                  <a:pt x="4" y="144"/>
                </a:cubicBezTo>
                <a:cubicBezTo>
                  <a:pt x="6" y="143"/>
                  <a:pt x="6" y="143"/>
                  <a:pt x="6" y="143"/>
                </a:cubicBezTo>
                <a:cubicBezTo>
                  <a:pt x="6" y="143"/>
                  <a:pt x="7" y="143"/>
                  <a:pt x="7" y="143"/>
                </a:cubicBezTo>
                <a:cubicBezTo>
                  <a:pt x="14" y="141"/>
                  <a:pt x="20" y="141"/>
                  <a:pt x="25" y="141"/>
                </a:cubicBezTo>
                <a:cubicBezTo>
                  <a:pt x="31" y="140"/>
                  <a:pt x="37" y="140"/>
                  <a:pt x="42" y="140"/>
                </a:cubicBezTo>
                <a:cubicBezTo>
                  <a:pt x="44" y="140"/>
                  <a:pt x="44" y="140"/>
                  <a:pt x="44" y="140"/>
                </a:cubicBezTo>
                <a:cubicBezTo>
                  <a:pt x="43" y="138"/>
                  <a:pt x="43" y="138"/>
                  <a:pt x="43" y="138"/>
                </a:cubicBezTo>
                <a:cubicBezTo>
                  <a:pt x="43" y="135"/>
                  <a:pt x="42" y="131"/>
                  <a:pt x="41" y="128"/>
                </a:cubicBezTo>
                <a:moveTo>
                  <a:pt x="4" y="141"/>
                </a:moveTo>
                <a:cubicBezTo>
                  <a:pt x="4" y="141"/>
                  <a:pt x="4" y="141"/>
                  <a:pt x="4" y="141"/>
                </a:cubicBezTo>
                <a:cubicBezTo>
                  <a:pt x="4" y="141"/>
                  <a:pt x="4" y="141"/>
                  <a:pt x="3" y="141"/>
                </a:cubicBezTo>
                <a:cubicBezTo>
                  <a:pt x="4" y="138"/>
                  <a:pt x="4" y="136"/>
                  <a:pt x="5" y="133"/>
                </a:cubicBezTo>
                <a:cubicBezTo>
                  <a:pt x="5" y="135"/>
                  <a:pt x="4" y="138"/>
                  <a:pt x="4" y="141"/>
                </a:cubicBezTo>
                <a:moveTo>
                  <a:pt x="6" y="59"/>
                </a:moveTo>
                <a:cubicBezTo>
                  <a:pt x="6" y="59"/>
                  <a:pt x="6" y="59"/>
                  <a:pt x="6" y="59"/>
                </a:cubicBezTo>
                <a:cubicBezTo>
                  <a:pt x="7" y="59"/>
                  <a:pt x="7" y="59"/>
                  <a:pt x="7" y="59"/>
                </a:cubicBezTo>
                <a:cubicBezTo>
                  <a:pt x="7" y="59"/>
                  <a:pt x="7" y="59"/>
                  <a:pt x="7" y="59"/>
                </a:cubicBezTo>
                <a:lnTo>
                  <a:pt x="6" y="59"/>
                </a:lnTo>
                <a:close/>
                <a:moveTo>
                  <a:pt x="7" y="140"/>
                </a:moveTo>
                <a:cubicBezTo>
                  <a:pt x="7" y="140"/>
                  <a:pt x="7" y="140"/>
                  <a:pt x="7" y="140"/>
                </a:cubicBezTo>
                <a:cubicBezTo>
                  <a:pt x="7" y="140"/>
                  <a:pt x="7" y="140"/>
                  <a:pt x="7" y="140"/>
                </a:cubicBezTo>
                <a:cubicBezTo>
                  <a:pt x="7" y="140"/>
                  <a:pt x="7" y="140"/>
                  <a:pt x="7" y="140"/>
                </a:cubicBezTo>
                <a:cubicBezTo>
                  <a:pt x="7" y="140"/>
                  <a:pt x="7" y="140"/>
                  <a:pt x="7" y="140"/>
                </a:cubicBezTo>
                <a:moveTo>
                  <a:pt x="7" y="67"/>
                </a:moveTo>
                <a:cubicBezTo>
                  <a:pt x="7" y="67"/>
                  <a:pt x="7" y="67"/>
                  <a:pt x="7" y="67"/>
                </a:cubicBezTo>
                <a:cubicBezTo>
                  <a:pt x="7" y="67"/>
                  <a:pt x="7" y="67"/>
                  <a:pt x="7" y="67"/>
                </a:cubicBezTo>
                <a:cubicBezTo>
                  <a:pt x="7" y="67"/>
                  <a:pt x="7" y="67"/>
                  <a:pt x="7" y="67"/>
                </a:cubicBezTo>
                <a:close/>
                <a:moveTo>
                  <a:pt x="37" y="69"/>
                </a:moveTo>
                <a:cubicBezTo>
                  <a:pt x="37" y="69"/>
                  <a:pt x="37" y="69"/>
                  <a:pt x="37" y="69"/>
                </a:cubicBezTo>
                <a:cubicBezTo>
                  <a:pt x="37" y="69"/>
                  <a:pt x="38" y="69"/>
                  <a:pt x="38" y="69"/>
                </a:cubicBezTo>
                <a:cubicBezTo>
                  <a:pt x="38" y="66"/>
                  <a:pt x="38" y="66"/>
                  <a:pt x="38" y="66"/>
                </a:cubicBezTo>
                <a:cubicBezTo>
                  <a:pt x="38" y="66"/>
                  <a:pt x="37" y="66"/>
                  <a:pt x="37" y="66"/>
                </a:cubicBezTo>
                <a:cubicBezTo>
                  <a:pt x="37" y="64"/>
                  <a:pt x="36" y="62"/>
                  <a:pt x="36" y="61"/>
                </a:cubicBezTo>
                <a:cubicBezTo>
                  <a:pt x="38" y="61"/>
                  <a:pt x="39" y="62"/>
                  <a:pt x="39" y="62"/>
                </a:cubicBezTo>
                <a:cubicBezTo>
                  <a:pt x="40" y="64"/>
                  <a:pt x="41" y="70"/>
                  <a:pt x="41" y="76"/>
                </a:cubicBezTo>
                <a:cubicBezTo>
                  <a:pt x="41" y="90"/>
                  <a:pt x="38" y="108"/>
                  <a:pt x="38" y="117"/>
                </a:cubicBezTo>
                <a:cubicBezTo>
                  <a:pt x="38" y="117"/>
                  <a:pt x="38" y="118"/>
                  <a:pt x="38" y="118"/>
                </a:cubicBezTo>
                <a:cubicBezTo>
                  <a:pt x="39" y="119"/>
                  <a:pt x="39" y="120"/>
                  <a:pt x="39" y="121"/>
                </a:cubicBezTo>
                <a:cubicBezTo>
                  <a:pt x="39" y="121"/>
                  <a:pt x="39" y="121"/>
                  <a:pt x="39" y="121"/>
                </a:cubicBezTo>
                <a:cubicBezTo>
                  <a:pt x="38" y="121"/>
                  <a:pt x="38" y="121"/>
                  <a:pt x="38" y="121"/>
                </a:cubicBezTo>
                <a:cubicBezTo>
                  <a:pt x="38" y="119"/>
                  <a:pt x="37" y="117"/>
                  <a:pt x="37" y="114"/>
                </a:cubicBezTo>
                <a:cubicBezTo>
                  <a:pt x="36" y="112"/>
                  <a:pt x="36" y="109"/>
                  <a:pt x="36" y="107"/>
                </a:cubicBezTo>
                <a:cubicBezTo>
                  <a:pt x="36" y="104"/>
                  <a:pt x="36" y="104"/>
                  <a:pt x="36" y="104"/>
                </a:cubicBezTo>
                <a:cubicBezTo>
                  <a:pt x="36" y="104"/>
                  <a:pt x="36" y="104"/>
                  <a:pt x="36" y="104"/>
                </a:cubicBezTo>
                <a:cubicBezTo>
                  <a:pt x="36" y="104"/>
                  <a:pt x="36" y="103"/>
                  <a:pt x="36" y="103"/>
                </a:cubicBezTo>
                <a:cubicBezTo>
                  <a:pt x="36" y="93"/>
                  <a:pt x="37" y="84"/>
                  <a:pt x="37" y="74"/>
                </a:cubicBezTo>
                <a:cubicBezTo>
                  <a:pt x="37" y="72"/>
                  <a:pt x="37" y="71"/>
                  <a:pt x="37" y="69"/>
                </a:cubicBezTo>
                <a:moveTo>
                  <a:pt x="39" y="121"/>
                </a:moveTo>
                <a:cubicBezTo>
                  <a:pt x="39" y="121"/>
                  <a:pt x="39" y="121"/>
                  <a:pt x="39" y="121"/>
                </a:cubicBezTo>
                <a:cubicBezTo>
                  <a:pt x="39" y="121"/>
                  <a:pt x="39" y="121"/>
                  <a:pt x="39" y="121"/>
                </a:cubicBezTo>
                <a:cubicBezTo>
                  <a:pt x="39" y="121"/>
                  <a:pt x="38" y="121"/>
                  <a:pt x="38" y="121"/>
                </a:cubicBezTo>
                <a:lnTo>
                  <a:pt x="39" y="121"/>
                </a:lnTo>
                <a:close/>
                <a:moveTo>
                  <a:pt x="13" y="102"/>
                </a:moveTo>
                <a:cubicBezTo>
                  <a:pt x="13" y="102"/>
                  <a:pt x="13" y="102"/>
                  <a:pt x="13" y="102"/>
                </a:cubicBezTo>
                <a:cubicBezTo>
                  <a:pt x="13" y="105"/>
                  <a:pt x="13" y="107"/>
                  <a:pt x="13" y="110"/>
                </a:cubicBezTo>
                <a:cubicBezTo>
                  <a:pt x="12" y="107"/>
                  <a:pt x="12" y="104"/>
                  <a:pt x="11" y="101"/>
                </a:cubicBezTo>
                <a:cubicBezTo>
                  <a:pt x="12" y="98"/>
                  <a:pt x="12" y="95"/>
                  <a:pt x="13" y="92"/>
                </a:cubicBezTo>
                <a:cubicBezTo>
                  <a:pt x="13" y="92"/>
                  <a:pt x="13" y="92"/>
                  <a:pt x="13" y="92"/>
                </a:cubicBezTo>
                <a:cubicBezTo>
                  <a:pt x="13" y="93"/>
                  <a:pt x="13" y="94"/>
                  <a:pt x="13" y="95"/>
                </a:cubicBezTo>
                <a:cubicBezTo>
                  <a:pt x="13" y="95"/>
                  <a:pt x="12" y="95"/>
                  <a:pt x="12" y="95"/>
                </a:cubicBezTo>
                <a:cubicBezTo>
                  <a:pt x="13" y="98"/>
                  <a:pt x="13" y="98"/>
                  <a:pt x="13" y="98"/>
                </a:cubicBezTo>
                <a:cubicBezTo>
                  <a:pt x="13" y="98"/>
                  <a:pt x="13" y="98"/>
                  <a:pt x="13" y="98"/>
                </a:cubicBezTo>
                <a:cubicBezTo>
                  <a:pt x="13" y="99"/>
                  <a:pt x="13" y="99"/>
                  <a:pt x="13" y="100"/>
                </a:cubicBezTo>
                <a:cubicBezTo>
                  <a:pt x="13" y="101"/>
                  <a:pt x="13" y="101"/>
                  <a:pt x="13" y="101"/>
                </a:cubicBezTo>
                <a:cubicBezTo>
                  <a:pt x="12" y="102"/>
                  <a:pt x="12" y="102"/>
                  <a:pt x="12" y="102"/>
                </a:cubicBezTo>
                <a:lnTo>
                  <a:pt x="13" y="102"/>
                </a:lnTo>
                <a:close/>
                <a:moveTo>
                  <a:pt x="11" y="66"/>
                </a:moveTo>
                <a:cubicBezTo>
                  <a:pt x="11" y="66"/>
                  <a:pt x="11" y="66"/>
                  <a:pt x="11" y="66"/>
                </a:cubicBezTo>
                <a:cubicBezTo>
                  <a:pt x="11" y="65"/>
                  <a:pt x="10" y="63"/>
                  <a:pt x="10" y="61"/>
                </a:cubicBezTo>
                <a:cubicBezTo>
                  <a:pt x="12" y="62"/>
                  <a:pt x="15" y="63"/>
                  <a:pt x="18" y="64"/>
                </a:cubicBezTo>
                <a:cubicBezTo>
                  <a:pt x="17" y="64"/>
                  <a:pt x="17" y="64"/>
                  <a:pt x="17" y="64"/>
                </a:cubicBezTo>
                <a:cubicBezTo>
                  <a:pt x="16" y="64"/>
                  <a:pt x="16" y="64"/>
                  <a:pt x="15" y="64"/>
                </a:cubicBezTo>
                <a:cubicBezTo>
                  <a:pt x="15" y="66"/>
                  <a:pt x="15" y="66"/>
                  <a:pt x="15" y="66"/>
                </a:cubicBezTo>
                <a:cubicBezTo>
                  <a:pt x="14" y="66"/>
                  <a:pt x="13" y="66"/>
                  <a:pt x="11" y="66"/>
                </a:cubicBezTo>
                <a:moveTo>
                  <a:pt x="13" y="88"/>
                </a:moveTo>
                <a:cubicBezTo>
                  <a:pt x="13" y="88"/>
                  <a:pt x="13" y="88"/>
                  <a:pt x="13" y="88"/>
                </a:cubicBezTo>
                <a:cubicBezTo>
                  <a:pt x="13" y="88"/>
                  <a:pt x="13" y="88"/>
                  <a:pt x="13" y="88"/>
                </a:cubicBezTo>
                <a:cubicBezTo>
                  <a:pt x="13" y="88"/>
                  <a:pt x="13" y="88"/>
                  <a:pt x="13" y="88"/>
                </a:cubicBezTo>
                <a:cubicBezTo>
                  <a:pt x="13" y="88"/>
                  <a:pt x="13" y="88"/>
                  <a:pt x="13" y="88"/>
                </a:cubicBezTo>
                <a:moveTo>
                  <a:pt x="13" y="71"/>
                </a:moveTo>
                <a:cubicBezTo>
                  <a:pt x="13" y="71"/>
                  <a:pt x="13" y="71"/>
                  <a:pt x="13" y="71"/>
                </a:cubicBezTo>
                <a:cubicBezTo>
                  <a:pt x="17" y="72"/>
                  <a:pt x="21" y="73"/>
                  <a:pt x="25" y="75"/>
                </a:cubicBezTo>
                <a:cubicBezTo>
                  <a:pt x="24" y="75"/>
                  <a:pt x="23" y="75"/>
                  <a:pt x="22" y="75"/>
                </a:cubicBezTo>
                <a:cubicBezTo>
                  <a:pt x="19" y="75"/>
                  <a:pt x="17" y="74"/>
                  <a:pt x="14" y="74"/>
                </a:cubicBezTo>
                <a:cubicBezTo>
                  <a:pt x="14" y="74"/>
                  <a:pt x="14" y="74"/>
                  <a:pt x="14" y="74"/>
                </a:cubicBezTo>
                <a:cubicBezTo>
                  <a:pt x="14" y="74"/>
                  <a:pt x="14" y="74"/>
                  <a:pt x="14" y="74"/>
                </a:cubicBezTo>
                <a:cubicBezTo>
                  <a:pt x="14" y="75"/>
                  <a:pt x="14" y="75"/>
                  <a:pt x="14" y="75"/>
                </a:cubicBezTo>
                <a:cubicBezTo>
                  <a:pt x="14" y="73"/>
                  <a:pt x="13" y="72"/>
                  <a:pt x="13" y="71"/>
                </a:cubicBezTo>
                <a:moveTo>
                  <a:pt x="31" y="81"/>
                </a:moveTo>
                <a:cubicBezTo>
                  <a:pt x="31" y="81"/>
                  <a:pt x="31" y="81"/>
                  <a:pt x="31" y="81"/>
                </a:cubicBezTo>
                <a:cubicBezTo>
                  <a:pt x="30" y="81"/>
                  <a:pt x="29" y="81"/>
                  <a:pt x="27" y="80"/>
                </a:cubicBezTo>
                <a:cubicBezTo>
                  <a:pt x="29" y="80"/>
                  <a:pt x="30" y="80"/>
                  <a:pt x="32" y="80"/>
                </a:cubicBezTo>
                <a:cubicBezTo>
                  <a:pt x="32" y="78"/>
                  <a:pt x="32" y="78"/>
                  <a:pt x="32" y="78"/>
                </a:cubicBezTo>
                <a:cubicBezTo>
                  <a:pt x="31" y="78"/>
                  <a:pt x="29" y="77"/>
                  <a:pt x="28" y="77"/>
                </a:cubicBezTo>
                <a:cubicBezTo>
                  <a:pt x="29" y="77"/>
                  <a:pt x="30" y="77"/>
                  <a:pt x="31" y="77"/>
                </a:cubicBezTo>
                <a:cubicBezTo>
                  <a:pt x="35" y="76"/>
                  <a:pt x="35" y="76"/>
                  <a:pt x="35" y="76"/>
                </a:cubicBezTo>
                <a:cubicBezTo>
                  <a:pt x="34" y="80"/>
                  <a:pt x="34" y="84"/>
                  <a:pt x="34" y="88"/>
                </a:cubicBezTo>
                <a:cubicBezTo>
                  <a:pt x="32" y="87"/>
                  <a:pt x="32" y="87"/>
                  <a:pt x="32" y="87"/>
                </a:cubicBezTo>
                <a:cubicBezTo>
                  <a:pt x="29" y="86"/>
                  <a:pt x="26" y="85"/>
                  <a:pt x="22" y="84"/>
                </a:cubicBezTo>
                <a:cubicBezTo>
                  <a:pt x="25" y="84"/>
                  <a:pt x="28" y="84"/>
                  <a:pt x="31" y="83"/>
                </a:cubicBezTo>
                <a:lnTo>
                  <a:pt x="31" y="81"/>
                </a:lnTo>
                <a:close/>
                <a:moveTo>
                  <a:pt x="33" y="103"/>
                </a:moveTo>
                <a:cubicBezTo>
                  <a:pt x="33" y="103"/>
                  <a:pt x="33" y="103"/>
                  <a:pt x="33" y="103"/>
                </a:cubicBezTo>
                <a:cubicBezTo>
                  <a:pt x="33" y="104"/>
                  <a:pt x="33" y="104"/>
                  <a:pt x="33" y="104"/>
                </a:cubicBezTo>
                <a:cubicBezTo>
                  <a:pt x="29" y="103"/>
                  <a:pt x="25" y="102"/>
                  <a:pt x="21" y="101"/>
                </a:cubicBezTo>
                <a:cubicBezTo>
                  <a:pt x="22" y="101"/>
                  <a:pt x="24" y="101"/>
                  <a:pt x="25" y="101"/>
                </a:cubicBezTo>
                <a:cubicBezTo>
                  <a:pt x="27" y="101"/>
                  <a:pt x="30" y="101"/>
                  <a:pt x="32" y="102"/>
                </a:cubicBezTo>
                <a:cubicBezTo>
                  <a:pt x="33" y="99"/>
                  <a:pt x="33" y="99"/>
                  <a:pt x="33" y="99"/>
                </a:cubicBezTo>
                <a:cubicBezTo>
                  <a:pt x="29" y="98"/>
                  <a:pt x="25" y="97"/>
                  <a:pt x="21" y="96"/>
                </a:cubicBezTo>
                <a:cubicBezTo>
                  <a:pt x="22" y="96"/>
                  <a:pt x="24" y="96"/>
                  <a:pt x="25" y="96"/>
                </a:cubicBezTo>
                <a:cubicBezTo>
                  <a:pt x="28" y="96"/>
                  <a:pt x="30" y="96"/>
                  <a:pt x="32" y="96"/>
                </a:cubicBezTo>
                <a:cubicBezTo>
                  <a:pt x="32" y="94"/>
                  <a:pt x="32" y="94"/>
                  <a:pt x="32" y="94"/>
                </a:cubicBezTo>
                <a:cubicBezTo>
                  <a:pt x="32" y="94"/>
                  <a:pt x="32" y="93"/>
                  <a:pt x="32" y="93"/>
                </a:cubicBezTo>
                <a:cubicBezTo>
                  <a:pt x="32" y="93"/>
                  <a:pt x="32" y="93"/>
                  <a:pt x="32" y="93"/>
                </a:cubicBezTo>
                <a:cubicBezTo>
                  <a:pt x="28" y="93"/>
                  <a:pt x="24" y="92"/>
                  <a:pt x="20" y="91"/>
                </a:cubicBezTo>
                <a:cubicBezTo>
                  <a:pt x="24" y="91"/>
                  <a:pt x="28" y="91"/>
                  <a:pt x="32" y="90"/>
                </a:cubicBezTo>
                <a:cubicBezTo>
                  <a:pt x="34" y="89"/>
                  <a:pt x="34" y="89"/>
                  <a:pt x="34" y="89"/>
                </a:cubicBezTo>
                <a:cubicBezTo>
                  <a:pt x="33" y="94"/>
                  <a:pt x="33" y="98"/>
                  <a:pt x="33" y="103"/>
                </a:cubicBezTo>
                <a:moveTo>
                  <a:pt x="33" y="107"/>
                </a:moveTo>
                <a:cubicBezTo>
                  <a:pt x="33" y="107"/>
                  <a:pt x="33" y="107"/>
                  <a:pt x="33" y="107"/>
                </a:cubicBezTo>
                <a:cubicBezTo>
                  <a:pt x="31" y="107"/>
                  <a:pt x="29" y="107"/>
                  <a:pt x="26" y="106"/>
                </a:cubicBezTo>
                <a:cubicBezTo>
                  <a:pt x="29" y="106"/>
                  <a:pt x="31" y="106"/>
                  <a:pt x="33" y="107"/>
                </a:cubicBezTo>
                <a:cubicBezTo>
                  <a:pt x="33" y="107"/>
                  <a:pt x="33" y="107"/>
                  <a:pt x="33" y="107"/>
                </a:cubicBezTo>
                <a:moveTo>
                  <a:pt x="19" y="94"/>
                </a:moveTo>
                <a:cubicBezTo>
                  <a:pt x="19" y="94"/>
                  <a:pt x="19" y="94"/>
                  <a:pt x="19" y="94"/>
                </a:cubicBezTo>
                <a:cubicBezTo>
                  <a:pt x="18" y="94"/>
                  <a:pt x="17" y="94"/>
                  <a:pt x="16" y="94"/>
                </a:cubicBezTo>
                <a:cubicBezTo>
                  <a:pt x="16" y="94"/>
                  <a:pt x="16" y="93"/>
                  <a:pt x="16" y="93"/>
                </a:cubicBezTo>
                <a:cubicBezTo>
                  <a:pt x="17" y="93"/>
                  <a:pt x="18" y="93"/>
                  <a:pt x="19" y="94"/>
                </a:cubicBezTo>
                <a:moveTo>
                  <a:pt x="15" y="88"/>
                </a:moveTo>
                <a:cubicBezTo>
                  <a:pt x="15" y="88"/>
                  <a:pt x="15" y="88"/>
                  <a:pt x="15" y="88"/>
                </a:cubicBezTo>
                <a:cubicBezTo>
                  <a:pt x="15" y="87"/>
                  <a:pt x="15" y="86"/>
                  <a:pt x="15" y="85"/>
                </a:cubicBezTo>
                <a:cubicBezTo>
                  <a:pt x="19" y="86"/>
                  <a:pt x="23" y="87"/>
                  <a:pt x="26" y="88"/>
                </a:cubicBezTo>
                <a:cubicBezTo>
                  <a:pt x="23" y="88"/>
                  <a:pt x="19" y="88"/>
                  <a:pt x="15" y="88"/>
                </a:cubicBezTo>
                <a:moveTo>
                  <a:pt x="20" y="99"/>
                </a:moveTo>
                <a:cubicBezTo>
                  <a:pt x="20" y="99"/>
                  <a:pt x="20" y="99"/>
                  <a:pt x="20" y="99"/>
                </a:cubicBezTo>
                <a:cubicBezTo>
                  <a:pt x="19" y="99"/>
                  <a:pt x="17" y="99"/>
                  <a:pt x="16" y="100"/>
                </a:cubicBezTo>
                <a:cubicBezTo>
                  <a:pt x="16" y="99"/>
                  <a:pt x="16" y="99"/>
                  <a:pt x="16" y="98"/>
                </a:cubicBezTo>
                <a:cubicBezTo>
                  <a:pt x="17" y="98"/>
                  <a:pt x="19" y="98"/>
                  <a:pt x="20" y="99"/>
                </a:cubicBezTo>
                <a:moveTo>
                  <a:pt x="19" y="78"/>
                </a:moveTo>
                <a:cubicBezTo>
                  <a:pt x="19" y="78"/>
                  <a:pt x="19" y="78"/>
                  <a:pt x="19" y="78"/>
                </a:cubicBezTo>
                <a:cubicBezTo>
                  <a:pt x="17" y="78"/>
                  <a:pt x="16" y="78"/>
                  <a:pt x="15" y="78"/>
                </a:cubicBezTo>
                <a:cubicBezTo>
                  <a:pt x="15" y="77"/>
                  <a:pt x="15" y="77"/>
                  <a:pt x="14" y="77"/>
                </a:cubicBezTo>
                <a:cubicBezTo>
                  <a:pt x="16" y="77"/>
                  <a:pt x="17" y="77"/>
                  <a:pt x="19" y="78"/>
                </a:cubicBezTo>
                <a:moveTo>
                  <a:pt x="21" y="82"/>
                </a:moveTo>
                <a:cubicBezTo>
                  <a:pt x="21" y="82"/>
                  <a:pt x="21" y="82"/>
                  <a:pt x="21" y="82"/>
                </a:cubicBezTo>
                <a:cubicBezTo>
                  <a:pt x="19" y="82"/>
                  <a:pt x="17" y="82"/>
                  <a:pt x="15" y="82"/>
                </a:cubicBezTo>
                <a:cubicBezTo>
                  <a:pt x="15" y="82"/>
                  <a:pt x="15" y="81"/>
                  <a:pt x="15" y="81"/>
                </a:cubicBezTo>
                <a:cubicBezTo>
                  <a:pt x="17" y="81"/>
                  <a:pt x="19" y="82"/>
                  <a:pt x="21" y="82"/>
                </a:cubicBezTo>
                <a:moveTo>
                  <a:pt x="15" y="113"/>
                </a:moveTo>
                <a:cubicBezTo>
                  <a:pt x="15" y="113"/>
                  <a:pt x="15" y="113"/>
                  <a:pt x="15" y="113"/>
                </a:cubicBezTo>
                <a:cubicBezTo>
                  <a:pt x="17" y="113"/>
                  <a:pt x="19" y="113"/>
                  <a:pt x="20" y="113"/>
                </a:cubicBezTo>
                <a:cubicBezTo>
                  <a:pt x="18" y="114"/>
                  <a:pt x="17" y="114"/>
                  <a:pt x="15" y="115"/>
                </a:cubicBezTo>
                <a:cubicBezTo>
                  <a:pt x="15" y="114"/>
                  <a:pt x="15" y="114"/>
                  <a:pt x="15" y="113"/>
                </a:cubicBezTo>
                <a:moveTo>
                  <a:pt x="16" y="109"/>
                </a:moveTo>
                <a:cubicBezTo>
                  <a:pt x="16" y="109"/>
                  <a:pt x="16" y="109"/>
                  <a:pt x="16" y="109"/>
                </a:cubicBezTo>
                <a:cubicBezTo>
                  <a:pt x="16" y="107"/>
                  <a:pt x="16" y="105"/>
                  <a:pt x="16" y="103"/>
                </a:cubicBezTo>
                <a:cubicBezTo>
                  <a:pt x="17" y="103"/>
                  <a:pt x="19" y="104"/>
                  <a:pt x="21" y="104"/>
                </a:cubicBezTo>
                <a:cubicBezTo>
                  <a:pt x="19" y="104"/>
                  <a:pt x="18" y="104"/>
                  <a:pt x="17" y="104"/>
                </a:cubicBezTo>
                <a:cubicBezTo>
                  <a:pt x="16" y="107"/>
                  <a:pt x="16" y="107"/>
                  <a:pt x="16" y="107"/>
                </a:cubicBezTo>
                <a:cubicBezTo>
                  <a:pt x="18" y="107"/>
                  <a:pt x="20" y="108"/>
                  <a:pt x="21" y="108"/>
                </a:cubicBezTo>
                <a:cubicBezTo>
                  <a:pt x="19" y="108"/>
                  <a:pt x="17" y="109"/>
                  <a:pt x="16" y="109"/>
                </a:cubicBezTo>
                <a:moveTo>
                  <a:pt x="29" y="110"/>
                </a:moveTo>
                <a:cubicBezTo>
                  <a:pt x="29" y="110"/>
                  <a:pt x="29" y="110"/>
                  <a:pt x="29" y="110"/>
                </a:cubicBezTo>
                <a:cubicBezTo>
                  <a:pt x="31" y="110"/>
                  <a:pt x="32" y="110"/>
                  <a:pt x="33" y="110"/>
                </a:cubicBezTo>
                <a:cubicBezTo>
                  <a:pt x="34" y="111"/>
                  <a:pt x="34" y="111"/>
                  <a:pt x="34" y="112"/>
                </a:cubicBezTo>
                <a:cubicBezTo>
                  <a:pt x="29" y="111"/>
                  <a:pt x="25" y="111"/>
                  <a:pt x="21" y="111"/>
                </a:cubicBezTo>
                <a:cubicBezTo>
                  <a:pt x="23" y="110"/>
                  <a:pt x="26" y="110"/>
                  <a:pt x="29" y="110"/>
                </a:cubicBezTo>
                <a:moveTo>
                  <a:pt x="34" y="115"/>
                </a:moveTo>
                <a:cubicBezTo>
                  <a:pt x="34" y="115"/>
                  <a:pt x="34" y="115"/>
                  <a:pt x="34" y="115"/>
                </a:cubicBezTo>
                <a:cubicBezTo>
                  <a:pt x="34" y="117"/>
                  <a:pt x="35" y="118"/>
                  <a:pt x="35" y="119"/>
                </a:cubicBezTo>
                <a:cubicBezTo>
                  <a:pt x="31" y="117"/>
                  <a:pt x="26" y="116"/>
                  <a:pt x="21" y="116"/>
                </a:cubicBezTo>
                <a:cubicBezTo>
                  <a:pt x="25" y="115"/>
                  <a:pt x="30" y="115"/>
                  <a:pt x="34" y="115"/>
                </a:cubicBezTo>
                <a:moveTo>
                  <a:pt x="35" y="74"/>
                </a:moveTo>
                <a:cubicBezTo>
                  <a:pt x="35" y="74"/>
                  <a:pt x="35" y="74"/>
                  <a:pt x="35" y="74"/>
                </a:cubicBezTo>
                <a:cubicBezTo>
                  <a:pt x="35" y="75"/>
                  <a:pt x="35" y="75"/>
                  <a:pt x="35" y="76"/>
                </a:cubicBezTo>
                <a:cubicBezTo>
                  <a:pt x="31" y="74"/>
                  <a:pt x="31" y="74"/>
                  <a:pt x="31" y="74"/>
                </a:cubicBezTo>
                <a:cubicBezTo>
                  <a:pt x="26" y="72"/>
                  <a:pt x="20" y="71"/>
                  <a:pt x="15" y="69"/>
                </a:cubicBezTo>
                <a:cubicBezTo>
                  <a:pt x="15" y="69"/>
                  <a:pt x="16" y="69"/>
                  <a:pt x="16" y="69"/>
                </a:cubicBezTo>
                <a:cubicBezTo>
                  <a:pt x="21" y="69"/>
                  <a:pt x="27" y="70"/>
                  <a:pt x="31" y="70"/>
                </a:cubicBezTo>
                <a:cubicBezTo>
                  <a:pt x="32" y="69"/>
                  <a:pt x="32" y="69"/>
                  <a:pt x="32" y="69"/>
                </a:cubicBezTo>
                <a:cubicBezTo>
                  <a:pt x="33" y="69"/>
                  <a:pt x="33" y="69"/>
                  <a:pt x="34" y="69"/>
                </a:cubicBezTo>
                <a:cubicBezTo>
                  <a:pt x="34" y="71"/>
                  <a:pt x="35" y="72"/>
                  <a:pt x="35" y="74"/>
                </a:cubicBezTo>
                <a:moveTo>
                  <a:pt x="33" y="60"/>
                </a:moveTo>
                <a:cubicBezTo>
                  <a:pt x="33" y="60"/>
                  <a:pt x="33" y="60"/>
                  <a:pt x="33" y="60"/>
                </a:cubicBezTo>
                <a:cubicBezTo>
                  <a:pt x="33" y="61"/>
                  <a:pt x="33" y="61"/>
                  <a:pt x="33" y="62"/>
                </a:cubicBezTo>
                <a:cubicBezTo>
                  <a:pt x="33" y="61"/>
                  <a:pt x="32" y="61"/>
                  <a:pt x="32" y="61"/>
                </a:cubicBezTo>
                <a:cubicBezTo>
                  <a:pt x="32" y="61"/>
                  <a:pt x="32" y="61"/>
                  <a:pt x="32" y="61"/>
                </a:cubicBezTo>
                <a:cubicBezTo>
                  <a:pt x="32" y="60"/>
                  <a:pt x="32" y="60"/>
                  <a:pt x="32" y="60"/>
                </a:cubicBezTo>
                <a:cubicBezTo>
                  <a:pt x="32" y="60"/>
                  <a:pt x="33" y="60"/>
                  <a:pt x="33" y="60"/>
                </a:cubicBezTo>
                <a:moveTo>
                  <a:pt x="34" y="65"/>
                </a:moveTo>
                <a:cubicBezTo>
                  <a:pt x="34" y="65"/>
                  <a:pt x="34" y="65"/>
                  <a:pt x="34" y="65"/>
                </a:cubicBezTo>
                <a:cubicBezTo>
                  <a:pt x="34" y="65"/>
                  <a:pt x="34" y="65"/>
                  <a:pt x="34" y="66"/>
                </a:cubicBezTo>
                <a:cubicBezTo>
                  <a:pt x="34" y="66"/>
                  <a:pt x="34" y="65"/>
                  <a:pt x="34" y="65"/>
                </a:cubicBezTo>
                <a:cubicBezTo>
                  <a:pt x="34" y="65"/>
                  <a:pt x="34" y="65"/>
                  <a:pt x="34" y="65"/>
                </a:cubicBezTo>
                <a:cubicBezTo>
                  <a:pt x="34" y="65"/>
                  <a:pt x="34" y="65"/>
                  <a:pt x="34" y="65"/>
                </a:cubicBezTo>
                <a:cubicBezTo>
                  <a:pt x="34" y="65"/>
                  <a:pt x="34" y="65"/>
                  <a:pt x="34" y="65"/>
                </a:cubicBezTo>
                <a:cubicBezTo>
                  <a:pt x="34" y="65"/>
                  <a:pt x="33" y="65"/>
                  <a:pt x="33" y="65"/>
                </a:cubicBezTo>
                <a:cubicBezTo>
                  <a:pt x="32" y="65"/>
                  <a:pt x="31" y="65"/>
                  <a:pt x="30" y="65"/>
                </a:cubicBezTo>
                <a:cubicBezTo>
                  <a:pt x="26" y="64"/>
                  <a:pt x="23" y="63"/>
                  <a:pt x="20" y="62"/>
                </a:cubicBezTo>
                <a:cubicBezTo>
                  <a:pt x="24" y="63"/>
                  <a:pt x="29" y="64"/>
                  <a:pt x="34" y="65"/>
                </a:cubicBezTo>
                <a:moveTo>
                  <a:pt x="10" y="52"/>
                </a:moveTo>
                <a:cubicBezTo>
                  <a:pt x="10" y="52"/>
                  <a:pt x="10" y="52"/>
                  <a:pt x="10" y="52"/>
                </a:cubicBezTo>
                <a:cubicBezTo>
                  <a:pt x="10" y="52"/>
                  <a:pt x="10" y="52"/>
                  <a:pt x="11" y="52"/>
                </a:cubicBezTo>
                <a:cubicBezTo>
                  <a:pt x="11" y="52"/>
                  <a:pt x="11" y="52"/>
                  <a:pt x="11" y="52"/>
                </a:cubicBezTo>
                <a:cubicBezTo>
                  <a:pt x="12" y="52"/>
                  <a:pt x="15" y="52"/>
                  <a:pt x="18" y="53"/>
                </a:cubicBezTo>
                <a:cubicBezTo>
                  <a:pt x="17" y="53"/>
                  <a:pt x="16" y="53"/>
                  <a:pt x="15" y="52"/>
                </a:cubicBezTo>
                <a:cubicBezTo>
                  <a:pt x="14" y="55"/>
                  <a:pt x="14" y="55"/>
                  <a:pt x="14" y="55"/>
                </a:cubicBezTo>
                <a:cubicBezTo>
                  <a:pt x="15" y="55"/>
                  <a:pt x="16" y="55"/>
                  <a:pt x="17" y="56"/>
                </a:cubicBezTo>
                <a:cubicBezTo>
                  <a:pt x="19" y="56"/>
                  <a:pt x="20" y="56"/>
                  <a:pt x="21" y="57"/>
                </a:cubicBezTo>
                <a:cubicBezTo>
                  <a:pt x="21" y="57"/>
                  <a:pt x="21" y="57"/>
                  <a:pt x="21" y="57"/>
                </a:cubicBezTo>
                <a:cubicBezTo>
                  <a:pt x="19" y="57"/>
                  <a:pt x="16" y="57"/>
                  <a:pt x="14" y="58"/>
                </a:cubicBezTo>
                <a:cubicBezTo>
                  <a:pt x="14" y="58"/>
                  <a:pt x="14" y="58"/>
                  <a:pt x="14" y="58"/>
                </a:cubicBezTo>
                <a:cubicBezTo>
                  <a:pt x="14" y="58"/>
                  <a:pt x="13" y="58"/>
                  <a:pt x="13" y="58"/>
                </a:cubicBezTo>
                <a:cubicBezTo>
                  <a:pt x="12" y="58"/>
                  <a:pt x="11" y="58"/>
                  <a:pt x="10" y="58"/>
                </a:cubicBezTo>
                <a:cubicBezTo>
                  <a:pt x="9" y="59"/>
                  <a:pt x="9" y="59"/>
                  <a:pt x="9" y="59"/>
                </a:cubicBezTo>
                <a:cubicBezTo>
                  <a:pt x="9" y="57"/>
                  <a:pt x="9" y="56"/>
                  <a:pt x="9" y="55"/>
                </a:cubicBezTo>
                <a:cubicBezTo>
                  <a:pt x="9" y="53"/>
                  <a:pt x="9" y="52"/>
                  <a:pt x="10" y="52"/>
                </a:cubicBezTo>
                <a:moveTo>
                  <a:pt x="8" y="70"/>
                </a:moveTo>
                <a:cubicBezTo>
                  <a:pt x="8" y="70"/>
                  <a:pt x="8" y="70"/>
                  <a:pt x="8" y="70"/>
                </a:cubicBezTo>
                <a:cubicBezTo>
                  <a:pt x="10" y="74"/>
                  <a:pt x="10" y="79"/>
                  <a:pt x="10" y="84"/>
                </a:cubicBezTo>
                <a:cubicBezTo>
                  <a:pt x="10" y="87"/>
                  <a:pt x="10" y="90"/>
                  <a:pt x="10" y="93"/>
                </a:cubicBezTo>
                <a:cubicBezTo>
                  <a:pt x="9" y="87"/>
                  <a:pt x="8" y="81"/>
                  <a:pt x="8" y="76"/>
                </a:cubicBezTo>
                <a:cubicBezTo>
                  <a:pt x="8" y="74"/>
                  <a:pt x="8" y="72"/>
                  <a:pt x="8" y="70"/>
                </a:cubicBezTo>
                <a:moveTo>
                  <a:pt x="8" y="98"/>
                </a:moveTo>
                <a:cubicBezTo>
                  <a:pt x="8" y="98"/>
                  <a:pt x="8" y="98"/>
                  <a:pt x="8" y="98"/>
                </a:cubicBezTo>
                <a:cubicBezTo>
                  <a:pt x="8" y="99"/>
                  <a:pt x="9" y="100"/>
                  <a:pt x="9" y="101"/>
                </a:cubicBezTo>
                <a:cubicBezTo>
                  <a:pt x="9" y="102"/>
                  <a:pt x="8" y="102"/>
                  <a:pt x="8" y="103"/>
                </a:cubicBezTo>
                <a:cubicBezTo>
                  <a:pt x="8" y="101"/>
                  <a:pt x="8" y="100"/>
                  <a:pt x="8" y="98"/>
                </a:cubicBezTo>
                <a:moveTo>
                  <a:pt x="9" y="132"/>
                </a:moveTo>
                <a:cubicBezTo>
                  <a:pt x="9" y="132"/>
                  <a:pt x="9" y="132"/>
                  <a:pt x="9" y="132"/>
                </a:cubicBezTo>
                <a:cubicBezTo>
                  <a:pt x="9" y="126"/>
                  <a:pt x="9" y="120"/>
                  <a:pt x="9" y="115"/>
                </a:cubicBezTo>
                <a:cubicBezTo>
                  <a:pt x="9" y="113"/>
                  <a:pt x="10" y="111"/>
                  <a:pt x="10" y="108"/>
                </a:cubicBezTo>
                <a:cubicBezTo>
                  <a:pt x="10" y="111"/>
                  <a:pt x="11" y="114"/>
                  <a:pt x="11" y="118"/>
                </a:cubicBezTo>
                <a:cubicBezTo>
                  <a:pt x="10" y="118"/>
                  <a:pt x="10" y="118"/>
                  <a:pt x="10" y="118"/>
                </a:cubicBezTo>
                <a:cubicBezTo>
                  <a:pt x="11" y="118"/>
                  <a:pt x="11" y="118"/>
                  <a:pt x="11" y="118"/>
                </a:cubicBezTo>
                <a:cubicBezTo>
                  <a:pt x="11" y="119"/>
                  <a:pt x="11" y="120"/>
                  <a:pt x="11" y="120"/>
                </a:cubicBezTo>
                <a:cubicBezTo>
                  <a:pt x="11" y="123"/>
                  <a:pt x="11" y="125"/>
                  <a:pt x="11" y="127"/>
                </a:cubicBezTo>
                <a:cubicBezTo>
                  <a:pt x="10" y="129"/>
                  <a:pt x="10" y="130"/>
                  <a:pt x="9" y="132"/>
                </a:cubicBezTo>
                <a:moveTo>
                  <a:pt x="13" y="138"/>
                </a:moveTo>
                <a:cubicBezTo>
                  <a:pt x="13" y="138"/>
                  <a:pt x="13" y="138"/>
                  <a:pt x="13" y="138"/>
                </a:cubicBezTo>
                <a:cubicBezTo>
                  <a:pt x="13" y="138"/>
                  <a:pt x="12" y="138"/>
                  <a:pt x="11" y="138"/>
                </a:cubicBezTo>
                <a:cubicBezTo>
                  <a:pt x="12" y="134"/>
                  <a:pt x="13" y="131"/>
                  <a:pt x="13" y="128"/>
                </a:cubicBezTo>
                <a:cubicBezTo>
                  <a:pt x="14" y="125"/>
                  <a:pt x="14" y="122"/>
                  <a:pt x="15" y="118"/>
                </a:cubicBezTo>
                <a:cubicBezTo>
                  <a:pt x="21" y="119"/>
                  <a:pt x="26" y="119"/>
                  <a:pt x="31" y="121"/>
                </a:cubicBezTo>
                <a:cubicBezTo>
                  <a:pt x="26" y="122"/>
                  <a:pt x="20" y="122"/>
                  <a:pt x="14" y="123"/>
                </a:cubicBezTo>
                <a:cubicBezTo>
                  <a:pt x="14" y="126"/>
                  <a:pt x="14" y="126"/>
                  <a:pt x="14" y="126"/>
                </a:cubicBezTo>
                <a:cubicBezTo>
                  <a:pt x="18" y="126"/>
                  <a:pt x="21" y="126"/>
                  <a:pt x="25" y="127"/>
                </a:cubicBezTo>
                <a:cubicBezTo>
                  <a:pt x="25" y="127"/>
                  <a:pt x="24" y="127"/>
                  <a:pt x="24" y="127"/>
                </a:cubicBezTo>
                <a:cubicBezTo>
                  <a:pt x="21" y="127"/>
                  <a:pt x="18" y="127"/>
                  <a:pt x="15" y="128"/>
                </a:cubicBezTo>
                <a:cubicBezTo>
                  <a:pt x="16" y="130"/>
                  <a:pt x="16" y="130"/>
                  <a:pt x="16" y="130"/>
                </a:cubicBezTo>
                <a:cubicBezTo>
                  <a:pt x="16" y="130"/>
                  <a:pt x="16" y="130"/>
                  <a:pt x="16" y="130"/>
                </a:cubicBezTo>
                <a:cubicBezTo>
                  <a:pt x="16" y="130"/>
                  <a:pt x="16" y="130"/>
                  <a:pt x="16" y="130"/>
                </a:cubicBezTo>
                <a:cubicBezTo>
                  <a:pt x="18" y="130"/>
                  <a:pt x="21" y="130"/>
                  <a:pt x="24" y="130"/>
                </a:cubicBezTo>
                <a:cubicBezTo>
                  <a:pt x="24" y="130"/>
                  <a:pt x="24" y="130"/>
                  <a:pt x="24" y="130"/>
                </a:cubicBezTo>
                <a:cubicBezTo>
                  <a:pt x="27" y="130"/>
                  <a:pt x="30" y="130"/>
                  <a:pt x="32" y="131"/>
                </a:cubicBezTo>
                <a:cubicBezTo>
                  <a:pt x="27" y="131"/>
                  <a:pt x="21" y="131"/>
                  <a:pt x="15" y="132"/>
                </a:cubicBezTo>
                <a:cubicBezTo>
                  <a:pt x="16" y="135"/>
                  <a:pt x="16" y="135"/>
                  <a:pt x="16" y="135"/>
                </a:cubicBezTo>
                <a:cubicBezTo>
                  <a:pt x="19" y="135"/>
                  <a:pt x="22" y="135"/>
                  <a:pt x="25" y="135"/>
                </a:cubicBezTo>
                <a:cubicBezTo>
                  <a:pt x="21" y="136"/>
                  <a:pt x="17" y="137"/>
                  <a:pt x="13" y="138"/>
                </a:cubicBezTo>
                <a:moveTo>
                  <a:pt x="29" y="137"/>
                </a:moveTo>
                <a:cubicBezTo>
                  <a:pt x="29" y="137"/>
                  <a:pt x="29" y="137"/>
                  <a:pt x="29" y="137"/>
                </a:cubicBezTo>
                <a:cubicBezTo>
                  <a:pt x="28" y="138"/>
                  <a:pt x="26" y="138"/>
                  <a:pt x="25" y="138"/>
                </a:cubicBezTo>
                <a:cubicBezTo>
                  <a:pt x="27" y="137"/>
                  <a:pt x="30" y="137"/>
                  <a:pt x="32" y="136"/>
                </a:cubicBezTo>
                <a:cubicBezTo>
                  <a:pt x="31" y="137"/>
                  <a:pt x="30" y="137"/>
                  <a:pt x="29" y="137"/>
                </a:cubicBezTo>
                <a:moveTo>
                  <a:pt x="25" y="124"/>
                </a:moveTo>
                <a:cubicBezTo>
                  <a:pt x="25" y="124"/>
                  <a:pt x="25" y="124"/>
                  <a:pt x="25" y="124"/>
                </a:cubicBezTo>
                <a:cubicBezTo>
                  <a:pt x="28" y="124"/>
                  <a:pt x="32" y="123"/>
                  <a:pt x="36" y="122"/>
                </a:cubicBezTo>
                <a:cubicBezTo>
                  <a:pt x="36" y="122"/>
                  <a:pt x="36" y="122"/>
                  <a:pt x="36" y="122"/>
                </a:cubicBezTo>
                <a:cubicBezTo>
                  <a:pt x="37" y="124"/>
                  <a:pt x="37" y="126"/>
                  <a:pt x="38" y="128"/>
                </a:cubicBezTo>
                <a:cubicBezTo>
                  <a:pt x="38" y="129"/>
                  <a:pt x="38" y="130"/>
                  <a:pt x="37" y="130"/>
                </a:cubicBezTo>
                <a:cubicBezTo>
                  <a:pt x="36" y="129"/>
                  <a:pt x="35" y="129"/>
                  <a:pt x="34" y="128"/>
                </a:cubicBezTo>
                <a:cubicBezTo>
                  <a:pt x="34" y="126"/>
                  <a:pt x="34" y="126"/>
                  <a:pt x="34" y="126"/>
                </a:cubicBezTo>
                <a:cubicBezTo>
                  <a:pt x="31" y="125"/>
                  <a:pt x="28" y="125"/>
                  <a:pt x="25" y="124"/>
                </a:cubicBezTo>
                <a:moveTo>
                  <a:pt x="35" y="137"/>
                </a:moveTo>
                <a:cubicBezTo>
                  <a:pt x="35" y="137"/>
                  <a:pt x="35" y="137"/>
                  <a:pt x="35" y="137"/>
                </a:cubicBezTo>
                <a:cubicBezTo>
                  <a:pt x="37" y="136"/>
                  <a:pt x="38" y="135"/>
                  <a:pt x="39" y="133"/>
                </a:cubicBezTo>
                <a:cubicBezTo>
                  <a:pt x="40" y="134"/>
                  <a:pt x="40" y="136"/>
                  <a:pt x="40" y="137"/>
                </a:cubicBezTo>
                <a:cubicBezTo>
                  <a:pt x="39" y="137"/>
                  <a:pt x="37" y="137"/>
                  <a:pt x="35" y="137"/>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pPr>
            <a:endParaRPr lang="zh-CN" altLang="en-US" sz="1350">
              <a:solidFill>
                <a:prstClr val="black"/>
              </a:solidFill>
              <a:latin typeface="Arial"/>
              <a:ea typeface="微软雅黑" panose="020B0503020204020204" pitchFamily="34" charset="-122"/>
            </a:endParaRPr>
          </a:p>
        </p:txBody>
      </p:sp>
      <p:sp>
        <p:nvSpPr>
          <p:cNvPr id="65" name="文本框 64"/>
          <p:cNvSpPr txBox="1"/>
          <p:nvPr/>
        </p:nvSpPr>
        <p:spPr>
          <a:xfrm>
            <a:off x="358967" y="4330333"/>
            <a:ext cx="2817710"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对抗样本的使用</a:t>
            </a:r>
          </a:p>
        </p:txBody>
      </p:sp>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7336" y="4768894"/>
            <a:ext cx="676835" cy="676835"/>
          </a:xfrm>
          <a:prstGeom prst="rect">
            <a:avLst/>
          </a:prstGeom>
        </p:spPr>
      </p:pic>
      <p:sp>
        <p:nvSpPr>
          <p:cNvPr id="66" name="矩形 65"/>
          <p:cNvSpPr/>
          <p:nvPr/>
        </p:nvSpPr>
        <p:spPr>
          <a:xfrm>
            <a:off x="1504937" y="4951399"/>
            <a:ext cx="1146468" cy="323165"/>
          </a:xfrm>
          <a:prstGeom prst="rect">
            <a:avLst/>
          </a:prstGeom>
        </p:spPr>
        <p:txBody>
          <a:bodyPr wrap="none">
            <a:spAutoFit/>
          </a:bodyPr>
          <a:lstStyle/>
          <a:p>
            <a:pPr defTabSz="685800" eaLnBrk="1" fontAlgn="auto" hangingPunct="1">
              <a:spcBef>
                <a:spcPts val="0"/>
              </a:spcBef>
              <a:spcAft>
                <a:spcPts val="0"/>
              </a:spcAft>
            </a:pPr>
            <a:r>
              <a:rPr lang="zh-CN" altLang="en-US" sz="1500" dirty="0">
                <a:solidFill>
                  <a:srgbClr val="FF0000"/>
                </a:solidFill>
                <a:latin typeface="-apple-system"/>
                <a:ea typeface="微软雅黑" panose="020B0503020204020204" pitchFamily="34" charset="-122"/>
              </a:rPr>
              <a:t>对抗性攻击</a:t>
            </a:r>
            <a:endParaRPr lang="zh-CN" altLang="en-US" sz="1500" dirty="0">
              <a:solidFill>
                <a:srgbClr val="FF0000"/>
              </a:solidFill>
              <a:latin typeface="Arial"/>
              <a:ea typeface="微软雅黑" panose="020B0503020204020204" pitchFamily="34" charset="-122"/>
            </a:endParaRPr>
          </a:p>
        </p:txBody>
      </p:sp>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82049" y="4768893"/>
            <a:ext cx="674370" cy="674370"/>
          </a:xfrm>
          <a:prstGeom prst="rect">
            <a:avLst/>
          </a:prstGeom>
        </p:spPr>
      </p:pic>
      <p:sp>
        <p:nvSpPr>
          <p:cNvPr id="67" name="矩形 66"/>
          <p:cNvSpPr/>
          <p:nvPr/>
        </p:nvSpPr>
        <p:spPr>
          <a:xfrm>
            <a:off x="5452097" y="4951399"/>
            <a:ext cx="1146468" cy="323165"/>
          </a:xfrm>
          <a:prstGeom prst="rect">
            <a:avLst/>
          </a:prstGeom>
        </p:spPr>
        <p:txBody>
          <a:bodyPr wrap="none">
            <a:spAutoFit/>
          </a:bodyPr>
          <a:lstStyle/>
          <a:p>
            <a:pPr defTabSz="685800" eaLnBrk="1" fontAlgn="auto" hangingPunct="1">
              <a:spcBef>
                <a:spcPts val="0"/>
              </a:spcBef>
              <a:spcAft>
                <a:spcPts val="0"/>
              </a:spcAft>
            </a:pPr>
            <a:r>
              <a:rPr lang="zh-CN" altLang="en-US" sz="1500" dirty="0">
                <a:solidFill>
                  <a:srgbClr val="0461A7"/>
                </a:solidFill>
                <a:latin typeface="-apple-system"/>
                <a:ea typeface="微软雅黑" panose="020B0503020204020204" pitchFamily="34" charset="-122"/>
              </a:rPr>
              <a:t>对抗性训练</a:t>
            </a:r>
            <a:endParaRPr lang="zh-CN" altLang="en-US" sz="1500" dirty="0">
              <a:solidFill>
                <a:srgbClr val="0461A7"/>
              </a:solidFill>
              <a:latin typeface="Arial"/>
              <a:ea typeface="微软雅黑" panose="020B0503020204020204" pitchFamily="34" charset="-122"/>
            </a:endParaRPr>
          </a:p>
        </p:txBody>
      </p:sp>
    </p:spTree>
    <p:extLst>
      <p:ext uri="{BB962C8B-B14F-4D97-AF65-F5344CB8AC3E}">
        <p14:creationId xmlns:p14="http://schemas.microsoft.com/office/powerpoint/2010/main" val="4575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panose="020B0503020204020204" pitchFamily="34" charset="-122"/>
                <a:cs typeface="+mn-ea"/>
                <a:sym typeface="+mn-lt"/>
              </a:rPr>
              <a:t>3</a:t>
            </a:r>
            <a:endParaRPr lang="zh-CN" altLang="en-US" sz="2700" dirty="0">
              <a:solidFill>
                <a:prstClr val="white"/>
              </a:solidFill>
              <a:latin typeface="Arial"/>
              <a:ea typeface="微软雅黑" panose="020B0503020204020204" pitchFamily="34" charset="-122"/>
              <a:cs typeface="+mn-ea"/>
              <a:sym typeface="+mn-lt"/>
            </a:endParaRPr>
          </a:p>
        </p:txBody>
      </p:sp>
      <p:sp>
        <p:nvSpPr>
          <p:cNvPr id="6" name="矩形 5"/>
          <p:cNvSpPr/>
          <p:nvPr/>
        </p:nvSpPr>
        <p:spPr>
          <a:xfrm>
            <a:off x="2605238" y="909405"/>
            <a:ext cx="1575989"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panose="020B0503020204020204" pitchFamily="34" charset="-122"/>
                <a:cs typeface="+mn-ea"/>
                <a:sym typeface="+mn-lt"/>
              </a:rPr>
              <a:t>新兴人工智能应用</a:t>
            </a:r>
            <a:endParaRPr lang="en-US" altLang="zh-CN" sz="1350" dirty="0">
              <a:solidFill>
                <a:prstClr val="white"/>
              </a:solidFill>
              <a:latin typeface="Arial"/>
              <a:ea typeface="微软雅黑" panose="020B0503020204020204" pitchFamily="34" charset="-122"/>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panose="020B0503020204020204" pitchFamily="34" charset="-122"/>
              <a:cs typeface="+mn-ea"/>
              <a:sym typeface="+mn-lt"/>
            </a:endParaRPr>
          </a:p>
        </p:txBody>
      </p:sp>
      <p:sp>
        <p:nvSpPr>
          <p:cNvPr id="9" name="矩形 8"/>
          <p:cNvSpPr/>
          <p:nvPr/>
        </p:nvSpPr>
        <p:spPr>
          <a:xfrm>
            <a:off x="310969" y="789528"/>
            <a:ext cx="2095445"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panose="020B0503020204020204" pitchFamily="34" charset="-122"/>
                <a:cs typeface="+mn-ea"/>
                <a:sym typeface="+mn-lt"/>
              </a:rPr>
              <a:t> </a:t>
            </a:r>
            <a:r>
              <a:rPr lang="zh-CN" altLang="en-US" dirty="0">
                <a:solidFill>
                  <a:prstClr val="black">
                    <a:lumMod val="65000"/>
                    <a:lumOff val="35000"/>
                  </a:prstClr>
                </a:solidFill>
                <a:latin typeface="Arial"/>
                <a:ea typeface="微软雅黑" panose="020B0503020204020204" pitchFamily="34" charset="-122"/>
                <a:cs typeface="+mn-ea"/>
                <a:sym typeface="+mn-lt"/>
              </a:rPr>
              <a:t>对抗性攻击的应用</a:t>
            </a:r>
            <a:endParaRPr lang="en-US" altLang="zh-CN" dirty="0">
              <a:solidFill>
                <a:prstClr val="black">
                  <a:lumMod val="65000"/>
                  <a:lumOff val="35000"/>
                </a:prstClr>
              </a:solidFill>
              <a:latin typeface="Arial"/>
              <a:ea typeface="微软雅黑" panose="020B0503020204020204" pitchFamily="34" charset="-122"/>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grpSp>
        <p:nvGrpSpPr>
          <p:cNvPr id="45" name="组合 44"/>
          <p:cNvGrpSpPr/>
          <p:nvPr/>
        </p:nvGrpSpPr>
        <p:grpSpPr>
          <a:xfrm>
            <a:off x="358967" y="1288183"/>
            <a:ext cx="8646164" cy="405131"/>
            <a:chOff x="1987550" y="301512"/>
            <a:chExt cx="11528219" cy="540174"/>
          </a:xfrm>
        </p:grpSpPr>
        <p:sp>
          <p:nvSpPr>
            <p:cNvPr id="46" name="矩形 45"/>
            <p:cNvSpPr/>
            <p:nvPr/>
          </p:nvSpPr>
          <p:spPr>
            <a:xfrm>
              <a:off x="1987551" y="740155"/>
              <a:ext cx="1152821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panose="020B0503020204020204" pitchFamily="34" charset="-122"/>
              </a:endParaRPr>
            </a:p>
          </p:txBody>
        </p:sp>
        <p:sp>
          <p:nvSpPr>
            <p:cNvPr id="47" name="标题 1"/>
            <p:cNvSpPr txBox="1">
              <a:spLocks/>
            </p:cNvSpPr>
            <p:nvPr/>
          </p:nvSpPr>
          <p:spPr>
            <a:xfrm>
              <a:off x="1987550" y="301512"/>
              <a:ext cx="3756947" cy="540174"/>
            </a:xfrm>
            <a:prstGeom prst="rect">
              <a:avLst/>
            </a:prstGeom>
          </p:spPr>
          <p:txBody>
            <a:bodyPr lIns="68578" tIns="34289" rIns="68578" bIns="34289">
              <a:normAutofit/>
            </a:bodyPr>
            <a:lstStyle>
              <a:lvl1pPr algn="ctr" defTabSz="914345" rtl="0" eaLnBrk="1" latinLnBrk="0" hangingPunct="1">
                <a:spcBef>
                  <a:spcPct val="0"/>
                </a:spcBef>
                <a:buNone/>
                <a:defRPr sz="4400" kern="1200">
                  <a:solidFill>
                    <a:schemeClr val="tx1"/>
                  </a:solidFill>
                  <a:latin typeface="+mj-lt"/>
                  <a:ea typeface="+mj-ea"/>
                  <a:cs typeface="+mj-cs"/>
                </a:defRPr>
              </a:lvl1pPr>
            </a:lstStyle>
            <a:p>
              <a:pPr algn="l" defTabSz="685800" fontAlgn="auto">
                <a:spcBef>
                  <a:spcPts val="0"/>
                </a:spcBef>
                <a:spcAft>
                  <a:spcPts val="0"/>
                </a:spcAft>
              </a:pPr>
              <a:r>
                <a:rPr lang="en-US" altLang="zh-CN" sz="1800" dirty="0">
                  <a:solidFill>
                    <a:prstClr val="black">
                      <a:lumMod val="65000"/>
                      <a:lumOff val="35000"/>
                    </a:prstClr>
                  </a:solidFill>
                  <a:latin typeface="Arial"/>
                  <a:ea typeface="微软雅黑" panose="020B0503020204020204" pitchFamily="34" charset="-122"/>
                  <a:cs typeface="+mn-ea"/>
                </a:rPr>
                <a:t>3.2 </a:t>
              </a:r>
              <a:r>
                <a:rPr lang="zh-CN" altLang="en-US" sz="1800" dirty="0">
                  <a:solidFill>
                    <a:prstClr val="black">
                      <a:lumMod val="65000"/>
                      <a:lumOff val="35000"/>
                    </a:prstClr>
                  </a:solidFill>
                  <a:latin typeface="Arial"/>
                  <a:ea typeface="微软雅黑" panose="020B0503020204020204" pitchFamily="34" charset="-122"/>
                  <a:cs typeface="+mn-ea"/>
                </a:rPr>
                <a:t>自动驾驶</a:t>
              </a: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486" y="1776324"/>
            <a:ext cx="2980645" cy="1968113"/>
          </a:xfrm>
          <a:prstGeom prst="rect">
            <a:avLst/>
          </a:prstGeom>
        </p:spPr>
      </p:pic>
      <p:sp>
        <p:nvSpPr>
          <p:cNvPr id="77" name="文本框 76"/>
          <p:cNvSpPr txBox="1"/>
          <p:nvPr/>
        </p:nvSpPr>
        <p:spPr>
          <a:xfrm>
            <a:off x="310969" y="1743766"/>
            <a:ext cx="2817710" cy="369332"/>
          </a:xfrm>
          <a:prstGeom prst="rect">
            <a:avLst/>
          </a:prstGeom>
          <a:noFill/>
        </p:spPr>
        <p:txBody>
          <a:bodyPr wrap="square" rtlCol="0">
            <a:spAutoFit/>
          </a:bodyPr>
          <a:lstStyle/>
          <a:p>
            <a:pPr defTabSz="685800" eaLnBrk="1" fontAlgn="auto" hangingPunct="1">
              <a:spcBef>
                <a:spcPts val="0"/>
              </a:spcBef>
              <a:spcAft>
                <a:spcPts val="0"/>
              </a:spcAft>
            </a:pPr>
            <a:r>
              <a:rPr lang="zh-CN" altLang="en-US" b="1" dirty="0">
                <a:solidFill>
                  <a:prstClr val="white">
                    <a:lumMod val="50000"/>
                  </a:prstClr>
                </a:solidFill>
                <a:latin typeface="微软雅黑" panose="020B0503020204020204" pitchFamily="34" charset="-122"/>
                <a:ea typeface="微软雅黑" panose="020B0503020204020204" pitchFamily="34" charset="-122"/>
                <a:cs typeface="Open Sans" panose="020B0606030504020204" pitchFamily="34" charset="0"/>
              </a:rPr>
              <a:t>给路牌添加扰动信息</a:t>
            </a:r>
          </a:p>
        </p:txBody>
      </p:sp>
      <p:sp>
        <p:nvSpPr>
          <p:cNvPr id="10" name="矩形 9"/>
          <p:cNvSpPr/>
          <p:nvPr/>
        </p:nvSpPr>
        <p:spPr>
          <a:xfrm>
            <a:off x="310969" y="3605937"/>
            <a:ext cx="5263564" cy="300082"/>
          </a:xfrm>
          <a:prstGeom prst="rect">
            <a:avLst/>
          </a:prstGeom>
        </p:spPr>
        <p:txBody>
          <a:bodyPr wrap="square">
            <a:spAutoFit/>
          </a:bodyPr>
          <a:lstStyle/>
          <a:p>
            <a:pPr defTabSz="685800" eaLnBrk="1" fontAlgn="auto" hangingPunct="1">
              <a:spcBef>
                <a:spcPts val="0"/>
              </a:spcBef>
              <a:spcAft>
                <a:spcPts val="0"/>
              </a:spcAft>
            </a:pPr>
            <a:r>
              <a:rPr lang="zh-CN" altLang="en-US" sz="1350" dirty="0">
                <a:solidFill>
                  <a:prstClr val="black"/>
                </a:solidFill>
                <a:latin typeface="Arial"/>
                <a:ea typeface="微软雅黑" panose="020B0503020204020204" pitchFamily="34" charset="-122"/>
              </a:rPr>
              <a:t>一张简单的</a:t>
            </a:r>
            <a:r>
              <a:rPr lang="zh-CN" altLang="en-US" sz="1350" dirty="0">
                <a:solidFill>
                  <a:srgbClr val="FF0000"/>
                </a:solidFill>
                <a:latin typeface="Arial"/>
                <a:ea typeface="微软雅黑" panose="020B0503020204020204" pitchFamily="34" charset="-122"/>
              </a:rPr>
              <a:t>涂鸦贴画</a:t>
            </a:r>
            <a:r>
              <a:rPr lang="zh-CN" altLang="en-US" sz="1350" dirty="0">
                <a:solidFill>
                  <a:prstClr val="black"/>
                </a:solidFill>
                <a:latin typeface="Arial"/>
                <a:ea typeface="微软雅黑" panose="020B0503020204020204" pitchFamily="34" charset="-122"/>
              </a:rPr>
              <a:t>就能让</a:t>
            </a:r>
            <a:r>
              <a:rPr lang="en-US" altLang="zh-CN" sz="1350" dirty="0">
                <a:solidFill>
                  <a:prstClr val="black"/>
                </a:solidFill>
                <a:latin typeface="Arial"/>
                <a:ea typeface="微软雅黑" panose="020B0503020204020204" pitchFamily="34" charset="-122"/>
              </a:rPr>
              <a:t>AI</a:t>
            </a:r>
            <a:r>
              <a:rPr lang="zh-CN" altLang="en-US" sz="1350" dirty="0">
                <a:solidFill>
                  <a:prstClr val="black"/>
                </a:solidFill>
                <a:latin typeface="Arial"/>
                <a:ea typeface="微软雅黑" panose="020B0503020204020204" pitchFamily="34" charset="-122"/>
              </a:rPr>
              <a:t>自动驾驶系统产生致命的错误</a:t>
            </a:r>
          </a:p>
        </p:txBody>
      </p:sp>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9" y="2162803"/>
            <a:ext cx="3631280" cy="1408802"/>
          </a:xfrm>
          <a:prstGeom prst="rect">
            <a:avLst/>
          </a:prstGeom>
        </p:spPr>
      </p:pic>
      <p:pic>
        <p:nvPicPr>
          <p:cNvPr id="58" name="图片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967" y="3917268"/>
            <a:ext cx="3219071" cy="1748378"/>
          </a:xfrm>
          <a:prstGeom prst="rect">
            <a:avLst/>
          </a:prstGeom>
        </p:spPr>
      </p:pic>
      <p:sp>
        <p:nvSpPr>
          <p:cNvPr id="12" name="矩形 11"/>
          <p:cNvSpPr/>
          <p:nvPr/>
        </p:nvSpPr>
        <p:spPr>
          <a:xfrm>
            <a:off x="518987" y="5665645"/>
            <a:ext cx="2781531" cy="300082"/>
          </a:xfrm>
          <a:prstGeom prst="rect">
            <a:avLst/>
          </a:prstGeom>
        </p:spPr>
        <p:txBody>
          <a:bodyPr wrap="none">
            <a:spAutoFit/>
          </a:bodyPr>
          <a:lstStyle/>
          <a:p>
            <a:pPr defTabSz="685800" eaLnBrk="1" fontAlgn="auto" hangingPunct="1">
              <a:spcBef>
                <a:spcPts val="0"/>
              </a:spcBef>
              <a:spcAft>
                <a:spcPts val="0"/>
              </a:spcAft>
            </a:pPr>
            <a:r>
              <a:rPr lang="zh-CN" altLang="en-US" sz="1350" dirty="0">
                <a:solidFill>
                  <a:srgbClr val="000000"/>
                </a:solidFill>
                <a:latin typeface="Helvetica Neue"/>
                <a:ea typeface="微软雅黑" panose="020B0503020204020204" pitchFamily="34" charset="-122"/>
              </a:rPr>
              <a:t>自动驾驶视觉系统检测为</a:t>
            </a:r>
            <a:r>
              <a:rPr lang="zh-CN" altLang="en-US" sz="1350" dirty="0">
                <a:solidFill>
                  <a:srgbClr val="0461A7"/>
                </a:solidFill>
                <a:latin typeface="Helvetica Neue"/>
                <a:ea typeface="微软雅黑" panose="020B0503020204020204" pitchFamily="34" charset="-122"/>
              </a:rPr>
              <a:t>限速标志</a:t>
            </a:r>
            <a:endParaRPr lang="zh-CN" altLang="en-US" sz="1350" dirty="0">
              <a:solidFill>
                <a:srgbClr val="0461A7"/>
              </a:solidFill>
              <a:latin typeface="Arial"/>
              <a:ea typeface="微软雅黑" panose="020B0503020204020204" pitchFamily="34" charset="-122"/>
            </a:endParaRPr>
          </a:p>
        </p:txBody>
      </p:sp>
      <p:pic>
        <p:nvPicPr>
          <p:cNvPr id="60" name="图片 59"/>
          <p:cNvPicPr>
            <a:picLocks noChangeAspect="1"/>
          </p:cNvPicPr>
          <p:nvPr/>
        </p:nvPicPr>
        <p:blipFill>
          <a:blip r:embed="rId6"/>
          <a:stretch>
            <a:fillRect/>
          </a:stretch>
        </p:blipFill>
        <p:spPr>
          <a:xfrm>
            <a:off x="5155927" y="3986689"/>
            <a:ext cx="3219071" cy="1609536"/>
          </a:xfrm>
          <a:prstGeom prst="rect">
            <a:avLst/>
          </a:prstGeom>
        </p:spPr>
      </p:pic>
      <p:sp>
        <p:nvSpPr>
          <p:cNvPr id="61" name="矩形 60"/>
          <p:cNvSpPr/>
          <p:nvPr/>
        </p:nvSpPr>
        <p:spPr>
          <a:xfrm>
            <a:off x="5397780" y="5620600"/>
            <a:ext cx="2781531" cy="300082"/>
          </a:xfrm>
          <a:prstGeom prst="rect">
            <a:avLst/>
          </a:prstGeom>
        </p:spPr>
        <p:txBody>
          <a:bodyPr wrap="none">
            <a:spAutoFit/>
          </a:bodyPr>
          <a:lstStyle/>
          <a:p>
            <a:pPr defTabSz="685800" eaLnBrk="1" fontAlgn="auto" hangingPunct="1">
              <a:spcBef>
                <a:spcPts val="0"/>
              </a:spcBef>
              <a:spcAft>
                <a:spcPts val="0"/>
              </a:spcAft>
            </a:pPr>
            <a:r>
              <a:rPr lang="zh-CN" altLang="en-US" sz="1350" dirty="0">
                <a:solidFill>
                  <a:srgbClr val="000000"/>
                </a:solidFill>
                <a:latin typeface="Helvetica Neue"/>
                <a:ea typeface="微软雅黑" panose="020B0503020204020204" pitchFamily="34" charset="-122"/>
              </a:rPr>
              <a:t>自动驾驶视觉系统检测为</a:t>
            </a:r>
            <a:r>
              <a:rPr lang="zh-CN" altLang="en-US" sz="1350" dirty="0">
                <a:solidFill>
                  <a:srgbClr val="0461A7"/>
                </a:solidFill>
                <a:latin typeface="Helvetica Neue"/>
                <a:ea typeface="微软雅黑" panose="020B0503020204020204" pitchFamily="34" charset="-122"/>
              </a:rPr>
              <a:t>停车标志</a:t>
            </a:r>
            <a:endParaRPr lang="zh-CN" altLang="en-US" sz="1350" dirty="0">
              <a:solidFill>
                <a:srgbClr val="0461A7"/>
              </a:solidFill>
              <a:latin typeface="Arial"/>
              <a:ea typeface="微软雅黑" panose="020B0503020204020204" pitchFamily="34" charset="-122"/>
            </a:endParaRPr>
          </a:p>
        </p:txBody>
      </p:sp>
    </p:spTree>
    <p:extLst>
      <p:ext uri="{BB962C8B-B14F-4D97-AF65-F5344CB8AC3E}">
        <p14:creationId xmlns:p14="http://schemas.microsoft.com/office/powerpoint/2010/main" val="248739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a:cs typeface="+mn-ea"/>
                <a:sym typeface="+mn-lt"/>
              </a:rPr>
              <a:t>1</a:t>
            </a:r>
            <a:endParaRPr lang="zh-CN" altLang="en-US" sz="2700" dirty="0">
              <a:solidFill>
                <a:prstClr val="white"/>
              </a:solidFill>
              <a:latin typeface="Arial"/>
              <a:ea typeface="微软雅黑"/>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a:cs typeface="+mn-ea"/>
              <a:sym typeface="+mn-lt"/>
            </a:endParaRPr>
          </a:p>
        </p:txBody>
      </p:sp>
      <p:sp>
        <p:nvSpPr>
          <p:cNvPr id="9" name="矩形 8"/>
          <p:cNvSpPr/>
          <p:nvPr/>
        </p:nvSpPr>
        <p:spPr>
          <a:xfrm>
            <a:off x="310969" y="789528"/>
            <a:ext cx="2095445"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a:cs typeface="+mn-ea"/>
                <a:sym typeface="+mn-lt"/>
              </a:rPr>
              <a:t> </a:t>
            </a:r>
            <a:r>
              <a:rPr lang="zh-CN" altLang="en-US" dirty="0">
                <a:solidFill>
                  <a:prstClr val="black">
                    <a:lumMod val="65000"/>
                    <a:lumOff val="35000"/>
                  </a:prstClr>
                </a:solidFill>
                <a:latin typeface="Arial"/>
                <a:ea typeface="微软雅黑"/>
                <a:cs typeface="+mn-ea"/>
                <a:sym typeface="+mn-lt"/>
              </a:rPr>
              <a:t>人工智能游戏简史</a:t>
            </a:r>
            <a:endParaRPr lang="en-US" altLang="zh-CN" dirty="0">
              <a:solidFill>
                <a:prstClr val="black">
                  <a:lumMod val="65000"/>
                  <a:lumOff val="35000"/>
                </a:prstClr>
              </a:solidFill>
              <a:latin typeface="Arial"/>
              <a:ea typeface="微软雅黑"/>
              <a:cs typeface="+mn-ea"/>
              <a:sym typeface="+mn-lt"/>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89" y="2047257"/>
            <a:ext cx="4548265" cy="2621766"/>
          </a:xfrm>
          <a:prstGeom prst="rect">
            <a:avLst/>
          </a:prstGeom>
        </p:spPr>
      </p:pic>
      <p:sp>
        <p:nvSpPr>
          <p:cNvPr id="12" name="矩形 11"/>
          <p:cNvSpPr/>
          <p:nvPr/>
        </p:nvSpPr>
        <p:spPr>
          <a:xfrm>
            <a:off x="2627759" y="912442"/>
            <a:ext cx="1766737"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a:cs typeface="+mn-ea"/>
                <a:sym typeface="+mn-lt"/>
              </a:rPr>
              <a:t> 人工智能游戏</a:t>
            </a:r>
          </a:p>
        </p:txBody>
      </p:sp>
      <p:sp>
        <p:nvSpPr>
          <p:cNvPr id="13" name="PA-矩形 45">
            <a:extLst>
              <a:ext uri="{FF2B5EF4-FFF2-40B4-BE49-F238E27FC236}">
                <a16:creationId xmlns:a16="http://schemas.microsoft.com/office/drawing/2014/main" id="{645B106B-4D4B-41DA-96B4-51C916EFDB3C}"/>
              </a:ext>
            </a:extLst>
          </p:cNvPr>
          <p:cNvSpPr/>
          <p:nvPr>
            <p:custDataLst>
              <p:tags r:id="rId1"/>
            </p:custDataLst>
          </p:nvPr>
        </p:nvSpPr>
        <p:spPr>
          <a:xfrm rot="16200000">
            <a:off x="6667296" y="1500088"/>
            <a:ext cx="546104" cy="2687261"/>
          </a:xfrm>
          <a:prstGeom prst="rect">
            <a:avLst/>
          </a:prstGeom>
          <a:solidFill>
            <a:srgbClr val="FFDF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dirty="0">
              <a:solidFill>
                <a:prstClr val="white"/>
              </a:solidFill>
              <a:latin typeface="Arial"/>
              <a:ea typeface="微软雅黑"/>
            </a:endParaRPr>
          </a:p>
        </p:txBody>
      </p:sp>
      <p:sp>
        <p:nvSpPr>
          <p:cNvPr id="14" name="PA-文本框 46">
            <a:extLst>
              <a:ext uri="{FF2B5EF4-FFF2-40B4-BE49-F238E27FC236}">
                <a16:creationId xmlns:a16="http://schemas.microsoft.com/office/drawing/2014/main" id="{F57B5A9E-5E94-495A-98F5-4AB35D677D86}"/>
              </a:ext>
            </a:extLst>
          </p:cNvPr>
          <p:cNvSpPr txBox="1"/>
          <p:nvPr>
            <p:custDataLst>
              <p:tags r:id="rId2"/>
            </p:custDataLst>
          </p:nvPr>
        </p:nvSpPr>
        <p:spPr>
          <a:xfrm>
            <a:off x="5749840" y="2597398"/>
            <a:ext cx="3220508" cy="519373"/>
          </a:xfrm>
          <a:prstGeom prst="rect">
            <a:avLst/>
          </a:prstGeom>
          <a:noFill/>
        </p:spPr>
        <p:txBody>
          <a:bodyPr wrap="square" lIns="76200" tIns="28575" rIns="47625" bIns="28575" rtlCol="0">
            <a:spAutoFit/>
          </a:bodyPr>
          <a:lstStyle/>
          <a:p>
            <a:pPr algn="just" defTabSz="685800" eaLnBrk="1" fontAlgn="auto" hangingPunct="1">
              <a:spcBef>
                <a:spcPts val="0"/>
              </a:spcBef>
              <a:spcAft>
                <a:spcPts val="0"/>
              </a:spcAft>
            </a:pPr>
            <a:r>
              <a:rPr lang="en-US" altLang="zh-CN" sz="1500" b="1" dirty="0">
                <a:solidFill>
                  <a:prstClr val="black"/>
                </a:solidFill>
                <a:latin typeface="Arial"/>
                <a:ea typeface="微软雅黑"/>
              </a:rPr>
              <a:t>2016</a:t>
            </a:r>
            <a:r>
              <a:rPr lang="zh-CN" altLang="en-US" sz="1500" b="1" dirty="0">
                <a:solidFill>
                  <a:prstClr val="black"/>
                </a:solidFill>
                <a:latin typeface="Arial"/>
                <a:ea typeface="微软雅黑"/>
              </a:rPr>
              <a:t>年，</a:t>
            </a:r>
            <a:r>
              <a:rPr lang="en-US" altLang="zh-CN" sz="1500" b="1" dirty="0">
                <a:solidFill>
                  <a:prstClr val="black"/>
                </a:solidFill>
                <a:latin typeface="Arial"/>
                <a:ea typeface="微软雅黑"/>
              </a:rPr>
              <a:t>Google</a:t>
            </a:r>
            <a:r>
              <a:rPr lang="zh-CN" altLang="en-US" sz="1500" b="1" dirty="0">
                <a:solidFill>
                  <a:prstClr val="black"/>
                </a:solidFill>
                <a:latin typeface="Arial"/>
                <a:ea typeface="微软雅黑"/>
              </a:rPr>
              <a:t>的</a:t>
            </a:r>
            <a:r>
              <a:rPr lang="en-US" altLang="zh-CN" sz="1500" b="1" dirty="0" err="1">
                <a:solidFill>
                  <a:prstClr val="black"/>
                </a:solidFill>
                <a:latin typeface="Arial"/>
                <a:ea typeface="微软雅黑"/>
              </a:rPr>
              <a:t>Alphago</a:t>
            </a:r>
            <a:r>
              <a:rPr lang="zh-CN" altLang="en-US" sz="1500" b="1" dirty="0">
                <a:solidFill>
                  <a:prstClr val="black"/>
                </a:solidFill>
                <a:latin typeface="Arial"/>
                <a:ea typeface="微软雅黑"/>
              </a:rPr>
              <a:t>战胜了韩国的李世石</a:t>
            </a:r>
          </a:p>
        </p:txBody>
      </p:sp>
    </p:spTree>
    <p:extLst>
      <p:ext uri="{BB962C8B-B14F-4D97-AF65-F5344CB8AC3E}">
        <p14:creationId xmlns:p14="http://schemas.microsoft.com/office/powerpoint/2010/main" val="17750998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a:cs typeface="+mn-ea"/>
                <a:sym typeface="+mn-lt"/>
              </a:rPr>
              <a:t>1</a:t>
            </a:r>
            <a:endParaRPr lang="zh-CN" altLang="en-US" sz="2700" dirty="0">
              <a:solidFill>
                <a:prstClr val="white"/>
              </a:solidFill>
              <a:latin typeface="Arial"/>
              <a:ea typeface="微软雅黑"/>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a:cs typeface="+mn-ea"/>
              <a:sym typeface="+mn-lt"/>
            </a:endParaRPr>
          </a:p>
        </p:txBody>
      </p:sp>
      <p:sp>
        <p:nvSpPr>
          <p:cNvPr id="9" name="矩形 8"/>
          <p:cNvSpPr/>
          <p:nvPr/>
        </p:nvSpPr>
        <p:spPr>
          <a:xfrm>
            <a:off x="310969" y="789528"/>
            <a:ext cx="2095445"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a:cs typeface="+mn-ea"/>
                <a:sym typeface="+mn-lt"/>
              </a:rPr>
              <a:t> </a:t>
            </a:r>
            <a:r>
              <a:rPr lang="zh-CN" altLang="en-US" dirty="0">
                <a:solidFill>
                  <a:prstClr val="black">
                    <a:lumMod val="65000"/>
                    <a:lumOff val="35000"/>
                  </a:prstClr>
                </a:solidFill>
                <a:latin typeface="Arial"/>
                <a:ea typeface="微软雅黑"/>
                <a:cs typeface="+mn-ea"/>
                <a:sym typeface="+mn-lt"/>
              </a:rPr>
              <a:t>人工智能游戏简史</a:t>
            </a:r>
            <a:endParaRPr lang="en-US" altLang="zh-CN" dirty="0">
              <a:solidFill>
                <a:prstClr val="black">
                  <a:lumMod val="65000"/>
                  <a:lumOff val="35000"/>
                </a:prstClr>
              </a:solidFill>
              <a:latin typeface="Arial"/>
              <a:ea typeface="微软雅黑"/>
              <a:cs typeface="+mn-ea"/>
              <a:sym typeface="+mn-lt"/>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7485" y="1994458"/>
            <a:ext cx="4762500" cy="2697791"/>
          </a:xfrm>
          <a:prstGeom prst="rect">
            <a:avLst/>
          </a:prstGeom>
        </p:spPr>
      </p:pic>
      <p:sp>
        <p:nvSpPr>
          <p:cNvPr id="12" name="矩形 11"/>
          <p:cNvSpPr/>
          <p:nvPr/>
        </p:nvSpPr>
        <p:spPr>
          <a:xfrm>
            <a:off x="2627759" y="912442"/>
            <a:ext cx="1766737"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a:cs typeface="+mn-ea"/>
                <a:sym typeface="+mn-lt"/>
              </a:rPr>
              <a:t> 人工智能游戏</a:t>
            </a:r>
          </a:p>
        </p:txBody>
      </p:sp>
      <p:sp>
        <p:nvSpPr>
          <p:cNvPr id="13" name="PA-矩形 45">
            <a:extLst>
              <a:ext uri="{FF2B5EF4-FFF2-40B4-BE49-F238E27FC236}">
                <a16:creationId xmlns:a16="http://schemas.microsoft.com/office/drawing/2014/main" id="{645B106B-4D4B-41DA-96B4-51C916EFDB3C}"/>
              </a:ext>
            </a:extLst>
          </p:cNvPr>
          <p:cNvSpPr/>
          <p:nvPr>
            <p:custDataLst>
              <p:tags r:id="rId1"/>
            </p:custDataLst>
          </p:nvPr>
        </p:nvSpPr>
        <p:spPr>
          <a:xfrm rot="16200000">
            <a:off x="1540057" y="1373432"/>
            <a:ext cx="559528" cy="2687261"/>
          </a:xfrm>
          <a:prstGeom prst="rect">
            <a:avLst/>
          </a:prstGeom>
          <a:solidFill>
            <a:srgbClr val="FFDF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dirty="0">
              <a:solidFill>
                <a:prstClr val="white"/>
              </a:solidFill>
              <a:latin typeface="Arial"/>
              <a:ea typeface="微软雅黑"/>
            </a:endParaRPr>
          </a:p>
        </p:txBody>
      </p:sp>
      <p:sp>
        <p:nvSpPr>
          <p:cNvPr id="14" name="PA-文本框 46">
            <a:extLst>
              <a:ext uri="{FF2B5EF4-FFF2-40B4-BE49-F238E27FC236}">
                <a16:creationId xmlns:a16="http://schemas.microsoft.com/office/drawing/2014/main" id="{F57B5A9E-5E94-495A-98F5-4AB35D677D86}"/>
              </a:ext>
            </a:extLst>
          </p:cNvPr>
          <p:cNvSpPr txBox="1"/>
          <p:nvPr>
            <p:custDataLst>
              <p:tags r:id="rId2"/>
            </p:custDataLst>
          </p:nvPr>
        </p:nvSpPr>
        <p:spPr>
          <a:xfrm>
            <a:off x="604821" y="2477454"/>
            <a:ext cx="3220508" cy="519373"/>
          </a:xfrm>
          <a:prstGeom prst="rect">
            <a:avLst/>
          </a:prstGeom>
          <a:noFill/>
        </p:spPr>
        <p:txBody>
          <a:bodyPr wrap="square" lIns="76200" tIns="28575" rIns="47625" bIns="28575" rtlCol="0">
            <a:spAutoFit/>
          </a:bodyPr>
          <a:lstStyle/>
          <a:p>
            <a:pPr algn="just" defTabSz="685800" eaLnBrk="1" fontAlgn="auto" hangingPunct="1">
              <a:spcBef>
                <a:spcPts val="0"/>
              </a:spcBef>
              <a:spcAft>
                <a:spcPts val="0"/>
              </a:spcAft>
            </a:pPr>
            <a:r>
              <a:rPr lang="zh-CN" altLang="en-US" sz="1500" b="1" dirty="0">
                <a:solidFill>
                  <a:prstClr val="black"/>
                </a:solidFill>
                <a:latin typeface="Arial"/>
                <a:ea typeface="微软雅黑"/>
              </a:rPr>
              <a:t>第二年，柯洁在</a:t>
            </a:r>
            <a:r>
              <a:rPr lang="en-US" altLang="zh-CN" sz="1500" b="1" dirty="0">
                <a:solidFill>
                  <a:prstClr val="black"/>
                </a:solidFill>
                <a:latin typeface="Arial"/>
                <a:ea typeface="微软雅黑"/>
              </a:rPr>
              <a:t>3</a:t>
            </a:r>
            <a:r>
              <a:rPr lang="zh-CN" altLang="en-US" sz="1500" b="1" dirty="0">
                <a:solidFill>
                  <a:prstClr val="black"/>
                </a:solidFill>
                <a:latin typeface="Arial"/>
                <a:ea typeface="微软雅黑"/>
              </a:rPr>
              <a:t>番棋上输给了升级版的</a:t>
            </a:r>
            <a:r>
              <a:rPr lang="en-US" altLang="zh-CN" sz="1500" b="1" dirty="0" err="1">
                <a:solidFill>
                  <a:prstClr val="black"/>
                </a:solidFill>
                <a:latin typeface="Arial"/>
                <a:ea typeface="微软雅黑"/>
              </a:rPr>
              <a:t>AlphaGo</a:t>
            </a:r>
            <a:endParaRPr lang="zh-CN" altLang="en-US" sz="1500" b="1" dirty="0">
              <a:solidFill>
                <a:prstClr val="black"/>
              </a:solidFill>
              <a:latin typeface="Arial"/>
              <a:ea typeface="微软雅黑"/>
            </a:endParaRPr>
          </a:p>
        </p:txBody>
      </p:sp>
      <p:sp>
        <p:nvSpPr>
          <p:cNvPr id="17" name="PA-矩形 45">
            <a:extLst>
              <a:ext uri="{FF2B5EF4-FFF2-40B4-BE49-F238E27FC236}">
                <a16:creationId xmlns:a16="http://schemas.microsoft.com/office/drawing/2014/main" id="{645B106B-4D4B-41DA-96B4-51C916EFDB3C}"/>
              </a:ext>
            </a:extLst>
          </p:cNvPr>
          <p:cNvSpPr/>
          <p:nvPr>
            <p:custDataLst>
              <p:tags r:id="rId3"/>
            </p:custDataLst>
          </p:nvPr>
        </p:nvSpPr>
        <p:spPr>
          <a:xfrm rot="16200000">
            <a:off x="1398186" y="2721514"/>
            <a:ext cx="843270" cy="2687261"/>
          </a:xfrm>
          <a:prstGeom prst="rect">
            <a:avLst/>
          </a:prstGeom>
          <a:solidFill>
            <a:srgbClr val="FFDF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dirty="0">
              <a:solidFill>
                <a:prstClr val="white"/>
              </a:solidFill>
              <a:latin typeface="Arial"/>
              <a:ea typeface="微软雅黑"/>
            </a:endParaRPr>
          </a:p>
        </p:txBody>
      </p:sp>
      <p:sp>
        <p:nvSpPr>
          <p:cNvPr id="18" name="PA-文本框 46">
            <a:extLst>
              <a:ext uri="{FF2B5EF4-FFF2-40B4-BE49-F238E27FC236}">
                <a16:creationId xmlns:a16="http://schemas.microsoft.com/office/drawing/2014/main" id="{F57B5A9E-5E94-495A-98F5-4AB35D677D86}"/>
              </a:ext>
            </a:extLst>
          </p:cNvPr>
          <p:cNvSpPr txBox="1"/>
          <p:nvPr>
            <p:custDataLst>
              <p:tags r:id="rId4"/>
            </p:custDataLst>
          </p:nvPr>
        </p:nvSpPr>
        <p:spPr>
          <a:xfrm>
            <a:off x="604820" y="3690041"/>
            <a:ext cx="3152666" cy="750205"/>
          </a:xfrm>
          <a:prstGeom prst="rect">
            <a:avLst/>
          </a:prstGeom>
          <a:noFill/>
        </p:spPr>
        <p:txBody>
          <a:bodyPr wrap="square" lIns="76200" tIns="28575" rIns="47625" bIns="28575" rtlCol="0">
            <a:spAutoFit/>
          </a:bodyPr>
          <a:lstStyle/>
          <a:p>
            <a:pPr algn="just" defTabSz="685800" eaLnBrk="1" fontAlgn="auto" hangingPunct="1">
              <a:spcBef>
                <a:spcPts val="0"/>
              </a:spcBef>
              <a:spcAft>
                <a:spcPts val="0"/>
              </a:spcAft>
            </a:pPr>
            <a:r>
              <a:rPr lang="zh-CN" altLang="en-US" sz="1500" b="1" dirty="0">
                <a:solidFill>
                  <a:prstClr val="black"/>
                </a:solidFill>
                <a:latin typeface="Arial"/>
                <a:ea typeface="微软雅黑"/>
              </a:rPr>
              <a:t>       后面</a:t>
            </a:r>
            <a:r>
              <a:rPr lang="en-US" altLang="zh-CN" sz="1500" b="1" dirty="0" err="1">
                <a:solidFill>
                  <a:prstClr val="black"/>
                </a:solidFill>
                <a:latin typeface="Arial"/>
                <a:ea typeface="微软雅黑"/>
              </a:rPr>
              <a:t>AlphaGo</a:t>
            </a:r>
            <a:r>
              <a:rPr lang="en-US" altLang="zh-CN" sz="1500" b="1" dirty="0">
                <a:solidFill>
                  <a:prstClr val="black"/>
                </a:solidFill>
                <a:latin typeface="Arial"/>
                <a:ea typeface="微软雅黑"/>
              </a:rPr>
              <a:t> Zero </a:t>
            </a:r>
            <a:r>
              <a:rPr lang="zh-CN" altLang="en-US" sz="1500" b="1" dirty="0">
                <a:solidFill>
                  <a:prstClr val="black"/>
                </a:solidFill>
                <a:latin typeface="Arial"/>
                <a:ea typeface="微软雅黑"/>
              </a:rPr>
              <a:t>和 </a:t>
            </a:r>
            <a:r>
              <a:rPr lang="en-US" altLang="zh-CN" sz="1500" b="1" dirty="0" err="1">
                <a:solidFill>
                  <a:prstClr val="black"/>
                </a:solidFill>
                <a:latin typeface="Arial"/>
                <a:ea typeface="微软雅黑"/>
              </a:rPr>
              <a:t>AlphaZero</a:t>
            </a:r>
            <a:r>
              <a:rPr lang="en-US" altLang="zh-CN" sz="1500" b="1" dirty="0">
                <a:solidFill>
                  <a:prstClr val="black"/>
                </a:solidFill>
                <a:latin typeface="Arial"/>
                <a:ea typeface="微软雅黑"/>
              </a:rPr>
              <a:t>, </a:t>
            </a:r>
            <a:r>
              <a:rPr lang="zh-CN" altLang="en-US" sz="1500" b="1" dirty="0">
                <a:solidFill>
                  <a:prstClr val="black"/>
                </a:solidFill>
                <a:latin typeface="Arial"/>
                <a:ea typeface="微软雅黑"/>
              </a:rPr>
              <a:t>在国际象棋和将棋上也同样达到了世界最强的水平。</a:t>
            </a:r>
          </a:p>
        </p:txBody>
      </p:sp>
    </p:spTree>
    <p:extLst>
      <p:ext uri="{BB962C8B-B14F-4D97-AF65-F5344CB8AC3E}">
        <p14:creationId xmlns:p14="http://schemas.microsoft.com/office/powerpoint/2010/main" val="2746409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7" grpId="0" animBg="1"/>
      <p:bldP spid="1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239" y="857250"/>
            <a:ext cx="6538763" cy="363214"/>
          </a:xfrm>
          <a:prstGeom prst="rect">
            <a:avLst/>
          </a:prstGeom>
          <a:gradFill>
            <a:gsLst>
              <a:gs pos="0">
                <a:schemeClr val="accent1">
                  <a:lumMod val="5000"/>
                  <a:lumOff val="95000"/>
                  <a:alpha val="0"/>
                </a:schemeClr>
              </a:gs>
              <a:gs pos="78000">
                <a:srgbClr val="0461A7"/>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endParaRPr lang="zh-CN" altLang="en-US" sz="1350">
              <a:solidFill>
                <a:prstClr val="white"/>
              </a:solidFill>
              <a:latin typeface="Arial"/>
              <a:ea typeface="微软雅黑"/>
              <a:cs typeface="+mn-ea"/>
              <a:sym typeface="+mn-lt"/>
            </a:endParaRPr>
          </a:p>
        </p:txBody>
      </p:sp>
      <p:sp>
        <p:nvSpPr>
          <p:cNvPr id="5" name="圆角矩形 4"/>
          <p:cNvSpPr/>
          <p:nvPr/>
        </p:nvSpPr>
        <p:spPr>
          <a:xfrm rot="10800000" flipV="1">
            <a:off x="-4248" y="854687"/>
            <a:ext cx="363215" cy="368336"/>
          </a:xfrm>
          <a:prstGeom prst="roundRect">
            <a:avLst>
              <a:gd name="adj" fmla="val 5039"/>
            </a:avLst>
          </a:prstGeom>
          <a:solidFill>
            <a:srgbClr val="0463A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685800" eaLnBrk="1" fontAlgn="auto" hangingPunct="1">
              <a:spcBef>
                <a:spcPts val="0"/>
              </a:spcBef>
              <a:spcAft>
                <a:spcPts val="0"/>
              </a:spcAft>
            </a:pPr>
            <a:r>
              <a:rPr lang="en-US" altLang="zh-CN" sz="2700" dirty="0">
                <a:solidFill>
                  <a:prstClr val="white"/>
                </a:solidFill>
                <a:latin typeface="Arial"/>
                <a:ea typeface="微软雅黑"/>
                <a:cs typeface="+mn-ea"/>
                <a:sym typeface="+mn-lt"/>
              </a:rPr>
              <a:t>2</a:t>
            </a:r>
            <a:endParaRPr lang="zh-CN" altLang="en-US" sz="2700" dirty="0">
              <a:solidFill>
                <a:prstClr val="white"/>
              </a:solidFill>
              <a:latin typeface="Arial"/>
              <a:ea typeface="微软雅黑"/>
              <a:cs typeface="+mn-ea"/>
              <a:sym typeface="+mn-lt"/>
            </a:endParaRPr>
          </a:p>
        </p:txBody>
      </p:sp>
      <p:sp>
        <p:nvSpPr>
          <p:cNvPr id="8" name="Freeform 96"/>
          <p:cNvSpPr/>
          <p:nvPr/>
        </p:nvSpPr>
        <p:spPr bwMode="auto">
          <a:xfrm>
            <a:off x="8694590" y="937351"/>
            <a:ext cx="210443" cy="203015"/>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68580" tIns="34290" rIns="68580" bIns="34290" numCol="1" anchor="t" anchorCtr="0" compatLnSpc="1"/>
          <a:lstStyle/>
          <a:p>
            <a:pPr defTabSz="685800" eaLnBrk="1" fontAlgn="auto" hangingPunct="1">
              <a:spcBef>
                <a:spcPts val="0"/>
              </a:spcBef>
              <a:spcAft>
                <a:spcPts val="0"/>
              </a:spcAft>
            </a:pPr>
            <a:endParaRPr lang="zh-CN" altLang="en-US" sz="1350">
              <a:solidFill>
                <a:srgbClr val="AD1C21"/>
              </a:solidFill>
              <a:latin typeface="Arial"/>
              <a:ea typeface="微软雅黑"/>
              <a:cs typeface="+mn-ea"/>
              <a:sym typeface="+mn-lt"/>
            </a:endParaRPr>
          </a:p>
        </p:txBody>
      </p:sp>
      <p:sp>
        <p:nvSpPr>
          <p:cNvPr id="9" name="矩形 8"/>
          <p:cNvSpPr/>
          <p:nvPr/>
        </p:nvSpPr>
        <p:spPr>
          <a:xfrm>
            <a:off x="310969" y="789528"/>
            <a:ext cx="1633781" cy="507831"/>
          </a:xfrm>
          <a:prstGeom prst="rect">
            <a:avLst/>
          </a:prstGeom>
        </p:spPr>
        <p:txBody>
          <a:bodyPr wrap="none">
            <a:spAutoFit/>
          </a:bodyPr>
          <a:lstStyle/>
          <a:p>
            <a:pPr defTabSz="685800" eaLnBrk="1" fontAlgn="auto" hangingPunct="1">
              <a:lnSpc>
                <a:spcPct val="150000"/>
              </a:lnSpc>
              <a:spcBef>
                <a:spcPts val="0"/>
              </a:spcBef>
              <a:spcAft>
                <a:spcPts val="0"/>
              </a:spcAft>
            </a:pPr>
            <a:r>
              <a:rPr lang="en-US" altLang="zh-CN" dirty="0">
                <a:solidFill>
                  <a:srgbClr val="157E9F"/>
                </a:solidFill>
                <a:latin typeface="Arial"/>
                <a:ea typeface="微软雅黑"/>
                <a:cs typeface="+mn-ea"/>
                <a:sym typeface="+mn-lt"/>
              </a:rPr>
              <a:t> </a:t>
            </a:r>
            <a:r>
              <a:rPr lang="zh-CN" altLang="en-US" dirty="0">
                <a:solidFill>
                  <a:prstClr val="black">
                    <a:lumMod val="65000"/>
                    <a:lumOff val="35000"/>
                  </a:prstClr>
                </a:solidFill>
                <a:latin typeface="Arial"/>
                <a:ea typeface="微软雅黑"/>
                <a:cs typeface="+mn-ea"/>
                <a:sym typeface="+mn-lt"/>
              </a:rPr>
              <a:t>强化学习介绍</a:t>
            </a:r>
            <a:endParaRPr lang="en-US" altLang="zh-CN" dirty="0">
              <a:solidFill>
                <a:prstClr val="black">
                  <a:lumMod val="65000"/>
                  <a:lumOff val="35000"/>
                </a:prstClr>
              </a:solidFill>
              <a:latin typeface="Arial"/>
              <a:ea typeface="微软雅黑"/>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7545" y="854687"/>
            <a:ext cx="421583" cy="392508"/>
          </a:xfrm>
          <a:prstGeom prst="rect">
            <a:avLst/>
          </a:prstGeom>
        </p:spPr>
      </p:pic>
      <p:sp>
        <p:nvSpPr>
          <p:cNvPr id="2" name="标题 1"/>
          <p:cNvSpPr>
            <a:spLocks noGrp="1"/>
          </p:cNvSpPr>
          <p:nvPr>
            <p:ph type="title"/>
          </p:nvPr>
        </p:nvSpPr>
        <p:spPr>
          <a:xfrm>
            <a:off x="628650" y="1374934"/>
            <a:ext cx="7886700" cy="994172"/>
          </a:xfrm>
        </p:spPr>
        <p:txBody>
          <a:bodyPr>
            <a:normAutofit/>
          </a:bodyPr>
          <a:lstStyle/>
          <a:p>
            <a:r>
              <a:rPr lang="zh-CN" altLang="en-US" sz="3000" dirty="0"/>
              <a:t>强化学习原理图</a:t>
            </a:r>
          </a:p>
        </p:txBody>
      </p:sp>
      <p:pic>
        <p:nvPicPr>
          <p:cNvPr id="10"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4847" y="2226469"/>
            <a:ext cx="5874306" cy="3263504"/>
          </a:xfrm>
        </p:spPr>
      </p:pic>
      <p:sp>
        <p:nvSpPr>
          <p:cNvPr id="12" name="矩形 11"/>
          <p:cNvSpPr/>
          <p:nvPr/>
        </p:nvSpPr>
        <p:spPr>
          <a:xfrm>
            <a:off x="2627759" y="912442"/>
            <a:ext cx="1766737" cy="276997"/>
          </a:xfrm>
          <a:prstGeom prst="rect">
            <a:avLst/>
          </a:prstGeom>
        </p:spPr>
        <p:txBody>
          <a:bodyPr wrap="square" lIns="68577" tIns="34289" rIns="68577" bIns="34289">
            <a:spAutoFit/>
          </a:bodyPr>
          <a:lstStyle/>
          <a:p>
            <a:pPr algn="dist" defTabSz="685800" eaLnBrk="1" fontAlgn="auto" hangingPunct="1">
              <a:spcBef>
                <a:spcPts val="0"/>
              </a:spcBef>
              <a:spcAft>
                <a:spcPts val="0"/>
              </a:spcAft>
            </a:pPr>
            <a:r>
              <a:rPr lang="zh-CN" altLang="en-US" sz="1350" dirty="0">
                <a:solidFill>
                  <a:prstClr val="white"/>
                </a:solidFill>
                <a:latin typeface="Arial"/>
                <a:ea typeface="微软雅黑"/>
                <a:cs typeface="+mn-ea"/>
                <a:sym typeface="+mn-lt"/>
              </a:rPr>
              <a:t> 人工智能游戏</a:t>
            </a:r>
          </a:p>
        </p:txBody>
      </p:sp>
    </p:spTree>
    <p:extLst>
      <p:ext uri="{BB962C8B-B14F-4D97-AF65-F5344CB8AC3E}">
        <p14:creationId xmlns:p14="http://schemas.microsoft.com/office/powerpoint/2010/main" val="37920784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Text"/>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Text"/>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Text"/>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90802104008"/>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90802154902"/>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90802154902"/>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90802154902"/>
  <p:tag name="MH_LIBRARY" val="GRAPHIC"/>
  <p:tag name="MH_TYPE" val="Other"/>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90802154902"/>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PA" val="v5.2.7"/>
  <p:tag name="PAMAINTYPE" val="4"/>
  <p:tag name="PATYPE" val="159"/>
  <p:tag name="PASUBTYPE" val="162"/>
  <p:tag name="RESOURCELIBID_SHAPE" val="532668"/>
  <p:tag name="RESOURCELIB_SHAPETYPE" val="4"/>
</p:tagLst>
</file>

<file path=ppt/tags/tag2.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Other"/>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PA" val="v5.2.7"/>
</p:tagLst>
</file>

<file path=ppt/tags/tag21.xml><?xml version="1.0" encoding="utf-8"?>
<p:tagLst xmlns:a="http://schemas.openxmlformats.org/drawingml/2006/main" xmlns:r="http://schemas.openxmlformats.org/officeDocument/2006/relationships" xmlns:p="http://schemas.openxmlformats.org/presentationml/2006/main">
  <p:tag name="PA" val="v5.2.7"/>
  <p:tag name="PAMAINTYPE" val="4"/>
  <p:tag name="PATYPE" val="159"/>
  <p:tag name="PASUBTYPE" val="162"/>
  <p:tag name="RESOURCELIBID_SHAPE" val="532668"/>
  <p:tag name="RESOURCELIB_SHAPETYPE" val="4"/>
</p:tagLst>
</file>

<file path=ppt/tags/tag22.xml><?xml version="1.0" encoding="utf-8"?>
<p:tagLst xmlns:a="http://schemas.openxmlformats.org/drawingml/2006/main" xmlns:r="http://schemas.openxmlformats.org/officeDocument/2006/relationships" xmlns:p="http://schemas.openxmlformats.org/presentationml/2006/main">
  <p:tag name="PA" val="v5.2.7"/>
</p:tagLst>
</file>

<file path=ppt/tags/tag23.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390"/>
</p:tagLst>
</file>

<file path=ppt/tags/tag24.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0|KeepOriginal|True|Title|None|"/>
  <p:tag name="PA" val="v5.2.7"/>
  <p:tag name="RESOURCELIBID_SMARTLAYOUT" val="556390"/>
</p:tagLst>
</file>

<file path=ppt/tags/tag25.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390"/>
</p:tagLst>
</file>

<file path=ppt/tags/tag26.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0|KeepOriginal|True|Title|None|"/>
  <p:tag name="PA" val="v5.2.7"/>
  <p:tag name="RESOURCELIBID_SMARTLAYOUT" val="556390"/>
</p:tagLst>
</file>

<file path=ppt/tags/tag27.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390"/>
</p:tagLst>
</file>

<file path=ppt/tags/tag28.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0|KeepOriginal|True|Title|None|"/>
  <p:tag name="PA" val="v5.2.7"/>
  <p:tag name="RESOURCELIBID_SMARTLAYOUT" val="556390"/>
</p:tagLst>
</file>

<file path=ppt/tags/tag29.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379"/>
</p:tagLst>
</file>

<file path=ppt/tags/tag3.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Other"/>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379"/>
</p:tagLst>
</file>

<file path=ppt/tags/tag31.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379"/>
</p:tagLst>
</file>

<file path=ppt/tags/tag32.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379"/>
</p:tagLst>
</file>

<file path=ppt/tags/tag33.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379"/>
</p:tagLst>
</file>

<file path=ppt/tags/tag34.xml><?xml version="1.0" encoding="utf-8"?>
<p:tagLst xmlns:a="http://schemas.openxmlformats.org/drawingml/2006/main" xmlns:r="http://schemas.openxmlformats.org/officeDocument/2006/relationships" xmlns:p="http://schemas.openxmlformats.org/presentationml/2006/main">
  <p:tag name="KSO_WM_UNIT_PRESET_TEXT" val="这是一段话可以很长因为是一个段落当然也可以很短反正是两段话我就是&#10;要试一下可以放多少个字然后再回车一下试一试看看能怎么办才好全部填使劲填才知道能看这是一&#10;段话可以很长因为是一个段落当然也可以很短反正是两"/>
  <p:tag name="KSO_WM_UNIT_TEXT_PART_ID" val="B-13"/>
  <p:tag name="KSO_WM_UNIT_TEXT_PART_SIZE" val="254.64*224.5"/>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diagram20192408_13*f*1"/>
  <p:tag name="KSO_WM_TEMPLATE_CATEGORY" val="diagram"/>
  <p:tag name="KSO_WM_TEMPLATE_INDEX" val="20192408"/>
  <p:tag name="KSO_WM_UNIT_LAYERLEVEL" val="1"/>
  <p:tag name="KSO_WM_TAG_VERSION" val="1.0"/>
  <p:tag name="KSO_WM_BEAUTIFY_FLAG" val="#wm#"/>
  <p:tag name="SMARTLAYOUT_SHAPETYPE" val="Text"/>
  <p:tag name="SMARTLAYOUT_SHAPETEXT" val="1|KeepOriginal|True|Content|None|"/>
  <p:tag name="PA" val="v5.2.7"/>
  <p:tag name="RESOURCELIBID_SMARTLAYOUT" val="556379"/>
</p:tagLst>
</file>

<file path=ppt/tags/tag35.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0|KeepOriginal|True|Title|None|"/>
  <p:tag name="PA" val="v5.2.7"/>
  <p:tag name="RESOURCELIBID_SMARTLAYOUT" val="556379"/>
</p:tagLst>
</file>

<file path=ppt/tags/tag36.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288"/>
</p:tagLst>
</file>

<file path=ppt/tags/tag37.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288"/>
</p:tagLst>
</file>

<file path=ppt/tags/tag38.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288"/>
</p:tagLst>
</file>

<file path=ppt/tags/tag39.xml><?xml version="1.0" encoding="utf-8"?>
<p:tagLst xmlns:a="http://schemas.openxmlformats.org/drawingml/2006/main" xmlns:r="http://schemas.openxmlformats.org/officeDocument/2006/relationships" xmlns:p="http://schemas.openxmlformats.org/presentationml/2006/main">
  <p:tag name="KSO_WM_UNIT_PRESET_TEXT" val="这是一段话可以很长因为是一个段落当然&#10;也可以很短反"/>
  <p:tag name="KSO_WM_UNIT_TEXT_PART_ID" val="B-5"/>
  <p:tag name="KSO_WM_UNIT_TEXT_PART_SIZE" val="84.88*224.5"/>
  <p:tag name="KSO_WM_UNIT_VALUE" val="39"/>
  <p:tag name="KSO_WM_UNIT_HIGHLIGHT" val="0"/>
  <p:tag name="KSO_WM_UNIT_COMPATIBLE" val="0"/>
  <p:tag name="KSO_WM_UNIT_DIAGRAM_ISNUMVISUAL" val="0"/>
  <p:tag name="KSO_WM_UNIT_DIAGRAM_ISREFERUNIT" val="0"/>
  <p:tag name="KSO_WM_UNIT_TYPE" val="f"/>
  <p:tag name="KSO_WM_UNIT_INDEX" val="1"/>
  <p:tag name="KSO_WM_UNIT_ID" val="diagram20192408_5*f*1"/>
  <p:tag name="KSO_WM_TEMPLATE_CATEGORY" val="diagram"/>
  <p:tag name="KSO_WM_TEMPLATE_INDEX" val="20192408"/>
  <p:tag name="KSO_WM_UNIT_LAYERLEVEL" val="1"/>
  <p:tag name="KSO_WM_TAG_VERSION" val="1.0"/>
  <p:tag name="KSO_WM_BEAUTIFY_FLAG" val="#wm#"/>
  <p:tag name="SMARTLAYOUT_SHAPETYPE" val="Text"/>
  <p:tag name="SMARTLAYOUT_SHAPETEXT" val="2|KeepOriginal|True|Content|None|"/>
  <p:tag name="PA" val="v5.2.7"/>
  <p:tag name="RESOURCELIBID_SMARTLAYOUT" val="556288"/>
</p:tagLst>
</file>

<file path=ppt/tags/tag4.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Other"/>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PA" val="v5.2.7"/>
  <p:tag name="SMARTLAYOUT_SHAPETYPE" val="Ornament"/>
  <p:tag name="RESOURCELIBID_SMARTLAYOUT" val="556288"/>
</p:tagLst>
</file>

<file path=ppt/tags/tag41.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0|KeepOriginal|True|Subtitle|None|"/>
  <p:tag name="PA" val="v5.2.7"/>
  <p:tag name="RESOURCELIBID_SMARTLAYOUT" val="556288"/>
</p:tagLst>
</file>

<file path=ppt/tags/tag5.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SubTitle"/>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90804225725"/>
  <p:tag name="MH_LIBRARY" val="GRAPHIC"/>
  <p:tag name="MH_TYPE" val="SubTitle"/>
  <p:tag name="MH_ORDER" val="3"/>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kust">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Arial"/>
        <a:ea typeface="華康儷粗黑(P)"/>
        <a:cs typeface=""/>
      </a:majorFont>
      <a:minorFont>
        <a:latin typeface="Arial"/>
        <a:ea typeface="華康儷粗黑(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panose="020B0604020202020204"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panose="020B0604020202020204" pitchFamily="34" charset="0"/>
            <a:ea typeface="新細明體" pitchFamily="18" charset="-120"/>
          </a:defRPr>
        </a:defPPr>
      </a:lstStyle>
    </a:ln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name="Office 主题">
  <a:themeElements>
    <a:clrScheme name="我的主题色2">
      <a:dk1>
        <a:sysClr val="windowText" lastClr="000000"/>
      </a:dk1>
      <a:lt1>
        <a:sysClr val="window" lastClr="FFFFFF"/>
      </a:lt1>
      <a:dk2>
        <a:srgbClr val="000000"/>
      </a:dk2>
      <a:lt2>
        <a:srgbClr val="FFFFFF"/>
      </a:lt2>
      <a:accent1>
        <a:srgbClr val="0461A7"/>
      </a:accent1>
      <a:accent2>
        <a:srgbClr val="053C7D"/>
      </a:accent2>
      <a:accent3>
        <a:srgbClr val="0461A7"/>
      </a:accent3>
      <a:accent4>
        <a:srgbClr val="053C7D"/>
      </a:accent4>
      <a:accent5>
        <a:srgbClr val="0461A7"/>
      </a:accent5>
      <a:accent6>
        <a:srgbClr val="053C7D"/>
      </a:accent6>
      <a:hlink>
        <a:srgbClr val="0461A7"/>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我的主题色2">
    <a:dk1>
      <a:sysClr val="windowText" lastClr="000000"/>
    </a:dk1>
    <a:lt1>
      <a:sysClr val="window" lastClr="FFFFFF"/>
    </a:lt1>
    <a:dk2>
      <a:srgbClr val="000000"/>
    </a:dk2>
    <a:lt2>
      <a:srgbClr val="FFFFFF"/>
    </a:lt2>
    <a:accent1>
      <a:srgbClr val="0461A7"/>
    </a:accent1>
    <a:accent2>
      <a:srgbClr val="053C7D"/>
    </a:accent2>
    <a:accent3>
      <a:srgbClr val="0461A7"/>
    </a:accent3>
    <a:accent4>
      <a:srgbClr val="053C7D"/>
    </a:accent4>
    <a:accent5>
      <a:srgbClr val="0461A7"/>
    </a:accent5>
    <a:accent6>
      <a:srgbClr val="053C7D"/>
    </a:accent6>
    <a:hlink>
      <a:srgbClr val="0461A7"/>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Blends</Template>
  <TotalTime>2836</TotalTime>
  <Words>4173</Words>
  <Application>Microsoft Office PowerPoint</Application>
  <PresentationFormat>全屏显示(4:3)</PresentationFormat>
  <Paragraphs>1130</Paragraphs>
  <Slides>129</Slides>
  <Notes>18</Notes>
  <HiddenSlides>0</HiddenSlides>
  <MMClips>6</MMClips>
  <ScaleCrop>false</ScaleCrop>
  <HeadingPairs>
    <vt:vector size="8" baseType="variant">
      <vt:variant>
        <vt:lpstr>已用的字体</vt:lpstr>
      </vt:variant>
      <vt:variant>
        <vt:i4>28</vt:i4>
      </vt:variant>
      <vt:variant>
        <vt:lpstr>主题</vt:lpstr>
      </vt:variant>
      <vt:variant>
        <vt:i4>5</vt:i4>
      </vt:variant>
      <vt:variant>
        <vt:lpstr>嵌入 OLE 服务器</vt:lpstr>
      </vt:variant>
      <vt:variant>
        <vt:i4>3</vt:i4>
      </vt:variant>
      <vt:variant>
        <vt:lpstr>幻灯片标题</vt:lpstr>
      </vt:variant>
      <vt:variant>
        <vt:i4>129</vt:i4>
      </vt:variant>
    </vt:vector>
  </HeadingPairs>
  <TitlesOfParts>
    <vt:vector size="165" baseType="lpstr">
      <vt:lpstr>-apple-system</vt:lpstr>
      <vt:lpstr>Arial Unicode MS</vt:lpstr>
      <vt:lpstr>FontAwesome</vt:lpstr>
      <vt:lpstr>Helvetica Neue</vt:lpstr>
      <vt:lpstr>Open Sans</vt:lpstr>
      <vt:lpstr>新細明體</vt:lpstr>
      <vt:lpstr>等线</vt:lpstr>
      <vt:lpstr>仿宋_GB2312</vt:lpstr>
      <vt:lpstr>华文行楷</vt:lpstr>
      <vt:lpstr>华文中宋</vt:lpstr>
      <vt:lpstr>華康儷粗黑(P)</vt:lpstr>
      <vt:lpstr>華康儷細黑(P)</vt:lpstr>
      <vt:lpstr>宋体</vt:lpstr>
      <vt:lpstr>Microsoft YaHei</vt:lpstr>
      <vt:lpstr>Microsoft YaHei</vt:lpstr>
      <vt:lpstr>幼圆</vt:lpstr>
      <vt:lpstr>Arial</vt:lpstr>
      <vt:lpstr>Bell MT</vt:lpstr>
      <vt:lpstr>Calibri</vt:lpstr>
      <vt:lpstr>Calibri Light</vt:lpstr>
      <vt:lpstr>Cambria Math</vt:lpstr>
      <vt:lpstr>Gill Sans MT</vt:lpstr>
      <vt:lpstr>Helvetica</vt:lpstr>
      <vt:lpstr>Impact</vt:lpstr>
      <vt:lpstr>Symbol</vt:lpstr>
      <vt:lpstr>Tahoma</vt:lpstr>
      <vt:lpstr>Times New Roman</vt:lpstr>
      <vt:lpstr>Wingdings</vt:lpstr>
      <vt:lpstr>Blends</vt:lpstr>
      <vt:lpstr>hkust</vt:lpstr>
      <vt:lpstr>包裹</vt:lpstr>
      <vt:lpstr>Office 主题</vt:lpstr>
      <vt:lpstr>Office 佈景主題</vt:lpstr>
      <vt:lpstr>位图图像</vt:lpstr>
      <vt:lpstr>Clip</vt:lpstr>
      <vt:lpstr>方程式</vt:lpstr>
      <vt:lpstr>神经网络与深度学习 </vt:lpstr>
      <vt:lpstr>PowerPoint 演示文稿</vt:lpstr>
      <vt:lpstr>PowerPoint 演示文稿</vt:lpstr>
      <vt:lpstr>PowerPoint 演示文稿</vt:lpstr>
      <vt:lpstr>PowerPoint 演示文稿</vt:lpstr>
      <vt:lpstr>PowerPoint 演示文稿</vt:lpstr>
      <vt:lpstr>神经网络的生物基础</vt:lpstr>
      <vt:lpstr>神经网络的智能行为</vt:lpstr>
      <vt:lpstr>智能的定义</vt:lpstr>
      <vt:lpstr>人工智能</vt:lpstr>
      <vt:lpstr>人工智能学派</vt:lpstr>
      <vt:lpstr>智能产生</vt:lpstr>
      <vt:lpstr>生物神经网络</vt:lpstr>
      <vt:lpstr>PowerPoint 演示文稿</vt:lpstr>
      <vt:lpstr>神经元之间的连接（突触传递）</vt:lpstr>
      <vt:lpstr>突触(synapse)</vt:lpstr>
      <vt:lpstr>神经网络研究</vt:lpstr>
      <vt:lpstr>神经网络中的连接</vt:lpstr>
      <vt:lpstr>神经网络中的连接</vt:lpstr>
      <vt:lpstr>神经网络中的连接</vt:lpstr>
      <vt:lpstr>神经网络中的连接</vt:lpstr>
      <vt:lpstr>神经网络的特征</vt:lpstr>
      <vt:lpstr>PowerPoint 演示文稿</vt:lpstr>
      <vt:lpstr>人工神经网络</vt:lpstr>
      <vt:lpstr>结构模拟</vt:lpstr>
      <vt:lpstr>人工神经元</vt:lpstr>
      <vt:lpstr>网络模拟</vt:lpstr>
      <vt:lpstr>主要神经网络结构</vt:lpstr>
      <vt:lpstr>前馈网络</vt:lpstr>
      <vt:lpstr>PowerPoint 演示文稿</vt:lpstr>
      <vt:lpstr>机器学习</vt:lpstr>
      <vt:lpstr>What is Machine Learning?</vt:lpstr>
      <vt:lpstr>What is Machine Learning?</vt:lpstr>
      <vt:lpstr>Machine Learning  ≈ Looking for a Function</vt:lpstr>
      <vt:lpstr>Framework </vt:lpstr>
      <vt:lpstr>Framework </vt:lpstr>
      <vt:lpstr>Framework </vt:lpstr>
      <vt:lpstr>Machine Learning is so simple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Learning Map</vt:lpstr>
      <vt:lpstr>Learning Map</vt:lpstr>
      <vt:lpstr>Classification</vt:lpstr>
      <vt:lpstr>Multi-class Classification</vt:lpstr>
      <vt:lpstr>MINIST数据中：识别手写体2非常困难 </vt:lpstr>
      <vt:lpstr>Classification - Deep Learning</vt:lpstr>
      <vt:lpstr>Learning Map</vt:lpstr>
      <vt:lpstr>Semi-supervised Learning</vt:lpstr>
      <vt:lpstr>Learning Map</vt:lpstr>
      <vt:lpstr>Learning Map</vt:lpstr>
      <vt:lpstr>Unsupervised Learning</vt:lpstr>
      <vt:lpstr>Unsupervised Learning</vt:lpstr>
      <vt:lpstr>Learning Map</vt:lpstr>
      <vt:lpstr>Structured Learning</vt:lpstr>
      <vt:lpstr>Reinforcement Learning</vt:lpstr>
      <vt:lpstr>Supervised v.s. Reinforcement</vt:lpstr>
      <vt:lpstr>Supervised v.s. Reinforcement</vt:lpstr>
      <vt:lpstr>Learning Map</vt:lpstr>
      <vt:lpstr>深度学习与传统机器学习学习</vt:lpstr>
      <vt:lpstr>识别算法一般过程</vt:lpstr>
      <vt:lpstr>深度学习</vt:lpstr>
      <vt:lpstr>学习层次化特征</vt:lpstr>
      <vt:lpstr>动物大脑皮层也是层次化处理</vt:lpstr>
      <vt:lpstr>深度神经网络</vt:lpstr>
      <vt:lpstr>概念关系</vt:lpstr>
      <vt:lpstr>PowerPoint 演示文稿</vt:lpstr>
      <vt:lpstr>神经网络与深度学习</vt:lpstr>
      <vt:lpstr>PowerPoint 演示文稿</vt:lpstr>
      <vt:lpstr>深度神经网络成功背景</vt:lpstr>
      <vt:lpstr>PowerPoint 演示文稿</vt:lpstr>
      <vt:lpstr>数据集实例：MINIST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强化学习原理图</vt:lpstr>
      <vt:lpstr>PowerPoint 演示文稿</vt:lpstr>
      <vt:lpstr>PowerPoint 演示文稿</vt:lpstr>
      <vt:lpstr>人工神经网络的特点</vt:lpstr>
      <vt:lpstr>人工神经网络的特点和优越性</vt:lpstr>
      <vt:lpstr>人工神经网络的主要方向</vt:lpstr>
      <vt:lpstr>神经网络产品</vt:lpstr>
      <vt:lpstr>手写体识别</vt:lpstr>
      <vt:lpstr>手写体识别</vt:lpstr>
      <vt:lpstr>语音分离</vt:lpstr>
      <vt:lpstr>语音分离</vt:lpstr>
      <vt:lpstr>智能印章识别系统</vt:lpstr>
      <vt:lpstr>虚拟头像生成系统</vt:lpstr>
      <vt:lpstr> Soft Biometric System</vt:lpstr>
      <vt:lpstr>Affective Computing</vt:lpstr>
      <vt:lpstr>神经网络的研究现状 ----科学价值评价  理论上有很高的科学价值 应用上有强烈的工程应用背景</vt:lpstr>
      <vt:lpstr>《Nature》与神经网络 </vt:lpstr>
      <vt:lpstr>《Science》与神经网络</vt:lpstr>
      <vt:lpstr>Neural Computation</vt:lpstr>
      <vt:lpstr>IEEE Trans. Neural Networks</vt:lpstr>
      <vt:lpstr>神经网络在MIT</vt:lpstr>
      <vt:lpstr>MIT神经网络实验室</vt:lpstr>
      <vt:lpstr>神经网络在Harvard</vt:lpstr>
      <vt:lpstr>神经网络在Boston</vt:lpstr>
      <vt:lpstr>Boston University</vt:lpstr>
      <vt:lpstr>神经网络在Stanford</vt:lpstr>
      <vt:lpstr>神经网络在欧洲</vt:lpstr>
      <vt:lpstr>神经网络在日本</vt:lpstr>
      <vt:lpstr>神经网络在韩国</vt:lpstr>
      <vt:lpstr>神经网络在香港</vt:lpstr>
      <vt:lpstr>神经网络在中国ing  ?</vt:lpstr>
    </vt:vector>
  </TitlesOfParts>
  <Company>cilab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人工神经网络</dc:title>
  <dc:creator>prof.zhang</dc:creator>
  <cp:lastModifiedBy>Windows 用户</cp:lastModifiedBy>
  <cp:revision>228</cp:revision>
  <dcterms:created xsi:type="dcterms:W3CDTF">2007-03-06T02:43:00Z</dcterms:created>
  <dcterms:modified xsi:type="dcterms:W3CDTF">2019-09-09T07:49:44Z</dcterms:modified>
</cp:coreProperties>
</file>